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1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slides/slide34.xml" ContentType="application/vnd.openxmlformats-officedocument.presentationml.slide+xml"/>
  <Override PartName="/ppt/slides/slide32.xml" ContentType="application/vnd.openxmlformats-officedocument.presentationml.slide+xml"/>
  <Override PartName="/ppt/slides/slide21.xml" ContentType="application/vnd.openxmlformats-officedocument.presentationml.slide+xml"/>
  <Override PartName="/ppt/slides/slide33.xml" ContentType="application/vnd.openxmlformats-officedocument.presentationml.slide+xml"/>
  <Override PartName="/ppt/slides/slide22.xml" ContentType="application/vnd.openxmlformats-officedocument.presentationml.slide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  <p:sldMasterId id="2147483690" r:id="rId2"/>
    <p:sldMasterId id="2147483691" r:id="rId3"/>
  </p:sldMasterIdLst>
  <p:notesMasterIdLst>
    <p:notesMasterId r:id="rId38"/>
  </p:notesMasterIdLst>
  <p:sldIdLst>
    <p:sldId id="256" r:id="rId4"/>
    <p:sldId id="294" r:id="rId5"/>
    <p:sldId id="259" r:id="rId6"/>
    <p:sldId id="265" r:id="rId7"/>
    <p:sldId id="260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62" r:id="rId37"/>
  </p:sldIdLst>
  <p:sldSz cx="9144000" cy="5143500" type="screen16x9"/>
  <p:notesSz cx="6858000" cy="9144000"/>
  <p:embeddedFontLst>
    <p:embeddedFont>
      <p:font typeface="Aclonica" charset="0"/>
      <p:regular r:id="rId39"/>
    </p:embeddedFont>
    <p:embeddedFont>
      <p:font typeface="Roboto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56732" autoAdjust="0"/>
  </p:normalViewPr>
  <p:slideViewPr>
    <p:cSldViewPr snapToGrid="0">
      <p:cViewPr>
        <p:scale>
          <a:sx n="100" d="100"/>
          <a:sy n="100" d="100"/>
        </p:scale>
        <p:origin x="-480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1.fntdata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4.fntdata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font" Target="fonts/font2.fntdata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customXml" Target="../customXml/item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5.fntdata"/><Relationship Id="rId48" Type="http://schemas.openxmlformats.org/officeDocument/2006/relationships/customXml" Target="../customXml/item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72943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5409d503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5409d503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709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270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dirty="0" smtClean="0"/>
              <a:t>So, we can say that</a:t>
            </a:r>
          </a:p>
          <a:p>
            <a:pPr marL="158750" indent="0">
              <a:buNone/>
            </a:pPr>
            <a:endParaRPr lang="en-US" dirty="0" smtClean="0"/>
          </a:p>
          <a:p>
            <a:pPr marL="158750" indent="0">
              <a:buNone/>
            </a:pPr>
            <a:r>
              <a:rPr lang="en-US" dirty="0" smtClean="0"/>
              <a:t>Remainder when (111…) + (222…) + (333…) + … + (777…) is divided by 37</a:t>
            </a:r>
          </a:p>
          <a:p>
            <a:pPr marL="158750" indent="0">
              <a:buNone/>
            </a:pPr>
            <a:endParaRPr lang="en-US" dirty="0" smtClean="0"/>
          </a:p>
          <a:p>
            <a:pPr marL="158750" indent="0">
              <a:buNone/>
            </a:pPr>
            <a:r>
              <a:rPr lang="en-US" dirty="0" smtClean="0"/>
              <a:t>= Rem [11 + 22 + 33 + 44 + 55 + 66 + 77 / 37]</a:t>
            </a:r>
          </a:p>
          <a:p>
            <a:pPr marL="158750" indent="0">
              <a:buNone/>
            </a:pPr>
            <a:endParaRPr lang="en-US" dirty="0" smtClean="0"/>
          </a:p>
          <a:p>
            <a:pPr marL="158750" indent="0">
              <a:buNone/>
            </a:pPr>
            <a:r>
              <a:rPr lang="en-US" dirty="0" smtClean="0"/>
              <a:t>= Rem [308/37]</a:t>
            </a:r>
          </a:p>
          <a:p>
            <a:pPr marL="158750" indent="0">
              <a:buNone/>
            </a:pPr>
            <a:endParaRPr lang="en-US" dirty="0" smtClean="0"/>
          </a:p>
          <a:p>
            <a:pPr marL="158750" indent="0">
              <a:buNone/>
            </a:pPr>
            <a:r>
              <a:rPr lang="en-US" dirty="0" smtClean="0"/>
              <a:t>= 12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6448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800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1698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1114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117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523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3024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7303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131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Introduction Slide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533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68779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3347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9279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65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89959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8871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68187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0654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765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4e2fdf39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64e2fdf39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4249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7657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86217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1122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08806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50e2fc8e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50e2fc8e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719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625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619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943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430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765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e2fdf39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4e2fdf39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25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9" name="Google Shape;10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" name="Google Shape;112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2" name="Google Shape;122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3" name="Google Shape;12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6" name="Google Shape;126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35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28" name="Google Shape;128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5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36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36" name="Google Shape;13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6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37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45" name="Google Shape;145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38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52" name="Google Shape;15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8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7" name="Google Shape;157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8" name="Google Shape;158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39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60" name="Google Shape;160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9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5" name="Google Shape;165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40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67" name="Google Shape;16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40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3" name="Google Shape;173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4" name="Google Shape;174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41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77" name="Google Shape;177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41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82" name="Google Shape;182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42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84" name="Google Shape;184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42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0" name="Google Shape;190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43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92" name="Google Shape;192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43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44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98" name="Google Shape;198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4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66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9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8001" y="431429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0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Question: 04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59166" y="4354164"/>
            <a:ext cx="1692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Answer: B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85245" y="871148"/>
            <a:ext cx="7862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245" y="871148"/>
            <a:ext cx="90587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What is the remainder when (111…) + (222…) + (333…) + … + (777…) is divided by 37?</a:t>
            </a:r>
          </a:p>
          <a:p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85245" y="1698776"/>
            <a:ext cx="3161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11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1</a:t>
            </a:r>
            <a:r>
              <a:rPr lang="en-US" sz="1800" dirty="0" smtClean="0"/>
              <a:t>2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1</a:t>
            </a:r>
            <a:r>
              <a:rPr lang="en-US" sz="1800" dirty="0" smtClean="0"/>
              <a:t>3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1</a:t>
            </a:r>
            <a:r>
              <a:rPr lang="en-US" sz="1800" dirty="0" smtClean="0"/>
              <a:t>4</a:t>
            </a:r>
            <a:endParaRPr lang="en-US" sz="1800" dirty="0"/>
          </a:p>
        </p:txBody>
      </p:sp>
      <p:pic>
        <p:nvPicPr>
          <p:cNvPr id="12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9736" y="104349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850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70754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Explanation</a:t>
            </a:r>
            <a:endParaRPr lang="en-US"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71949"/>
            <a:ext cx="9387191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/>
              <a:t>aaa</a:t>
            </a:r>
            <a:r>
              <a:rPr lang="en-US" sz="1800" dirty="0"/>
              <a:t> = a*111 = a*3*37</a:t>
            </a:r>
          </a:p>
          <a:p>
            <a:endParaRPr lang="en-US" sz="1800" dirty="0"/>
          </a:p>
          <a:p>
            <a:r>
              <a:rPr lang="en-US" sz="1800" dirty="0"/>
              <a:t>= </a:t>
            </a:r>
            <a:r>
              <a:rPr lang="en-US" sz="1800" dirty="0" err="1"/>
              <a:t>aaa</a:t>
            </a:r>
            <a:r>
              <a:rPr lang="en-US" sz="1800" dirty="0"/>
              <a:t> is divisible by 37</a:t>
            </a:r>
          </a:p>
          <a:p>
            <a:endParaRPr lang="en-US" sz="1800" dirty="0"/>
          </a:p>
          <a:p>
            <a:r>
              <a:rPr lang="en-US" sz="1800" dirty="0"/>
              <a:t>= </a:t>
            </a:r>
            <a:r>
              <a:rPr lang="en-US" sz="1800" dirty="0" err="1"/>
              <a:t>aaaa</a:t>
            </a:r>
            <a:r>
              <a:rPr lang="en-US" sz="1800" dirty="0"/>
              <a:t>….. repeated 3n number of times is divisible by 37</a:t>
            </a:r>
          </a:p>
          <a:p>
            <a:endParaRPr lang="en-US" sz="1800" dirty="0"/>
          </a:p>
          <a:p>
            <a:r>
              <a:rPr lang="en-US" sz="1800" dirty="0"/>
              <a:t>= (1111…..1) 108 times is divisible by 37</a:t>
            </a:r>
          </a:p>
          <a:p>
            <a:endParaRPr lang="en-US" sz="1800" dirty="0"/>
          </a:p>
          <a:p>
            <a:r>
              <a:rPr lang="en-US" sz="1800" dirty="0"/>
              <a:t>Now, 1111…111 (110 times) = 111…..1100 (108 1s and 2 0s)+ 11</a:t>
            </a:r>
          </a:p>
          <a:p>
            <a:endParaRPr lang="en-US" sz="1800" dirty="0"/>
          </a:p>
          <a:p>
            <a:r>
              <a:rPr lang="en-US" sz="1800" dirty="0"/>
              <a:t>= Rem [1111…111 (110 times) /37] = 11</a:t>
            </a:r>
          </a:p>
          <a:p>
            <a:endParaRPr lang="en-US" sz="1800" dirty="0"/>
          </a:p>
          <a:p>
            <a:r>
              <a:rPr lang="en-US" sz="1800" dirty="0"/>
              <a:t>= Rem [2222…222 (110 times) /37] = 22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= Rem [7777…777 (110 times) /37] = 77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5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-121598" y="233550"/>
            <a:ext cx="5607997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 Question: 05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59166" y="4354164"/>
            <a:ext cx="1692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Answer: </a:t>
            </a:r>
            <a:r>
              <a:rPr lang="en-US" sz="1800" dirty="0"/>
              <a:t>C</a:t>
            </a:r>
          </a:p>
        </p:txBody>
      </p:sp>
      <p:sp>
        <p:nvSpPr>
          <p:cNvPr id="5" name="Rectangle 4"/>
          <p:cNvSpPr/>
          <p:nvPr/>
        </p:nvSpPr>
        <p:spPr>
          <a:xfrm>
            <a:off x="-121598" y="1030669"/>
            <a:ext cx="7862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564602"/>
            <a:ext cx="3161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111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122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222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241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-43777" y="949369"/>
            <a:ext cx="7706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 What is the remainder when 2222…..300 times is divided by 999?</a:t>
            </a:r>
          </a:p>
        </p:txBody>
      </p:sp>
      <p:pic>
        <p:nvPicPr>
          <p:cNvPr id="12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9736" y="122895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389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70754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Explanation</a:t>
            </a:r>
            <a:endParaRPr lang="en-US"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754" y="924128"/>
            <a:ext cx="79837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To check divisibility by 999, check the sum of the digits taken 3 at a time</a:t>
            </a:r>
          </a:p>
          <a:p>
            <a:endParaRPr lang="en-US" sz="1800" dirty="0"/>
          </a:p>
          <a:p>
            <a:r>
              <a:rPr lang="en-US" sz="1800" dirty="0"/>
              <a:t>Sum of the digits of 222…. 300 times (taken 3 at a time)</a:t>
            </a:r>
          </a:p>
          <a:p>
            <a:endParaRPr lang="en-US" sz="1800" dirty="0"/>
          </a:p>
          <a:p>
            <a:r>
              <a:rPr lang="en-US" sz="1800" dirty="0"/>
              <a:t>= 222 + 222 + 222…. 100 times</a:t>
            </a:r>
          </a:p>
          <a:p>
            <a:endParaRPr lang="en-US" sz="1800" dirty="0"/>
          </a:p>
          <a:p>
            <a:r>
              <a:rPr lang="en-US" sz="1800" dirty="0"/>
              <a:t>= 22200</a:t>
            </a:r>
          </a:p>
          <a:p>
            <a:endParaRPr lang="en-US" sz="1800" dirty="0"/>
          </a:p>
          <a:p>
            <a:r>
              <a:rPr lang="en-US" sz="1800" dirty="0"/>
              <a:t>Rem [22000/999] = 222</a:t>
            </a:r>
          </a:p>
        </p:txBody>
      </p:sp>
    </p:spTree>
    <p:extLst>
      <p:ext uri="{BB962C8B-B14F-4D97-AF65-F5344CB8AC3E}">
        <p14:creationId xmlns:p14="http://schemas.microsoft.com/office/powerpoint/2010/main" val="162510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-77822" y="233550"/>
            <a:ext cx="5554493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Question: 06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59166" y="4354164"/>
            <a:ext cx="1692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Answer: D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-1" y="992660"/>
            <a:ext cx="7862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" y="1599735"/>
            <a:ext cx="3161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3</a:t>
            </a:r>
            <a:r>
              <a:rPr lang="en-US" sz="1800" dirty="0" smtClean="0"/>
              <a:t>1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3</a:t>
            </a:r>
            <a:r>
              <a:rPr lang="en-US" sz="1800" dirty="0" smtClean="0"/>
              <a:t>2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44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41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-1" y="92341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What is the remainder when the infinite sum (1!)² + (2!)² + (3!)² + ··· is divided by 1152?</a:t>
            </a:r>
          </a:p>
        </p:txBody>
      </p:sp>
      <p:pic>
        <p:nvPicPr>
          <p:cNvPr id="12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9736" y="122895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750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70754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Explanation</a:t>
            </a:r>
            <a:endParaRPr lang="en-US"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754" y="790050"/>
            <a:ext cx="75973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1152 = 2^7 * 3^2</a:t>
            </a:r>
          </a:p>
          <a:p>
            <a:endParaRPr lang="en-US" sz="1800" dirty="0"/>
          </a:p>
          <a:p>
            <a:r>
              <a:rPr lang="en-US" sz="1800" dirty="0"/>
              <a:t>= (6!)^2 is divisible by 1152</a:t>
            </a:r>
          </a:p>
          <a:p>
            <a:endParaRPr lang="en-US" sz="1800" dirty="0"/>
          </a:p>
          <a:p>
            <a:r>
              <a:rPr lang="en-US" sz="1800" dirty="0"/>
              <a:t>= All (n!)^2 are divisible by 1152 as long as n &gt; 5</a:t>
            </a:r>
          </a:p>
          <a:p>
            <a:endParaRPr lang="en-US" sz="1800" dirty="0"/>
          </a:p>
          <a:p>
            <a:r>
              <a:rPr lang="en-US" sz="1800" dirty="0"/>
              <a:t>So, our problem is now reduced to</a:t>
            </a:r>
          </a:p>
          <a:p>
            <a:endParaRPr lang="en-US" sz="1800" dirty="0"/>
          </a:p>
          <a:p>
            <a:r>
              <a:rPr lang="en-US" sz="1800" dirty="0"/>
              <a:t>Rem [((1!)² + (2!)² + (3!)² + (4!)² + (5!)²)/1152]</a:t>
            </a:r>
          </a:p>
          <a:p>
            <a:endParaRPr lang="en-US" sz="1800" dirty="0"/>
          </a:p>
          <a:p>
            <a:r>
              <a:rPr lang="en-US" sz="1800" dirty="0"/>
              <a:t>= Rem[(1 + 4 + 36 +576 + 14400) / 1152]</a:t>
            </a:r>
          </a:p>
          <a:p>
            <a:endParaRPr lang="en-US" sz="1800" dirty="0"/>
          </a:p>
          <a:p>
            <a:r>
              <a:rPr lang="en-US" sz="1800" dirty="0"/>
              <a:t>= Rem [15017/1152</a:t>
            </a:r>
            <a:r>
              <a:rPr lang="en-US" sz="1800" dirty="0" smtClean="0"/>
              <a:t>] = </a:t>
            </a:r>
            <a:r>
              <a:rPr lang="en-US" sz="1800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82048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-77822" y="233550"/>
            <a:ext cx="5554493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Question: 07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59166" y="4354164"/>
            <a:ext cx="1692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Answer: D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-1" y="992660"/>
            <a:ext cx="7862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" y="1599735"/>
            <a:ext cx="3161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1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2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4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6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-1" y="923410"/>
            <a:ext cx="91440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What is the remainder when 123456………….4647484950 is divided by 16?</a:t>
            </a:r>
          </a:p>
        </p:txBody>
      </p:sp>
      <p:pic>
        <p:nvPicPr>
          <p:cNvPr id="12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9736" y="122895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352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70754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Explanation</a:t>
            </a:r>
            <a:endParaRPr lang="en-US"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754" y="906782"/>
            <a:ext cx="75973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To find out the remainder from 2^n, we just need to look at the last ‘n’ digits.</a:t>
            </a:r>
          </a:p>
          <a:p>
            <a:endParaRPr lang="en-US" sz="1800" dirty="0"/>
          </a:p>
          <a:p>
            <a:r>
              <a:rPr lang="en-US" sz="1800" dirty="0"/>
              <a:t>= Rem [123…484950 / 16]</a:t>
            </a:r>
          </a:p>
          <a:p>
            <a:endParaRPr lang="en-US" sz="1800" dirty="0"/>
          </a:p>
          <a:p>
            <a:r>
              <a:rPr lang="en-US" sz="1800" dirty="0"/>
              <a:t>= Rem [4950/16]</a:t>
            </a:r>
          </a:p>
          <a:p>
            <a:endParaRPr lang="en-US" sz="1800" dirty="0"/>
          </a:p>
          <a:p>
            <a:r>
              <a:rPr lang="en-US" sz="1800" dirty="0"/>
              <a:t>= 6</a:t>
            </a:r>
          </a:p>
          <a:p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482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-77822" y="233550"/>
            <a:ext cx="5554493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Question: 08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59166" y="4354164"/>
            <a:ext cx="1692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Answer: </a:t>
            </a:r>
            <a:r>
              <a:rPr lang="en-US" sz="1800" dirty="0"/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992660"/>
            <a:ext cx="7862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" y="1599735"/>
            <a:ext cx="3161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6</a:t>
            </a:r>
            <a:endParaRPr lang="en-US" sz="1800" dirty="0" smtClean="0"/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9</a:t>
            </a:r>
            <a:endParaRPr lang="en-US" sz="1800" dirty="0" smtClean="0"/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7</a:t>
            </a:r>
            <a:endParaRPr lang="en-US" sz="1800" dirty="0" smtClean="0"/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8</a:t>
            </a:r>
          </a:p>
        </p:txBody>
      </p:sp>
      <p:sp>
        <p:nvSpPr>
          <p:cNvPr id="2" name="Rectangle 1"/>
          <p:cNvSpPr/>
          <p:nvPr/>
        </p:nvSpPr>
        <p:spPr>
          <a:xfrm>
            <a:off x="-1" y="923410"/>
            <a:ext cx="91440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What is the remainder when 1! + 2! + 3! … 100! is divided by 18?</a:t>
            </a:r>
          </a:p>
        </p:txBody>
      </p:sp>
      <p:pic>
        <p:nvPicPr>
          <p:cNvPr id="12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9736" y="122895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973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0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Explanation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013479"/>
            <a:ext cx="75973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6! is divisible by 18</a:t>
            </a:r>
          </a:p>
          <a:p>
            <a:endParaRPr lang="en-US" sz="1800" dirty="0"/>
          </a:p>
          <a:p>
            <a:r>
              <a:rPr lang="en-US" sz="1800" dirty="0"/>
              <a:t>7! is divisible by 18</a:t>
            </a:r>
          </a:p>
          <a:p>
            <a:endParaRPr lang="en-US" sz="1800" dirty="0"/>
          </a:p>
          <a:p>
            <a:r>
              <a:rPr lang="en-US" sz="1800" dirty="0" smtClean="0"/>
              <a:t>100</a:t>
            </a:r>
            <a:r>
              <a:rPr lang="en-US" sz="1800" dirty="0"/>
              <a:t>! is divisible by 18</a:t>
            </a:r>
          </a:p>
          <a:p>
            <a:endParaRPr lang="en-US" sz="1800" dirty="0"/>
          </a:p>
          <a:p>
            <a:r>
              <a:rPr lang="en-US" sz="1800" dirty="0"/>
              <a:t>= We have to find out Rem[(1! + 2! +  3! + 4! + 5!)/18]</a:t>
            </a:r>
          </a:p>
          <a:p>
            <a:endParaRPr lang="en-US" sz="1800" dirty="0"/>
          </a:p>
          <a:p>
            <a:r>
              <a:rPr lang="en-US" sz="1800" dirty="0"/>
              <a:t>= Rem [ (1 + 2 + 6 + 24 + 120)/18]</a:t>
            </a:r>
          </a:p>
          <a:p>
            <a:endParaRPr lang="en-US" sz="1800" dirty="0"/>
          </a:p>
          <a:p>
            <a:r>
              <a:rPr lang="en-US" sz="1800" dirty="0"/>
              <a:t>= Rem [153/18] = 9</a:t>
            </a:r>
          </a:p>
        </p:txBody>
      </p:sp>
    </p:spTree>
    <p:extLst>
      <p:ext uri="{BB962C8B-B14F-4D97-AF65-F5344CB8AC3E}">
        <p14:creationId xmlns:p14="http://schemas.microsoft.com/office/powerpoint/2010/main" val="75894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Recruiter FAQ</a:t>
            </a:r>
            <a:endParaRPr sz="2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"/>
          <p:cNvSpPr txBox="1"/>
          <p:nvPr/>
        </p:nvSpPr>
        <p:spPr>
          <a:xfrm>
            <a:off x="328200" y="2322786"/>
            <a:ext cx="8426917" cy="108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1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REMAINDER THEOREM</a:t>
            </a:r>
            <a:endParaRPr sz="3300" b="1" i="0" u="none" strike="noStrike" cap="none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 smtClean="0">
              <a:solidFill>
                <a:schemeClr val="tx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tx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336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-77822" y="233550"/>
            <a:ext cx="5554493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Question: 09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59166" y="4354164"/>
            <a:ext cx="1692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Answer: A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-1" y="992660"/>
            <a:ext cx="7862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" y="1599735"/>
            <a:ext cx="3161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2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4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5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6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-1" y="923410"/>
            <a:ext cx="91440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What will be the remainder when (16^27+37) is divided by 17?</a:t>
            </a:r>
          </a:p>
        </p:txBody>
      </p:sp>
      <p:pic>
        <p:nvPicPr>
          <p:cNvPr id="12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9736" y="122895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708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0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Explanation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013479"/>
            <a:ext cx="75973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/>
              <a:t>Rem [(16^27+37)/17]</a:t>
            </a:r>
          </a:p>
          <a:p>
            <a:endParaRPr lang="pt-BR" sz="1800"/>
          </a:p>
          <a:p>
            <a:r>
              <a:rPr lang="pt-BR" sz="1800"/>
              <a:t>= Rem [16^27/17] + Rem [37/17]</a:t>
            </a:r>
          </a:p>
          <a:p>
            <a:endParaRPr lang="pt-BR" sz="1800"/>
          </a:p>
          <a:p>
            <a:r>
              <a:rPr lang="pt-BR" sz="1800"/>
              <a:t>= Rem [(-1)^27/17] + 3</a:t>
            </a:r>
          </a:p>
          <a:p>
            <a:endParaRPr lang="pt-BR" sz="1800"/>
          </a:p>
          <a:p>
            <a:r>
              <a:rPr lang="pt-BR" sz="1800"/>
              <a:t>= -1 + 3</a:t>
            </a:r>
          </a:p>
          <a:p>
            <a:endParaRPr lang="pt-BR" sz="1800"/>
          </a:p>
          <a:p>
            <a:r>
              <a:rPr lang="pt-BR" sz="1800"/>
              <a:t>= 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8976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-77822" y="233550"/>
            <a:ext cx="5554493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Question: 10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59166" y="4354164"/>
            <a:ext cx="1692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Answer: </a:t>
            </a:r>
            <a:r>
              <a:rPr lang="en-US" sz="1800" dirty="0"/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992660"/>
            <a:ext cx="7862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" y="1599735"/>
            <a:ext cx="3161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3</a:t>
            </a:r>
            <a:endParaRPr lang="en-US" sz="1800" dirty="0" smtClean="0"/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1</a:t>
            </a:r>
            <a:endParaRPr lang="en-US" sz="1800" dirty="0" smtClean="0"/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5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6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-1" y="923410"/>
            <a:ext cx="91440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What is the remainder when 17^200 is divided by 18?</a:t>
            </a:r>
          </a:p>
        </p:txBody>
      </p:sp>
      <p:pic>
        <p:nvPicPr>
          <p:cNvPr id="12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9736" y="122895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543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0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Explanation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013479"/>
            <a:ext cx="86033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/>
              <a:t>These type of questions become really simple if you understand the concept of negative remainders. Always try and reduce the dividend to 1 or -1.</a:t>
            </a:r>
          </a:p>
          <a:p>
            <a:endParaRPr lang="en-US" sz="1800" dirty="0"/>
          </a:p>
          <a:p>
            <a:r>
              <a:rPr lang="en-US" sz="1800" dirty="0"/>
              <a:t>= Rem [17^200 / 18]</a:t>
            </a:r>
          </a:p>
          <a:p>
            <a:endParaRPr lang="en-US" sz="1800" dirty="0"/>
          </a:p>
          <a:p>
            <a:r>
              <a:rPr lang="en-US" sz="1800" dirty="0"/>
              <a:t>= Rem [ (-1)^200 / 18]</a:t>
            </a:r>
          </a:p>
          <a:p>
            <a:endParaRPr lang="en-US" sz="1800" dirty="0"/>
          </a:p>
          <a:p>
            <a:r>
              <a:rPr lang="en-US" sz="1800" dirty="0"/>
              <a:t>= Rem [1 / 18]</a:t>
            </a:r>
          </a:p>
          <a:p>
            <a:endParaRPr lang="en-US" sz="1800" dirty="0"/>
          </a:p>
          <a:p>
            <a:r>
              <a:rPr lang="en-US" sz="1800" dirty="0"/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66924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-77822" y="233550"/>
            <a:ext cx="5554493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Question: 11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59166" y="4354164"/>
            <a:ext cx="1692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Answer: C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-1" y="992660"/>
            <a:ext cx="7862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" y="1599735"/>
            <a:ext cx="3161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67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69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70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72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-1" y="923410"/>
            <a:ext cx="91440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 What is the remainder when (71^71+71) is divided by 72?</a:t>
            </a:r>
          </a:p>
        </p:txBody>
      </p:sp>
      <p:pic>
        <p:nvPicPr>
          <p:cNvPr id="12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9736" y="122895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119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0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Explanation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959272"/>
            <a:ext cx="86033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/>
              <a:t>Rem [(71^71 + 71)/72]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= Rem [71^71/72] + Rem [71/72]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= Rem [(-1)^72] + (-1)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= (-1) + (-1)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= -2</a:t>
            </a:r>
          </a:p>
          <a:p>
            <a:pPr algn="just"/>
            <a:endParaRPr lang="pt-BR" sz="1800" dirty="0" smtClean="0"/>
          </a:p>
          <a:p>
            <a:pPr algn="just"/>
            <a:r>
              <a:rPr lang="pt-BR" sz="1800" dirty="0" smtClean="0"/>
              <a:t>= </a:t>
            </a:r>
            <a:r>
              <a:rPr lang="pt-BR" sz="1800" dirty="0"/>
              <a:t>70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3488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-77822" y="233550"/>
            <a:ext cx="5554493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Question: 12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59166" y="4354164"/>
            <a:ext cx="1692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Answer: C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-1" y="992660"/>
            <a:ext cx="7862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" y="1599735"/>
            <a:ext cx="3161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7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6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4</a:t>
            </a:r>
            <a:endParaRPr lang="en-US" sz="1800" dirty="0" smtClean="0"/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5</a:t>
            </a:r>
          </a:p>
        </p:txBody>
      </p:sp>
      <p:sp>
        <p:nvSpPr>
          <p:cNvPr id="2" name="Rectangle 1"/>
          <p:cNvSpPr/>
          <p:nvPr/>
        </p:nvSpPr>
        <p:spPr>
          <a:xfrm>
            <a:off x="-1" y="905457"/>
            <a:ext cx="91440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What is the remainder when 7^2015 is divided by 9?</a:t>
            </a:r>
          </a:p>
        </p:txBody>
      </p:sp>
      <p:pic>
        <p:nvPicPr>
          <p:cNvPr id="12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9736" y="122895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625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0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Explanation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959272"/>
            <a:ext cx="86033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/>
              <a:t>Rem [7^2015 / 9]</a:t>
            </a:r>
          </a:p>
          <a:p>
            <a:pPr algn="just"/>
            <a:endParaRPr lang="pt-BR" sz="1800"/>
          </a:p>
          <a:p>
            <a:pPr algn="just"/>
            <a:r>
              <a:rPr lang="pt-BR" sz="1800"/>
              <a:t>= Rem [(-2)^2015 / 9]</a:t>
            </a:r>
          </a:p>
          <a:p>
            <a:pPr algn="just"/>
            <a:endParaRPr lang="pt-BR" sz="1800"/>
          </a:p>
          <a:p>
            <a:pPr algn="just"/>
            <a:r>
              <a:rPr lang="pt-BR" sz="1800"/>
              <a:t>= Rem [ 4*(-2)^2013 / 9]</a:t>
            </a:r>
          </a:p>
          <a:p>
            <a:pPr algn="just"/>
            <a:endParaRPr lang="pt-BR" sz="1800"/>
          </a:p>
          <a:p>
            <a:pPr algn="just"/>
            <a:r>
              <a:rPr lang="pt-BR" sz="1800"/>
              <a:t>= Rem [ 4*(-8)^671 / 9]</a:t>
            </a:r>
          </a:p>
          <a:p>
            <a:pPr algn="just"/>
            <a:endParaRPr lang="pt-BR" sz="1800"/>
          </a:p>
          <a:p>
            <a:pPr algn="just"/>
            <a:r>
              <a:rPr lang="pt-BR" sz="1800"/>
              <a:t>= Rem [ 4*1 / 9]</a:t>
            </a:r>
          </a:p>
          <a:p>
            <a:pPr algn="just"/>
            <a:endParaRPr lang="pt-BR" sz="1800"/>
          </a:p>
          <a:p>
            <a:pPr algn="just"/>
            <a:r>
              <a:rPr lang="pt-BR" sz="1800"/>
              <a:t>= 4</a:t>
            </a:r>
          </a:p>
          <a:p>
            <a:pPr algn="just"/>
            <a:r>
              <a:rPr lang="pt-BR" sz="180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675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-77822" y="233550"/>
            <a:ext cx="5554493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Question: 13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59166" y="4354164"/>
            <a:ext cx="1692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Answer: </a:t>
            </a:r>
            <a:r>
              <a:rPr lang="en-US" sz="1800" dirty="0"/>
              <a:t>D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992660"/>
            <a:ext cx="7862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" y="1599735"/>
            <a:ext cx="3161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7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6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5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4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-1" y="905457"/>
            <a:ext cx="91440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What is the remainder when 2014^2015 is divided by 9?</a:t>
            </a:r>
          </a:p>
        </p:txBody>
      </p:sp>
      <p:pic>
        <p:nvPicPr>
          <p:cNvPr id="12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9736" y="122895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286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0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Explanation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959272"/>
            <a:ext cx="86033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/>
              <a:t>Rem [2014^2015 / 9]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= Rem [(-2)^2015 / 9]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= Rem [ 4*(-2)^2013 / 9]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= Rem [ 4*(-8)^671 / 9]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= Rem [ 4*1 / 9]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= 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5492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8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8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8"/>
          <p:cNvSpPr txBox="1"/>
          <p:nvPr/>
        </p:nvSpPr>
        <p:spPr>
          <a:xfrm>
            <a:off x="0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Remainder Theorem</a:t>
            </a:r>
            <a:endParaRPr lang="en-US"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8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8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0" y="790050"/>
            <a:ext cx="9072081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SzPct val="150000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1" y="796270"/>
            <a:ext cx="92106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Dividend = Divisor* Quotient + Remainder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If remainder = 0, then </a:t>
            </a:r>
            <a:r>
              <a:rPr lang="en-US" sz="1800" dirty="0" smtClean="0"/>
              <a:t>the </a:t>
            </a:r>
            <a:r>
              <a:rPr lang="en-US" sz="1800" dirty="0"/>
              <a:t>number is perfectly divisible by divisor and divisor is a factor of the </a:t>
            </a:r>
            <a:r>
              <a:rPr lang="en-US" sz="1800" dirty="0" smtClean="0"/>
              <a:t>number.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/>
              <a:t>(a</a:t>
            </a:r>
            <a:r>
              <a:rPr lang="en-US" sz="1800" baseline="30000" dirty="0" smtClean="0"/>
              <a:t>n</a:t>
            </a:r>
            <a:r>
              <a:rPr lang="en-US" sz="1800" baseline="30000" dirty="0"/>
              <a:t> </a:t>
            </a:r>
            <a:r>
              <a:rPr lang="en-US" sz="1800" dirty="0"/>
              <a:t>+ </a:t>
            </a:r>
            <a:r>
              <a:rPr lang="en-US" sz="1800" dirty="0" err="1"/>
              <a:t>b</a:t>
            </a:r>
            <a:r>
              <a:rPr lang="en-US" sz="1800" baseline="30000" dirty="0" err="1"/>
              <a:t>n</a:t>
            </a:r>
            <a:r>
              <a:rPr lang="en-US" sz="1800" dirty="0"/>
              <a:t>) is divisible by (a + b), when n is odd.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(a</a:t>
            </a:r>
            <a:r>
              <a:rPr lang="en-US" sz="1800" baseline="30000" dirty="0"/>
              <a:t>n </a:t>
            </a:r>
            <a:r>
              <a:rPr lang="en-US" sz="1800" dirty="0"/>
              <a:t>- </a:t>
            </a:r>
            <a:r>
              <a:rPr lang="en-US" sz="1800" dirty="0" err="1"/>
              <a:t>b</a:t>
            </a:r>
            <a:r>
              <a:rPr lang="en-US" sz="1800" baseline="30000" dirty="0" err="1"/>
              <a:t>n</a:t>
            </a:r>
            <a:r>
              <a:rPr lang="en-US" sz="1800" dirty="0"/>
              <a:t>) is divisible by (a + b), when n is even.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(a</a:t>
            </a:r>
            <a:r>
              <a:rPr lang="en-US" sz="1800" baseline="30000" dirty="0"/>
              <a:t>n</a:t>
            </a:r>
            <a:r>
              <a:rPr lang="en-US" sz="1800" dirty="0"/>
              <a:t> - </a:t>
            </a:r>
            <a:r>
              <a:rPr lang="en-US" sz="1800" dirty="0" err="1"/>
              <a:t>b</a:t>
            </a:r>
            <a:r>
              <a:rPr lang="en-US" sz="1800" baseline="30000" dirty="0" err="1"/>
              <a:t>n</a:t>
            </a:r>
            <a:r>
              <a:rPr lang="en-US" sz="1800" dirty="0"/>
              <a:t>) is always divisible by (a - b), for every n</a:t>
            </a:r>
            <a:r>
              <a:rPr lang="en-US" sz="18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-116732" y="212726"/>
            <a:ext cx="5554493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Question: 14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59166" y="4354164"/>
            <a:ext cx="1692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Answer: B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-1" y="992660"/>
            <a:ext cx="7862253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+mn-lt"/>
              </a:rPr>
              <a:t>A number when divided by 18 leaves a remainder 7. The same number when divided by 12 leaves a remainder n. How many values can n take?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" y="1864694"/>
            <a:ext cx="3161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7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2</a:t>
            </a:r>
            <a:endParaRPr lang="en-US" sz="1800" dirty="0" smtClean="0"/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6</a:t>
            </a:r>
            <a:endParaRPr lang="en-US" sz="1800" dirty="0" smtClean="0"/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4</a:t>
            </a:r>
            <a:endParaRPr lang="en-US" sz="1800" dirty="0"/>
          </a:p>
        </p:txBody>
      </p:sp>
      <p:pic>
        <p:nvPicPr>
          <p:cNvPr id="10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9736" y="122895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07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0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Explanation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959272"/>
            <a:ext cx="86033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/>
              <a:t>Number can be 7, 25, 43, 61, 79.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Remainders when divided by 12 are 7 and 1.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n can take exactly 2 values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58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-116732" y="212726"/>
            <a:ext cx="5554493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Question: 15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59166" y="4354164"/>
            <a:ext cx="1692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Answer: </a:t>
            </a:r>
            <a:r>
              <a:rPr lang="en-US" sz="1800" dirty="0"/>
              <a:t>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" y="1864694"/>
            <a:ext cx="3161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7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2</a:t>
            </a:r>
            <a:endParaRPr lang="en-US" sz="1800" dirty="0" smtClean="0"/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6</a:t>
            </a:r>
            <a:endParaRPr lang="en-US" sz="1800" dirty="0" smtClean="0"/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0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031132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What is the remainder when we divide 3</a:t>
            </a:r>
            <a:r>
              <a:rPr lang="en-US" sz="1800" baseline="30000" dirty="0">
                <a:solidFill>
                  <a:schemeClr val="tx1"/>
                </a:solidFill>
                <a:latin typeface="+mn-lt"/>
              </a:rPr>
              <a:t>90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 + 5</a:t>
            </a:r>
            <a:r>
              <a:rPr lang="en-US" sz="1800" baseline="30000" dirty="0">
                <a:solidFill>
                  <a:schemeClr val="tx1"/>
                </a:solidFill>
                <a:latin typeface="+mn-lt"/>
              </a:rPr>
              <a:t>90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 by 34?</a:t>
            </a:r>
          </a:p>
          <a:p>
            <a:endParaRPr lang="en-US" dirty="0">
              <a:solidFill>
                <a:srgbClr val="333333"/>
              </a:solidFill>
              <a:latin typeface="Roboto" panose="020B0604020202020204" charset="0"/>
            </a:endParaRPr>
          </a:p>
        </p:txBody>
      </p:sp>
      <p:pic>
        <p:nvPicPr>
          <p:cNvPr id="10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9736" y="122895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6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0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Explanation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959272"/>
            <a:ext cx="8603372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/>
              <a:t>390 + 590 can be written as (32)45 + (52)45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= (9)45 + (25)45</a:t>
            </a:r>
          </a:p>
          <a:p>
            <a:pPr algn="just">
              <a:lnSpc>
                <a:spcPct val="150000"/>
              </a:lnSpc>
            </a:pPr>
            <a:endParaRPr lang="en-US" sz="1800" dirty="0"/>
          </a:p>
          <a:p>
            <a:pPr algn="just">
              <a:lnSpc>
                <a:spcPct val="150000"/>
              </a:lnSpc>
            </a:pPr>
            <a:r>
              <a:rPr lang="en-US" sz="1800" dirty="0"/>
              <a:t>Any number of the form an + </a:t>
            </a:r>
            <a:r>
              <a:rPr lang="en-US" sz="1800" dirty="0" err="1"/>
              <a:t>bn</a:t>
            </a:r>
            <a:r>
              <a:rPr lang="en-US" sz="1800" dirty="0"/>
              <a:t> is a multiple of (a + b) whenever n is odd.</a:t>
            </a:r>
          </a:p>
          <a:p>
            <a:pPr algn="just">
              <a:lnSpc>
                <a:spcPct val="150000"/>
              </a:lnSpc>
            </a:pPr>
            <a:endParaRPr lang="en-US" sz="1800" dirty="0"/>
          </a:p>
          <a:p>
            <a:pPr algn="just">
              <a:lnSpc>
                <a:spcPct val="150000"/>
              </a:lnSpc>
            </a:pPr>
            <a:r>
              <a:rPr lang="en-US" sz="1800" dirty="0"/>
              <a:t>So (9)45 + (25)45 is a multiple of 9 + 25 = 34</a:t>
            </a:r>
          </a:p>
          <a:p>
            <a:pPr algn="just">
              <a:lnSpc>
                <a:spcPct val="150000"/>
              </a:lnSpc>
            </a:pPr>
            <a:endParaRPr lang="en-US" sz="1800" dirty="0"/>
          </a:p>
          <a:p>
            <a:pPr algn="just">
              <a:lnSpc>
                <a:spcPct val="150000"/>
              </a:lnSpc>
            </a:pPr>
            <a:r>
              <a:rPr lang="en-US" sz="1800" dirty="0"/>
              <a:t>So, the remainder when we divide (32)45 + (52)45 by 34 is equal to 0.</a:t>
            </a:r>
          </a:p>
        </p:txBody>
      </p:sp>
    </p:spTree>
    <p:extLst>
      <p:ext uri="{BB962C8B-B14F-4D97-AF65-F5344CB8AC3E}">
        <p14:creationId xmlns:p14="http://schemas.microsoft.com/office/powerpoint/2010/main" val="360216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51"/>
          <p:cNvPicPr preferRelativeResize="0"/>
          <p:nvPr/>
        </p:nvPicPr>
        <p:blipFill rotWithShape="1">
          <a:blip r:embed="rId3">
            <a:alphaModFix/>
          </a:blip>
          <a:srcRect b="9288"/>
          <a:stretch/>
        </p:blipFill>
        <p:spPr>
          <a:xfrm>
            <a:off x="0" y="0"/>
            <a:ext cx="93554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2862322" y="1321560"/>
            <a:ext cx="3399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5" name="Google Shape;265;p51" descr="Image result for ethnu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33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0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Question: 01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022879"/>
            <a:ext cx="8268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 What will be the remainder when 41^43 is divided by 9?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136187" y="1511844"/>
            <a:ext cx="3317132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1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2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3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5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6459166" y="4354164"/>
            <a:ext cx="1692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Answer: 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7676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70754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Explanation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754" y="708750"/>
            <a:ext cx="8071297" cy="419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We know that 41ˆ1 when divided by 9 gives a remainder= 5.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41ˆ2 when divided by 9 gives a remainder= 7.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41ˆ3 when divided by 9 gives a remainder= 8.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41ˆ4 when divided by 9 gives a remainder= 0.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41ˆ5 when divided by 9 gives a remainder=2.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41ˆ6 when divided by 9 gives a remainder= 1.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So, the cycle/pattern is 5,7,8,0, 2, and 1.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Step 2: The </a:t>
            </a:r>
            <a:r>
              <a:rPr lang="en-US" sz="1800" dirty="0" err="1"/>
              <a:t>cyclicity</a:t>
            </a:r>
            <a:r>
              <a:rPr lang="en-US" sz="1800" dirty="0"/>
              <a:t> is 6.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Step 3: 43 when divided by 6 is 1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Step 4: The answer is the 1st value in the cyclic pattern i.e. 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0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Question: 02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59166" y="4354164"/>
            <a:ext cx="1692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Answer: C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85245" y="871148"/>
            <a:ext cx="7862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245" y="871148"/>
            <a:ext cx="7356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What is the remainder when 1! + 2! + 3! … 100! is divided by 18?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245" y="1417643"/>
            <a:ext cx="3161847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2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3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9</a:t>
            </a:r>
            <a:endParaRPr lang="en-US" sz="1800" dirty="0" smtClean="0"/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6</a:t>
            </a:r>
            <a:endParaRPr lang="en-US" sz="1800" dirty="0"/>
          </a:p>
        </p:txBody>
      </p:sp>
      <p:pic>
        <p:nvPicPr>
          <p:cNvPr id="12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9736" y="178863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209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0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Explanation</a:t>
            </a:r>
            <a:endParaRPr lang="en-US"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748531"/>
            <a:ext cx="786721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212529"/>
                </a:solidFill>
                <a:latin typeface="+mn-lt"/>
              </a:rPr>
              <a:t>We </a:t>
            </a:r>
            <a:r>
              <a:rPr lang="en-US" sz="1800" dirty="0">
                <a:solidFill>
                  <a:srgbClr val="212529"/>
                </a:solidFill>
                <a:latin typeface="+mn-lt"/>
              </a:rPr>
              <a:t>have to find out Remainder of  when divided by 18.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212529"/>
                </a:solidFill>
                <a:latin typeface="+mn-lt"/>
              </a:rPr>
              <a:t>= Rem [(1! + 2! + 3! … 100!)/18]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212529"/>
                </a:solidFill>
                <a:latin typeface="+mn-lt"/>
              </a:rPr>
              <a:t>6! is divisible by 18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212529"/>
                </a:solidFill>
                <a:latin typeface="+mn-lt"/>
              </a:rPr>
              <a:t>7! is divisible by 18</a:t>
            </a:r>
          </a:p>
          <a:p>
            <a:pPr algn="just">
              <a:lnSpc>
                <a:spcPct val="150000"/>
              </a:lnSpc>
            </a:pPr>
            <a:endParaRPr lang="en-US" sz="1800" dirty="0">
              <a:solidFill>
                <a:srgbClr val="212529"/>
              </a:solidFill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212529"/>
                </a:solidFill>
                <a:latin typeface="+mn-lt"/>
              </a:rPr>
              <a:t>100</a:t>
            </a:r>
            <a:r>
              <a:rPr lang="en-US" sz="1800" dirty="0">
                <a:solidFill>
                  <a:srgbClr val="212529"/>
                </a:solidFill>
                <a:latin typeface="+mn-lt"/>
              </a:rPr>
              <a:t>! is divisible by 18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212529"/>
                </a:solidFill>
                <a:latin typeface="+mn-lt"/>
              </a:rPr>
              <a:t>= We have to find out Rem[(1! + 2! +  3! + 4! + 5!)/18]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212529"/>
                </a:solidFill>
                <a:latin typeface="+mn-lt"/>
              </a:rPr>
              <a:t>= Rem [ (1 + 2 + 6 + 24 + 120)/18]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212529"/>
                </a:solidFill>
                <a:latin typeface="+mn-lt"/>
              </a:rPr>
              <a:t>= Rem [153/18] = 9</a:t>
            </a:r>
          </a:p>
        </p:txBody>
      </p:sp>
    </p:spTree>
    <p:extLst>
      <p:ext uri="{BB962C8B-B14F-4D97-AF65-F5344CB8AC3E}">
        <p14:creationId xmlns:p14="http://schemas.microsoft.com/office/powerpoint/2010/main" val="211764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0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Question: 03</a:t>
            </a:r>
            <a:endParaRPr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59166" y="4354164"/>
            <a:ext cx="1692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Answer: A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85245" y="871148"/>
            <a:ext cx="7862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245" y="871148"/>
            <a:ext cx="8611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How </a:t>
            </a:r>
            <a:r>
              <a:rPr lang="en-US" sz="1800" dirty="0"/>
              <a:t>do I find the remainder when 12345678910…99100 is divided by 16?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245" y="1417643"/>
            <a:ext cx="3161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41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42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43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44</a:t>
            </a:r>
            <a:endParaRPr lang="en-US" sz="1800" dirty="0"/>
          </a:p>
        </p:txBody>
      </p:sp>
      <p:pic>
        <p:nvPicPr>
          <p:cNvPr id="12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9736" y="122895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286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70754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n-US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Explanation</a:t>
            </a:r>
            <a:endParaRPr lang="en-US" sz="2000" i="0" u="none" strike="noStrike" cap="none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754" y="748531"/>
            <a:ext cx="786721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212529"/>
                </a:solidFill>
                <a:latin typeface="+mn-lt"/>
              </a:rPr>
              <a:t>We </a:t>
            </a:r>
            <a:r>
              <a:rPr lang="en-US" sz="1800" dirty="0">
                <a:solidFill>
                  <a:srgbClr val="212529"/>
                </a:solidFill>
                <a:latin typeface="+mn-lt"/>
              </a:rPr>
              <a:t>have to find out Remainder of  when divided by 18.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212529"/>
                </a:solidFill>
                <a:latin typeface="+mn-lt"/>
              </a:rPr>
              <a:t>= Rem [(1! + 2! + 3! … 100!)/18]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212529"/>
                </a:solidFill>
                <a:latin typeface="+mn-lt"/>
              </a:rPr>
              <a:t>6! is divisible by 18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212529"/>
                </a:solidFill>
                <a:latin typeface="+mn-lt"/>
              </a:rPr>
              <a:t>7! is divisible by 18</a:t>
            </a:r>
          </a:p>
          <a:p>
            <a:pPr algn="just">
              <a:lnSpc>
                <a:spcPct val="150000"/>
              </a:lnSpc>
            </a:pPr>
            <a:endParaRPr lang="en-US" sz="1800" dirty="0">
              <a:solidFill>
                <a:srgbClr val="212529"/>
              </a:solidFill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212529"/>
                </a:solidFill>
                <a:latin typeface="+mn-lt"/>
              </a:rPr>
              <a:t>100</a:t>
            </a:r>
            <a:r>
              <a:rPr lang="en-US" sz="1800" dirty="0">
                <a:solidFill>
                  <a:srgbClr val="212529"/>
                </a:solidFill>
                <a:latin typeface="+mn-lt"/>
              </a:rPr>
              <a:t>! is divisible by 18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212529"/>
                </a:solidFill>
                <a:latin typeface="+mn-lt"/>
              </a:rPr>
              <a:t>= We have to find out Rem[(1! + 2! +  3! + 4! + 5!)/18]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212529"/>
                </a:solidFill>
                <a:latin typeface="+mn-lt"/>
              </a:rPr>
              <a:t>= Rem [ (1 + 2 + 6 + 24 + 120)/18]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212529"/>
                </a:solidFill>
                <a:latin typeface="+mn-lt"/>
              </a:rPr>
              <a:t>= Rem [153/18] = 9</a:t>
            </a:r>
          </a:p>
        </p:txBody>
      </p:sp>
    </p:spTree>
    <p:extLst>
      <p:ext uri="{BB962C8B-B14F-4D97-AF65-F5344CB8AC3E}">
        <p14:creationId xmlns:p14="http://schemas.microsoft.com/office/powerpoint/2010/main" val="49859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21656D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C1E70DAE89464BBB24385DB5BAADCB" ma:contentTypeVersion="6" ma:contentTypeDescription="Create a new document." ma:contentTypeScope="" ma:versionID="c43f633ef9a049aabe204739f4bfc290">
  <xsd:schema xmlns:xsd="http://www.w3.org/2001/XMLSchema" xmlns:xs="http://www.w3.org/2001/XMLSchema" xmlns:p="http://schemas.microsoft.com/office/2006/metadata/properties" xmlns:ns2="f2e28455-a4bd-4882-acf5-dd58dbd2fa34" targetNamespace="http://schemas.microsoft.com/office/2006/metadata/properties" ma:root="true" ma:fieldsID="e33d97b0f9af1b9b94ada2aec7708f59" ns2:_="">
    <xsd:import namespace="f2e28455-a4bd-4882-acf5-dd58dbd2fa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e28455-a4bd-4882-acf5-dd58dbd2fa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A15A02-26F3-4B92-BE47-84461F3BFF70}"/>
</file>

<file path=customXml/itemProps2.xml><?xml version="1.0" encoding="utf-8"?>
<ds:datastoreItem xmlns:ds="http://schemas.openxmlformats.org/officeDocument/2006/customXml" ds:itemID="{B7D0795A-17F3-4EDA-B64B-F392524A3D6D}"/>
</file>

<file path=customXml/itemProps3.xml><?xml version="1.0" encoding="utf-8"?>
<ds:datastoreItem xmlns:ds="http://schemas.openxmlformats.org/officeDocument/2006/customXml" ds:itemID="{DDEC559E-9FBB-41B3-BB55-85AAF639B0A5}"/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1323</Words>
  <Application>Microsoft Office PowerPoint</Application>
  <PresentationFormat>On-screen Show (16:9)</PresentationFormat>
  <Paragraphs>289</Paragraphs>
  <Slides>34</Slides>
  <Notes>34</Notes>
  <HiddenSlides>15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Roboto Black</vt:lpstr>
      <vt:lpstr>Roboto Light</vt:lpstr>
      <vt:lpstr>Aclonica</vt:lpstr>
      <vt:lpstr>Roboto</vt:lpstr>
      <vt:lpstr>Simple Light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64</cp:revision>
  <dcterms:modified xsi:type="dcterms:W3CDTF">2019-11-28T13:11:43Z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0x0101009FC1E70DAE89464BBB24385DB5BAADCB</vt:lpwstr>
  </property>
</Properties>
</file>