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A07569-7200-4BEB-9B45-58AE29EE02B8}">
  <a:tblStyle styleId="{29A07569-7200-4BEB-9B45-58AE29EE02B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22"/>
        <p:guide pos="2755" orient="horz"/>
        <p:guide pos="776" orient="horz"/>
        <p:guide pos="206"/>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3" Type="http://schemas.openxmlformats.org/officeDocument/2006/relationships/slide" Target="slides/slide7.xml"/><Relationship Id="rId39" Type="http://schemas.openxmlformats.org/officeDocument/2006/relationships/slide" Target="slides/slide33.xml"/><Relationship Id="rId18" Type="http://schemas.openxmlformats.org/officeDocument/2006/relationships/slide" Target="slides/slide12.xml"/><Relationship Id="rId42" Type="http://schemas.openxmlformats.org/officeDocument/2006/relationships/slide" Target="slides/slide36.xml"/><Relationship Id="rId21" Type="http://schemas.openxmlformats.org/officeDocument/2006/relationships/slide" Target="slides/slide15.xml"/><Relationship Id="rId47" Type="http://schemas.openxmlformats.org/officeDocument/2006/relationships/font" Target="fonts/Roboto-italic.fntdata"/><Relationship Id="rId34" Type="http://schemas.openxmlformats.org/officeDocument/2006/relationships/slide" Target="slides/slide28.xml"/><Relationship Id="rId50" Type="http://schemas.openxmlformats.org/officeDocument/2006/relationships/customXml" Target="../customXml/item2.xml"/><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slide" Target="slides/slide34.xml"/><Relationship Id="rId24" Type="http://schemas.openxmlformats.org/officeDocument/2006/relationships/slide" Target="slides/slide18.xml"/><Relationship Id="rId45" Type="http://schemas.openxmlformats.org/officeDocument/2006/relationships/font" Target="fonts/Roboto-regular.fntdata"/><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23" Type="http://schemas.openxmlformats.org/officeDocument/2006/relationships/slide" Target="slides/slide17.xml"/><Relationship Id="rId28" Type="http://schemas.openxmlformats.org/officeDocument/2006/relationships/slide" Target="slides/slide22.xml"/><Relationship Id="rId5" Type="http://schemas.openxmlformats.org/officeDocument/2006/relationships/slideMaster" Target="slideMasters/slideMaster1.xml"/><Relationship Id="rId15" Type="http://schemas.openxmlformats.org/officeDocument/2006/relationships/slide" Target="slides/slide9.xml"/><Relationship Id="rId36" Type="http://schemas.openxmlformats.org/officeDocument/2006/relationships/slide" Target="slides/slide30.xml"/><Relationship Id="rId49" Type="http://schemas.openxmlformats.org/officeDocument/2006/relationships/customXml" Target="../customXml/item1.xml"/><Relationship Id="rId44" Type="http://schemas.openxmlformats.org/officeDocument/2006/relationships/slide" Target="slides/slide38.xml"/><Relationship Id="rId31" Type="http://schemas.openxmlformats.org/officeDocument/2006/relationships/slide" Target="slides/slide25.xml"/><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slide" Target="slides/slide16.xml"/><Relationship Id="rId43" Type="http://schemas.openxmlformats.org/officeDocument/2006/relationships/slide" Target="slides/slide37.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Italic.fntdata"/><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14" Type="http://schemas.openxmlformats.org/officeDocument/2006/relationships/slide" Target="slides/slide8.xml"/><Relationship Id="rId8" Type="http://schemas.openxmlformats.org/officeDocument/2006/relationships/slide" Target="slides/slide2.xml"/><Relationship Id="rId51" Type="http://schemas.openxmlformats.org/officeDocument/2006/relationships/customXml" Target="../customXml/item3.xml"/><Relationship Id="rId3" Type="http://schemas.openxmlformats.org/officeDocument/2006/relationships/presProps" Target="presProps.xml"/><Relationship Id="rId46" Type="http://schemas.openxmlformats.org/officeDocument/2006/relationships/font" Target="fonts/Roboto-bold.fntdata"/><Relationship Id="rId25" Type="http://schemas.openxmlformats.org/officeDocument/2006/relationships/slide" Target="slides/slide19.xml"/><Relationship Id="rId33" Type="http://schemas.openxmlformats.org/officeDocument/2006/relationships/slide" Target="slides/slide27.xml"/><Relationship Id="rId12" Type="http://schemas.openxmlformats.org/officeDocument/2006/relationships/slide" Target="slides/slide6.xml"/><Relationship Id="rId17" Type="http://schemas.openxmlformats.org/officeDocument/2006/relationships/slide" Target="slides/slide11.xml"/><Relationship Id="rId38" Type="http://schemas.openxmlformats.org/officeDocument/2006/relationships/slide" Target="slides/slide32.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theme" Target="theme/theme1.xml"/><Relationship Id="rId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1cc398c4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1cc398c4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1cc398c4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1cc398c4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1cc398c44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1cc398c44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1cc398c44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1cc398c44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1cc398c44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1cc398c44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1cc398c44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1cc398c44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1cc398c44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1cc398c44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1cc398c44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1cc398c44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1cc398c44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1cc398c44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1cc398c44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1cc398c44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2574db8a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2574db8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81cc398c44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1cc398c44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81cc398c44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1cc398c44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1cc398c44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1cc398c44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1cc398c44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1cc398c44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1cc398c44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1cc398c44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81cc398c44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1cc398c44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1cc398c44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1cc398c44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1cc398c44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1cc398c44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1cc398c44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1cc398c44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81cc398c44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1cc398c44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2574db8a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2574db8a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81cc398c44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1cc398c44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81cc398c44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1cc398c44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81cc398c44_1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81cc398c44_1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81cc398c44_1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1cc398c44_1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81cc398c44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1cc398c44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81cc398c44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1cc398c44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81cc398c44_1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81cc398c44_1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81cc398c44_1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81cc398c44_1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81cc398c44_1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81cc398c44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2574db8a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2574db8a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2574db8a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2574db8a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2574db8a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2574db8a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2574db8a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574db8a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2574db8a0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2574db8a0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6fbcb5ab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6fbcb5ab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 name="Shape 10"/>
        <p:cNvGrpSpPr/>
        <p:nvPr/>
      </p:nvGrpSpPr>
      <p:grpSpPr>
        <a:xfrm>
          <a:off x="0" y="0"/>
          <a:ext cx="0" cy="0"/>
          <a:chOff x="0" y="0"/>
          <a:chExt cx="0" cy="0"/>
        </a:xfrm>
      </p:grpSpPr>
      <p:sp>
        <p:nvSpPr>
          <p:cNvPr id="11" name="Google Shape;11;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 name="Google Shape;1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 name="Google Shape;1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29" name="Google Shape;129;p2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30" name="Google Shape;130;p2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132" name="Google Shape;132;p2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800"/>
              </a:spcAft>
              <a:buNone/>
            </a:pPr>
            <a:r>
              <a:rPr lang="en-GB" sz="1600">
                <a:solidFill>
                  <a:schemeClr val="dk1"/>
                </a:solidFill>
                <a:highlight>
                  <a:srgbClr val="FFFFFF"/>
                </a:highlight>
              </a:rPr>
              <a:t>A skein is a quantity of yarn; a ream is a quantity of paper.</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38" name="Google Shape;138;p2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39" name="Google Shape;139;p2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02</a:t>
            </a:r>
            <a:endParaRPr sz="2000">
              <a:solidFill>
                <a:schemeClr val="lt1"/>
              </a:solidFill>
              <a:latin typeface="Roboto"/>
              <a:ea typeface="Roboto"/>
              <a:cs typeface="Roboto"/>
              <a:sym typeface="Roboto"/>
            </a:endParaRPr>
          </a:p>
        </p:txBody>
      </p:sp>
      <p:sp>
        <p:nvSpPr>
          <p:cNvPr id="141" name="Google Shape;141;p2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457200" rtl="0" algn="l">
              <a:spcBef>
                <a:spcPts val="0"/>
              </a:spcBef>
              <a:spcAft>
                <a:spcPts val="800"/>
              </a:spcAft>
              <a:buNone/>
            </a:pPr>
            <a:r>
              <a:t/>
            </a:r>
            <a:endParaRPr sz="1650">
              <a:solidFill>
                <a:schemeClr val="dk1"/>
              </a:solidFill>
              <a:highlight>
                <a:srgbClr val="FFFFFF"/>
              </a:highlight>
              <a:latin typeface="Times New Roman"/>
              <a:ea typeface="Times New Roman"/>
              <a:cs typeface="Times New Roman"/>
              <a:sym typeface="Times New Roman"/>
            </a:endParaRPr>
          </a:p>
        </p:txBody>
      </p:sp>
      <p:sp>
        <p:nvSpPr>
          <p:cNvPr id="142" name="Google Shape;142;p2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 </a:t>
            </a:r>
            <a:endParaRPr b="1"/>
          </a:p>
        </p:txBody>
      </p:sp>
      <p:graphicFrame>
        <p:nvGraphicFramePr>
          <p:cNvPr id="143" name="Google Shape;143;p23"/>
          <p:cNvGraphicFramePr/>
          <p:nvPr/>
        </p:nvGraphicFramePr>
        <p:xfrm>
          <a:off x="327600" y="807438"/>
          <a:ext cx="3000000" cy="3000000"/>
        </p:xfrm>
        <a:graphic>
          <a:graphicData uri="http://schemas.openxmlformats.org/drawingml/2006/table">
            <a:tbl>
              <a:tblPr>
                <a:solidFill>
                  <a:srgbClr val="FFFFFF"/>
                </a:solidFill>
                <a:tableStyleId>{29A07569-7200-4BEB-9B45-58AE29EE02B8}</a:tableStyleId>
              </a:tblPr>
              <a:tblGrid>
                <a:gridCol w="8487475"/>
              </a:tblGrid>
              <a:tr h="219075">
                <a:tc>
                  <a:txBody>
                    <a:bodyPr/>
                    <a:lstStyle/>
                    <a:p>
                      <a:pPr indent="0" lvl="0" marL="0" rtl="0" algn="l">
                        <a:lnSpc>
                          <a:spcPct val="170000"/>
                        </a:lnSpc>
                        <a:spcBef>
                          <a:spcPts val="0"/>
                        </a:spcBef>
                        <a:spcAft>
                          <a:spcPts val="0"/>
                        </a:spcAft>
                        <a:buNone/>
                      </a:pPr>
                      <a:r>
                        <a:rPr lang="en-GB" sz="1600">
                          <a:highlight>
                            <a:srgbClr val="FFFFFF"/>
                          </a:highlight>
                        </a:rPr>
                        <a:t>FISH : SHOAL :: ?</a:t>
                      </a:r>
                      <a:endParaRPr sz="1600">
                        <a:highlight>
                          <a:srgbClr val="FFFFFF"/>
                        </a:highlight>
                      </a:endParaRPr>
                    </a:p>
                    <a:p>
                      <a:pPr indent="0" lvl="0" marL="0" rtl="0" algn="l">
                        <a:lnSpc>
                          <a:spcPct val="170000"/>
                        </a:lnSpc>
                        <a:spcBef>
                          <a:spcPts val="0"/>
                        </a:spcBef>
                        <a:spcAft>
                          <a:spcPts val="0"/>
                        </a:spcAft>
                        <a:buNone/>
                      </a:pPr>
                      <a:r>
                        <a:t/>
                      </a:r>
                      <a:endParaRPr sz="1600">
                        <a:solidFill>
                          <a:schemeClr val="dk1"/>
                        </a:solidFill>
                        <a:highlight>
                          <a:srgbClr val="FFFFFF"/>
                        </a:highlight>
                      </a:endParaRPr>
                    </a:p>
                    <a:p>
                      <a:pPr indent="0" lvl="0" marL="0" rtl="0" algn="l">
                        <a:lnSpc>
                          <a:spcPct val="170000"/>
                        </a:lnSpc>
                        <a:spcBef>
                          <a:spcPts val="0"/>
                        </a:spcBef>
                        <a:spcAft>
                          <a:spcPts val="0"/>
                        </a:spcAft>
                        <a:buNone/>
                      </a:pPr>
                      <a:r>
                        <a:rPr lang="en-GB" sz="1600">
                          <a:solidFill>
                            <a:schemeClr val="dk1"/>
                          </a:solidFill>
                          <a:highlight>
                            <a:srgbClr val="FFFFFF"/>
                          </a:highlight>
                        </a:rPr>
                        <a:t>A. wolf : pack</a:t>
                      </a:r>
                      <a:endParaRPr sz="1600">
                        <a:solidFill>
                          <a:schemeClr val="dk1"/>
                        </a:solidFill>
                        <a:highlight>
                          <a:srgbClr val="FFFFFF"/>
                        </a:highlight>
                      </a:endParaRPr>
                    </a:p>
                    <a:p>
                      <a:pPr indent="0" lvl="0" marL="0" rtl="0" algn="l">
                        <a:lnSpc>
                          <a:spcPct val="170000"/>
                        </a:lnSpc>
                        <a:spcBef>
                          <a:spcPts val="0"/>
                        </a:spcBef>
                        <a:spcAft>
                          <a:spcPts val="0"/>
                        </a:spcAft>
                        <a:buNone/>
                      </a:pPr>
                      <a:r>
                        <a:rPr lang="en-GB" sz="1600">
                          <a:solidFill>
                            <a:schemeClr val="dk1"/>
                          </a:solidFill>
                          <a:highlight>
                            <a:srgbClr val="FFFFFF"/>
                          </a:highlight>
                        </a:rPr>
                        <a:t>B. elephant : jungle</a:t>
                      </a:r>
                      <a:endParaRPr sz="1600">
                        <a:solidFill>
                          <a:schemeClr val="dk1"/>
                        </a:solidFill>
                        <a:highlight>
                          <a:srgbClr val="FFFFFF"/>
                        </a:highlight>
                      </a:endParaRPr>
                    </a:p>
                    <a:p>
                      <a:pPr indent="0" lvl="0" marL="0" rtl="0" algn="l">
                        <a:lnSpc>
                          <a:spcPct val="170000"/>
                        </a:lnSpc>
                        <a:spcBef>
                          <a:spcPts val="0"/>
                        </a:spcBef>
                        <a:spcAft>
                          <a:spcPts val="0"/>
                        </a:spcAft>
                        <a:buNone/>
                      </a:pPr>
                      <a:r>
                        <a:rPr lang="en-GB" sz="1600">
                          <a:solidFill>
                            <a:schemeClr val="dk1"/>
                          </a:solidFill>
                          <a:highlight>
                            <a:srgbClr val="FFFFFF"/>
                          </a:highlight>
                        </a:rPr>
                        <a:t>C. beagle : clan</a:t>
                      </a:r>
                      <a:endParaRPr sz="1600">
                        <a:solidFill>
                          <a:schemeClr val="dk1"/>
                        </a:solidFill>
                        <a:highlight>
                          <a:srgbClr val="FFFFFF"/>
                        </a:highlight>
                      </a:endParaRPr>
                    </a:p>
                    <a:p>
                      <a:pPr indent="0" lvl="0" marL="0" rtl="0" algn="l">
                        <a:lnSpc>
                          <a:spcPct val="170000"/>
                        </a:lnSpc>
                        <a:spcBef>
                          <a:spcPts val="0"/>
                        </a:spcBef>
                        <a:spcAft>
                          <a:spcPts val="0"/>
                        </a:spcAft>
                        <a:buNone/>
                      </a:pPr>
                      <a:r>
                        <a:rPr lang="en-GB" sz="1600">
                          <a:solidFill>
                            <a:schemeClr val="dk1"/>
                          </a:solidFill>
                          <a:highlight>
                            <a:srgbClr val="FFFFFF"/>
                          </a:highlight>
                        </a:rPr>
                        <a:t>D. herd : peacock</a:t>
                      </a:r>
                      <a:endParaRPr sz="1600">
                        <a:solidFill>
                          <a:schemeClr val="dk1"/>
                        </a:solidFill>
                        <a:highlight>
                          <a:srgbClr val="FFFFFF"/>
                        </a:highlight>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49" name="Google Shape;149;p2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50" name="Google Shape;150;p2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152" name="Google Shape;152;p2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800"/>
              </a:spcAft>
              <a:buNone/>
            </a:pPr>
            <a:r>
              <a:rPr lang="en-GB" sz="1600">
                <a:solidFill>
                  <a:schemeClr val="dk1"/>
                </a:solidFill>
                <a:highlight>
                  <a:srgbClr val="FFFFFF"/>
                </a:highlight>
              </a:rPr>
              <a:t>A group of fish is a shoal; a group of wolves is a pack.</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58" name="Google Shape;158;p2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59" name="Google Shape;159;p2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03</a:t>
            </a:r>
            <a:endParaRPr sz="2000">
              <a:solidFill>
                <a:schemeClr val="lt1"/>
              </a:solidFill>
              <a:latin typeface="Roboto"/>
              <a:ea typeface="Roboto"/>
              <a:cs typeface="Roboto"/>
              <a:sym typeface="Roboto"/>
            </a:endParaRPr>
          </a:p>
        </p:txBody>
      </p:sp>
      <p:sp>
        <p:nvSpPr>
          <p:cNvPr id="161" name="Google Shape;161;p2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solidFill>
                  <a:schemeClr val="dk1"/>
                </a:solidFill>
                <a:highlight>
                  <a:srgbClr val="FFFFFF"/>
                </a:highlight>
              </a:rPr>
              <a:t>BRISTLE : BRUSH :: ?</a:t>
            </a:r>
            <a:endParaRPr sz="1600">
              <a:solidFill>
                <a:schemeClr val="dk1"/>
              </a:solidFill>
              <a:highlight>
                <a:srgbClr val="FFFFFF"/>
              </a:highlight>
            </a:endParaRPr>
          </a:p>
          <a:p>
            <a:pPr indent="0" lvl="0" marL="0" rtl="0" algn="l">
              <a:spcBef>
                <a:spcPts val="800"/>
              </a:spcBef>
              <a:spcAft>
                <a:spcPts val="0"/>
              </a:spcAft>
              <a:buNone/>
            </a:pPr>
            <a:r>
              <a:t/>
            </a:r>
            <a:endParaRPr sz="1600">
              <a:solidFill>
                <a:schemeClr val="dk1"/>
              </a:solidFill>
              <a:highlight>
                <a:srgbClr val="FFFFFF"/>
              </a:highlight>
            </a:endParaRPr>
          </a:p>
          <a:p>
            <a:pPr indent="0" lvl="0" marL="0" rtl="0" algn="l">
              <a:spcBef>
                <a:spcPts val="800"/>
              </a:spcBef>
              <a:spcAft>
                <a:spcPts val="0"/>
              </a:spcAft>
              <a:buNone/>
            </a:pPr>
            <a:r>
              <a:rPr lang="en-GB" sz="1600">
                <a:solidFill>
                  <a:schemeClr val="dk1"/>
                </a:solidFill>
                <a:highlight>
                  <a:srgbClr val="FFFFFF"/>
                </a:highlight>
              </a:rPr>
              <a:t>A. </a:t>
            </a:r>
            <a:r>
              <a:rPr lang="en-GB" sz="1600">
                <a:solidFill>
                  <a:schemeClr val="dk1"/>
                </a:solidFill>
                <a:highlight>
                  <a:srgbClr val="FFFFFF"/>
                </a:highlight>
              </a:rPr>
              <a:t>arm : leg</a:t>
            </a:r>
            <a:endParaRPr sz="1600">
              <a:solidFill>
                <a:schemeClr val="dk1"/>
              </a:solidFill>
              <a:highlight>
                <a:srgbClr val="FFFFFF"/>
              </a:highlight>
            </a:endParaRPr>
          </a:p>
          <a:p>
            <a:pPr indent="0" lvl="0" marL="0" rtl="0" algn="l">
              <a:spcBef>
                <a:spcPts val="800"/>
              </a:spcBef>
              <a:spcAft>
                <a:spcPts val="0"/>
              </a:spcAft>
              <a:buNone/>
            </a:pPr>
            <a:r>
              <a:rPr lang="en-GB" sz="1600">
                <a:solidFill>
                  <a:schemeClr val="dk1"/>
                </a:solidFill>
                <a:highlight>
                  <a:srgbClr val="FFFFFF"/>
                </a:highlight>
              </a:rPr>
              <a:t>B. stage : curtain</a:t>
            </a:r>
            <a:endParaRPr sz="1600">
              <a:solidFill>
                <a:schemeClr val="dk1"/>
              </a:solidFill>
              <a:highlight>
                <a:srgbClr val="FFFFFF"/>
              </a:highlight>
            </a:endParaRPr>
          </a:p>
          <a:p>
            <a:pPr indent="0" lvl="0" marL="0" rtl="0" algn="l">
              <a:spcBef>
                <a:spcPts val="800"/>
              </a:spcBef>
              <a:spcAft>
                <a:spcPts val="0"/>
              </a:spcAft>
              <a:buNone/>
            </a:pPr>
            <a:r>
              <a:rPr lang="en-GB" sz="1600">
                <a:solidFill>
                  <a:schemeClr val="dk1"/>
                </a:solidFill>
                <a:highlight>
                  <a:srgbClr val="FFFFFF"/>
                </a:highlight>
              </a:rPr>
              <a:t>C. recline : chair</a:t>
            </a:r>
            <a:endParaRPr sz="1600">
              <a:solidFill>
                <a:schemeClr val="dk1"/>
              </a:solidFill>
              <a:highlight>
                <a:srgbClr val="FFFFFF"/>
              </a:highlight>
            </a:endParaRPr>
          </a:p>
          <a:p>
            <a:pPr indent="0" lvl="0" marL="0" rtl="0" algn="l">
              <a:spcBef>
                <a:spcPts val="800"/>
              </a:spcBef>
              <a:spcAft>
                <a:spcPts val="800"/>
              </a:spcAft>
              <a:buNone/>
            </a:pPr>
            <a:r>
              <a:rPr lang="en-GB" sz="1600">
                <a:solidFill>
                  <a:schemeClr val="dk1"/>
                </a:solidFill>
                <a:highlight>
                  <a:srgbClr val="FFFFFF"/>
                </a:highlight>
              </a:rPr>
              <a:t>D. key : pIano</a:t>
            </a:r>
            <a:endParaRPr sz="1600">
              <a:solidFill>
                <a:schemeClr val="dk1"/>
              </a:solidFill>
              <a:highlight>
                <a:srgbClr val="FFFFFF"/>
              </a:highlight>
            </a:endParaRPr>
          </a:p>
        </p:txBody>
      </p:sp>
      <p:sp>
        <p:nvSpPr>
          <p:cNvPr id="162" name="Google Shape;162;p2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68" name="Google Shape;168;p2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69" name="Google Shape;169;p2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171" name="Google Shape;171;p2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800"/>
              </a:spcAft>
              <a:buNone/>
            </a:pPr>
            <a:r>
              <a:rPr lang="en-GB" sz="1600">
                <a:solidFill>
                  <a:schemeClr val="dk1"/>
                </a:solidFill>
                <a:highlight>
                  <a:srgbClr val="FFFFFF"/>
                </a:highlight>
              </a:rPr>
              <a:t>A bristle is a part of a brush; a key is a part of a piano.</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77" name="Google Shape;177;p2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78" name="Google Shape;178;p2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04</a:t>
            </a:r>
            <a:endParaRPr sz="2000">
              <a:solidFill>
                <a:schemeClr val="lt1"/>
              </a:solidFill>
              <a:latin typeface="Roboto"/>
              <a:ea typeface="Roboto"/>
              <a:cs typeface="Roboto"/>
              <a:sym typeface="Roboto"/>
            </a:endParaRPr>
          </a:p>
        </p:txBody>
      </p:sp>
      <p:sp>
        <p:nvSpPr>
          <p:cNvPr id="180" name="Google Shape;180;p2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solidFill>
                  <a:schemeClr val="dk1"/>
                </a:solidFill>
                <a:highlight>
                  <a:srgbClr val="FFFFFF"/>
                </a:highlight>
              </a:rPr>
              <a:t>PASTORAL : RURAL :: ?</a:t>
            </a:r>
            <a:endParaRPr sz="1600">
              <a:solidFill>
                <a:schemeClr val="dk1"/>
              </a:solidFill>
              <a:highlight>
                <a:srgbClr val="FFFFFF"/>
              </a:highlight>
            </a:endParaRPr>
          </a:p>
          <a:p>
            <a:pPr indent="0" lvl="0" marL="0" rtl="0" algn="l">
              <a:spcBef>
                <a:spcPts val="800"/>
              </a:spcBef>
              <a:spcAft>
                <a:spcPts val="0"/>
              </a:spcAft>
              <a:buNone/>
            </a:pPr>
            <a:r>
              <a:t/>
            </a:r>
            <a:endParaRPr sz="1600">
              <a:solidFill>
                <a:schemeClr val="dk1"/>
              </a:solidFill>
              <a:highlight>
                <a:srgbClr val="FFFFFF"/>
              </a:highlight>
            </a:endParaRPr>
          </a:p>
          <a:p>
            <a:pPr indent="0" lvl="0" marL="0" rtl="0" algn="l">
              <a:spcBef>
                <a:spcPts val="800"/>
              </a:spcBef>
              <a:spcAft>
                <a:spcPts val="0"/>
              </a:spcAft>
              <a:buNone/>
            </a:pPr>
            <a:r>
              <a:rPr lang="en-GB" sz="1600">
                <a:solidFill>
                  <a:schemeClr val="dk1"/>
                </a:solidFill>
                <a:highlight>
                  <a:srgbClr val="FFFFFF"/>
                </a:highlight>
              </a:rPr>
              <a:t>A. </a:t>
            </a:r>
            <a:r>
              <a:rPr lang="en-GB" sz="1600">
                <a:solidFill>
                  <a:schemeClr val="dk1"/>
                </a:solidFill>
                <a:highlight>
                  <a:srgbClr val="FFFFFF"/>
                </a:highlight>
              </a:rPr>
              <a:t>metropolitan : urban</a:t>
            </a:r>
            <a:endParaRPr sz="1600">
              <a:solidFill>
                <a:schemeClr val="dk1"/>
              </a:solidFill>
              <a:highlight>
                <a:srgbClr val="FFFFFF"/>
              </a:highlight>
            </a:endParaRPr>
          </a:p>
          <a:p>
            <a:pPr indent="0" lvl="0" marL="0" rtl="0" algn="l">
              <a:spcBef>
                <a:spcPts val="800"/>
              </a:spcBef>
              <a:spcAft>
                <a:spcPts val="0"/>
              </a:spcAft>
              <a:buNone/>
            </a:pPr>
            <a:r>
              <a:rPr lang="en-GB" sz="1600">
                <a:solidFill>
                  <a:schemeClr val="dk1"/>
                </a:solidFill>
                <a:highlight>
                  <a:srgbClr val="FFFFFF"/>
                </a:highlight>
              </a:rPr>
              <a:t>B. harvest : autumn</a:t>
            </a:r>
            <a:endParaRPr sz="1600">
              <a:solidFill>
                <a:schemeClr val="dk1"/>
              </a:solidFill>
              <a:highlight>
                <a:srgbClr val="FFFFFF"/>
              </a:highlight>
            </a:endParaRPr>
          </a:p>
          <a:p>
            <a:pPr indent="0" lvl="0" marL="0" rtl="0" algn="l">
              <a:spcBef>
                <a:spcPts val="800"/>
              </a:spcBef>
              <a:spcAft>
                <a:spcPts val="0"/>
              </a:spcAft>
              <a:buNone/>
            </a:pPr>
            <a:r>
              <a:rPr lang="en-GB" sz="1600">
                <a:solidFill>
                  <a:schemeClr val="dk1"/>
                </a:solidFill>
                <a:highlight>
                  <a:srgbClr val="FFFFFF"/>
                </a:highlight>
              </a:rPr>
              <a:t>C. agrarian : benevolent</a:t>
            </a:r>
            <a:endParaRPr sz="1600">
              <a:solidFill>
                <a:schemeClr val="dk1"/>
              </a:solidFill>
              <a:highlight>
                <a:srgbClr val="FFFFFF"/>
              </a:highlight>
            </a:endParaRPr>
          </a:p>
          <a:p>
            <a:pPr indent="0" lvl="0" marL="0" rtl="0" algn="l">
              <a:spcBef>
                <a:spcPts val="800"/>
              </a:spcBef>
              <a:spcAft>
                <a:spcPts val="800"/>
              </a:spcAft>
              <a:buNone/>
            </a:pPr>
            <a:r>
              <a:rPr lang="en-GB" sz="1600">
                <a:solidFill>
                  <a:schemeClr val="dk1"/>
                </a:solidFill>
                <a:highlight>
                  <a:srgbClr val="FFFFFF"/>
                </a:highlight>
              </a:rPr>
              <a:t>D. sleepy : nocturnal</a:t>
            </a:r>
            <a:endParaRPr sz="1600">
              <a:solidFill>
                <a:schemeClr val="dk1"/>
              </a:solidFill>
              <a:highlight>
                <a:srgbClr val="FFFFFF"/>
              </a:highlight>
            </a:endParaRPr>
          </a:p>
        </p:txBody>
      </p:sp>
      <p:sp>
        <p:nvSpPr>
          <p:cNvPr id="181" name="Google Shape;181;p2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87" name="Google Shape;187;p2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88" name="Google Shape;188;p2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190" name="Google Shape;190;p2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800"/>
              </a:spcAft>
              <a:buNone/>
            </a:pPr>
            <a:r>
              <a:rPr lang="en-GB" sz="1600">
                <a:solidFill>
                  <a:schemeClr val="dk1"/>
                </a:solidFill>
                <a:highlight>
                  <a:srgbClr val="FFFFFF"/>
                </a:highlight>
              </a:rPr>
              <a:t>Pastoral describes rural areas; metropolitan describes urban areas.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96" name="Google Shape;196;p2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97" name="Google Shape;197;p2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05</a:t>
            </a:r>
            <a:endParaRPr sz="2000">
              <a:solidFill>
                <a:schemeClr val="lt1"/>
              </a:solidFill>
              <a:latin typeface="Roboto"/>
              <a:ea typeface="Roboto"/>
              <a:cs typeface="Roboto"/>
              <a:sym typeface="Roboto"/>
            </a:endParaRPr>
          </a:p>
        </p:txBody>
      </p:sp>
      <p:sp>
        <p:nvSpPr>
          <p:cNvPr id="199" name="Google Shape;199;p2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solidFill>
                  <a:schemeClr val="dk1"/>
                </a:solidFill>
                <a:highlight>
                  <a:srgbClr val="FFFFFF"/>
                </a:highlight>
              </a:rPr>
              <a:t>COTTON : BALE :: ?</a:t>
            </a:r>
            <a:endParaRPr sz="1600">
              <a:solidFill>
                <a:schemeClr val="dk1"/>
              </a:solidFill>
              <a:highlight>
                <a:srgbClr val="FFFFFF"/>
              </a:highlight>
            </a:endParaRPr>
          </a:p>
          <a:p>
            <a:pPr indent="0" lvl="0" marL="0" rtl="0" algn="l">
              <a:spcBef>
                <a:spcPts val="800"/>
              </a:spcBef>
              <a:spcAft>
                <a:spcPts val="0"/>
              </a:spcAft>
              <a:buNone/>
            </a:pPr>
            <a:r>
              <a:t/>
            </a:r>
            <a:endParaRPr sz="1600">
              <a:solidFill>
                <a:schemeClr val="dk1"/>
              </a:solidFill>
              <a:highlight>
                <a:srgbClr val="FFFFFF"/>
              </a:highlight>
            </a:endParaRPr>
          </a:p>
          <a:p>
            <a:pPr indent="0" lvl="0" marL="0" rtl="0" algn="l">
              <a:spcBef>
                <a:spcPts val="800"/>
              </a:spcBef>
              <a:spcAft>
                <a:spcPts val="0"/>
              </a:spcAft>
              <a:buNone/>
            </a:pPr>
            <a:r>
              <a:rPr lang="en-GB" sz="1600">
                <a:solidFill>
                  <a:schemeClr val="dk1"/>
                </a:solidFill>
                <a:highlight>
                  <a:srgbClr val="FFFFFF"/>
                </a:highlight>
              </a:rPr>
              <a:t>A. </a:t>
            </a:r>
            <a:r>
              <a:rPr lang="en-GB" sz="1600">
                <a:solidFill>
                  <a:schemeClr val="dk1"/>
                </a:solidFill>
                <a:highlight>
                  <a:srgbClr val="FFFFFF"/>
                </a:highlight>
              </a:rPr>
              <a:t>butter : churn</a:t>
            </a:r>
            <a:endParaRPr sz="1600">
              <a:solidFill>
                <a:schemeClr val="dk1"/>
              </a:solidFill>
              <a:highlight>
                <a:srgbClr val="FFFFFF"/>
              </a:highlight>
            </a:endParaRPr>
          </a:p>
          <a:p>
            <a:pPr indent="0" lvl="0" marL="0" rtl="0" algn="l">
              <a:spcBef>
                <a:spcPts val="800"/>
              </a:spcBef>
              <a:spcAft>
                <a:spcPts val="0"/>
              </a:spcAft>
              <a:buNone/>
            </a:pPr>
            <a:r>
              <a:rPr lang="en-GB" sz="1600">
                <a:solidFill>
                  <a:schemeClr val="dk1"/>
                </a:solidFill>
                <a:highlight>
                  <a:srgbClr val="FFFFFF"/>
                </a:highlight>
              </a:rPr>
              <a:t>B. wine : ferment</a:t>
            </a:r>
            <a:endParaRPr sz="1600">
              <a:solidFill>
                <a:schemeClr val="dk1"/>
              </a:solidFill>
              <a:highlight>
                <a:srgbClr val="FFFFFF"/>
              </a:highlight>
            </a:endParaRPr>
          </a:p>
          <a:p>
            <a:pPr indent="0" lvl="0" marL="0" rtl="0" algn="l">
              <a:spcBef>
                <a:spcPts val="800"/>
              </a:spcBef>
              <a:spcAft>
                <a:spcPts val="0"/>
              </a:spcAft>
              <a:buNone/>
            </a:pPr>
            <a:r>
              <a:rPr lang="en-GB" sz="1600">
                <a:solidFill>
                  <a:schemeClr val="dk1"/>
                </a:solidFill>
                <a:highlight>
                  <a:srgbClr val="FFFFFF"/>
                </a:highlight>
              </a:rPr>
              <a:t>C. grain : shock</a:t>
            </a:r>
            <a:endParaRPr sz="1600">
              <a:solidFill>
                <a:schemeClr val="dk1"/>
              </a:solidFill>
              <a:highlight>
                <a:srgbClr val="FFFFFF"/>
              </a:highlight>
            </a:endParaRPr>
          </a:p>
          <a:p>
            <a:pPr indent="0" lvl="0" marL="0" rtl="0" algn="l">
              <a:spcBef>
                <a:spcPts val="800"/>
              </a:spcBef>
              <a:spcAft>
                <a:spcPts val="800"/>
              </a:spcAft>
              <a:buNone/>
            </a:pPr>
            <a:r>
              <a:rPr lang="en-GB" sz="1600">
                <a:solidFill>
                  <a:schemeClr val="dk1"/>
                </a:solidFill>
                <a:highlight>
                  <a:srgbClr val="FFFFFF"/>
                </a:highlight>
              </a:rPr>
              <a:t>D. curd : cheese</a:t>
            </a:r>
            <a:endParaRPr sz="1600">
              <a:solidFill>
                <a:schemeClr val="dk1"/>
              </a:solidFill>
              <a:highlight>
                <a:srgbClr val="FFFFFF"/>
              </a:highlight>
            </a:endParaRPr>
          </a:p>
        </p:txBody>
      </p:sp>
      <p:sp>
        <p:nvSpPr>
          <p:cNvPr id="200" name="Google Shape;200;p2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06" name="Google Shape;206;p3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07" name="Google Shape;207;p3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209" name="Google Shape;209;p3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800"/>
              </a:spcAft>
              <a:buNone/>
            </a:pPr>
            <a:r>
              <a:rPr lang="en-GB" sz="1600">
                <a:solidFill>
                  <a:schemeClr val="dk1"/>
                </a:solidFill>
                <a:highlight>
                  <a:srgbClr val="FFFFFF"/>
                </a:highlight>
              </a:rPr>
              <a:t>Upon harvesting, cotton is gathered into bales; grain is gathered into shocks.</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15" name="Google Shape;215;p3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16" name="Google Shape;216;p3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06</a:t>
            </a:r>
            <a:endParaRPr sz="2000">
              <a:solidFill>
                <a:schemeClr val="lt1"/>
              </a:solidFill>
              <a:latin typeface="Roboto"/>
              <a:ea typeface="Roboto"/>
              <a:cs typeface="Roboto"/>
              <a:sym typeface="Roboto"/>
            </a:endParaRPr>
          </a:p>
        </p:txBody>
      </p:sp>
      <p:sp>
        <p:nvSpPr>
          <p:cNvPr id="218" name="Google Shape;218;p3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solidFill>
                  <a:schemeClr val="dk1"/>
                </a:solidFill>
              </a:rPr>
              <a:t>DEPENDABLE : CAPRICIOUS :: ?</a:t>
            </a:r>
            <a:endParaRPr sz="1600">
              <a:solidFill>
                <a:schemeClr val="dk1"/>
              </a:solidFill>
            </a:endParaRPr>
          </a:p>
          <a:p>
            <a:pPr indent="0" lvl="0" marL="0" rtl="0" algn="l">
              <a:spcBef>
                <a:spcPts val="800"/>
              </a:spcBef>
              <a:spcAft>
                <a:spcPts val="0"/>
              </a:spcAft>
              <a:buNone/>
            </a:pPr>
            <a:r>
              <a:t/>
            </a:r>
            <a:endParaRPr sz="1600">
              <a:solidFill>
                <a:schemeClr val="dk1"/>
              </a:solidFill>
            </a:endParaRPr>
          </a:p>
          <a:p>
            <a:pPr indent="0" lvl="0" marL="0" rtl="0" algn="l">
              <a:spcBef>
                <a:spcPts val="800"/>
              </a:spcBef>
              <a:spcAft>
                <a:spcPts val="0"/>
              </a:spcAft>
              <a:buNone/>
            </a:pPr>
            <a:r>
              <a:rPr lang="en-GB" sz="1600">
                <a:solidFill>
                  <a:schemeClr val="dk1"/>
                </a:solidFill>
              </a:rPr>
              <a:t>A. </a:t>
            </a:r>
            <a:r>
              <a:rPr lang="en-GB" sz="1600">
                <a:solidFill>
                  <a:schemeClr val="dk1"/>
                </a:solidFill>
              </a:rPr>
              <a:t>fallible : cantankerous</a:t>
            </a:r>
            <a:endParaRPr sz="1600">
              <a:solidFill>
                <a:schemeClr val="dk1"/>
              </a:solidFill>
            </a:endParaRPr>
          </a:p>
          <a:p>
            <a:pPr indent="0" lvl="0" marL="0" rtl="0" algn="l">
              <a:spcBef>
                <a:spcPts val="800"/>
              </a:spcBef>
              <a:spcAft>
                <a:spcPts val="0"/>
              </a:spcAft>
              <a:buNone/>
            </a:pPr>
            <a:r>
              <a:rPr lang="en-GB" sz="1600">
                <a:solidFill>
                  <a:schemeClr val="dk1"/>
                </a:solidFill>
              </a:rPr>
              <a:t>B. erasable : obtuse</a:t>
            </a:r>
            <a:endParaRPr sz="1600">
              <a:solidFill>
                <a:schemeClr val="dk1"/>
              </a:solidFill>
            </a:endParaRPr>
          </a:p>
          <a:p>
            <a:pPr indent="0" lvl="0" marL="0" rtl="0" algn="l">
              <a:spcBef>
                <a:spcPts val="800"/>
              </a:spcBef>
              <a:spcAft>
                <a:spcPts val="0"/>
              </a:spcAft>
              <a:buNone/>
            </a:pPr>
            <a:r>
              <a:rPr lang="en-GB" sz="1600">
                <a:solidFill>
                  <a:schemeClr val="dk1"/>
                </a:solidFill>
              </a:rPr>
              <a:t>C. malleable : limpid</a:t>
            </a:r>
            <a:endParaRPr sz="1600">
              <a:solidFill>
                <a:schemeClr val="dk1"/>
              </a:solidFill>
            </a:endParaRPr>
          </a:p>
          <a:p>
            <a:pPr indent="0" lvl="0" marL="0" rtl="0" algn="l">
              <a:spcBef>
                <a:spcPts val="800"/>
              </a:spcBef>
              <a:spcAft>
                <a:spcPts val="800"/>
              </a:spcAft>
              <a:buNone/>
            </a:pPr>
            <a:r>
              <a:rPr lang="en-GB" sz="1600">
                <a:solidFill>
                  <a:schemeClr val="dk1"/>
                </a:solidFill>
              </a:rPr>
              <a:t>D. capable : inept </a:t>
            </a:r>
            <a:endParaRPr sz="1600"/>
          </a:p>
        </p:txBody>
      </p:sp>
      <p:sp>
        <p:nvSpPr>
          <p:cNvPr id="219" name="Google Shape;219;p3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57" name="Google Shape;57;p1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58" name="Google Shape;58;p14"/>
          <p:cNvSpPr txBox="1"/>
          <p:nvPr/>
        </p:nvSpPr>
        <p:spPr>
          <a:xfrm>
            <a:off x="709825" y="94292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rtl="0" algn="l">
              <a:spcBef>
                <a:spcPts val="0"/>
              </a:spcBef>
              <a:spcAft>
                <a:spcPts val="800"/>
              </a:spcAft>
              <a:buNone/>
            </a:pPr>
            <a:r>
              <a:t/>
            </a:r>
            <a:endParaRPr/>
          </a:p>
        </p:txBody>
      </p:sp>
      <p:sp>
        <p:nvSpPr>
          <p:cNvPr id="59" name="Google Shape;59;p14"/>
          <p:cNvSpPr txBox="1"/>
          <p:nvPr/>
        </p:nvSpPr>
        <p:spPr>
          <a:xfrm>
            <a:off x="3006400" y="2292600"/>
            <a:ext cx="4786200" cy="558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3600">
                <a:solidFill>
                  <a:schemeClr val="dk1"/>
                </a:solidFill>
              </a:rPr>
              <a:t>ANALOGY</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25" name="Google Shape;225;p3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26" name="Google Shape;226;p3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228" name="Google Shape;228;p3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800"/>
              </a:spcAft>
              <a:buNone/>
            </a:pPr>
            <a:r>
              <a:rPr lang="en-GB" sz="1600">
                <a:solidFill>
                  <a:schemeClr val="dk1"/>
                </a:solidFill>
              </a:rPr>
              <a:t>Dependable and capricious are antonyms; capable and inept are antonyms.</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34" name="Google Shape;234;p3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35" name="Google Shape;235;p3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07</a:t>
            </a:r>
            <a:endParaRPr sz="2000">
              <a:solidFill>
                <a:schemeClr val="lt1"/>
              </a:solidFill>
              <a:latin typeface="Roboto"/>
              <a:ea typeface="Roboto"/>
              <a:cs typeface="Roboto"/>
              <a:sym typeface="Roboto"/>
            </a:endParaRPr>
          </a:p>
        </p:txBody>
      </p:sp>
      <p:sp>
        <p:nvSpPr>
          <p:cNvPr id="237" name="Google Shape;237;p3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solidFill>
                  <a:schemeClr val="dk1"/>
                </a:solidFill>
              </a:rPr>
              <a:t>COBBLER : SHOE :: ?</a:t>
            </a:r>
            <a:endParaRPr sz="1600">
              <a:solidFill>
                <a:schemeClr val="dk1"/>
              </a:solidFill>
            </a:endParaRPr>
          </a:p>
          <a:p>
            <a:pPr indent="0" lvl="0" marL="0" rtl="0" algn="l">
              <a:spcBef>
                <a:spcPts val="800"/>
              </a:spcBef>
              <a:spcAft>
                <a:spcPts val="0"/>
              </a:spcAft>
              <a:buNone/>
            </a:pPr>
            <a:r>
              <a:t/>
            </a:r>
            <a:endParaRPr sz="1600">
              <a:solidFill>
                <a:schemeClr val="dk1"/>
              </a:solidFill>
            </a:endParaRPr>
          </a:p>
          <a:p>
            <a:pPr indent="0" lvl="0" marL="0" rtl="0" algn="l">
              <a:spcBef>
                <a:spcPts val="800"/>
              </a:spcBef>
              <a:spcAft>
                <a:spcPts val="0"/>
              </a:spcAft>
              <a:buNone/>
            </a:pPr>
            <a:r>
              <a:rPr lang="en-GB" sz="1600">
                <a:solidFill>
                  <a:schemeClr val="dk1"/>
                </a:solidFill>
              </a:rPr>
              <a:t>A. </a:t>
            </a:r>
            <a:r>
              <a:rPr lang="en-GB" sz="1600">
                <a:solidFill>
                  <a:schemeClr val="dk1"/>
                </a:solidFill>
              </a:rPr>
              <a:t>jockey : horse</a:t>
            </a:r>
            <a:endParaRPr sz="1600">
              <a:solidFill>
                <a:schemeClr val="dk1"/>
              </a:solidFill>
            </a:endParaRPr>
          </a:p>
          <a:p>
            <a:pPr indent="0" lvl="0" marL="0" rtl="0" algn="l">
              <a:spcBef>
                <a:spcPts val="800"/>
              </a:spcBef>
              <a:spcAft>
                <a:spcPts val="0"/>
              </a:spcAft>
              <a:buNone/>
            </a:pPr>
            <a:r>
              <a:rPr lang="en-GB" sz="1600">
                <a:solidFill>
                  <a:schemeClr val="dk1"/>
                </a:solidFill>
              </a:rPr>
              <a:t>B. contractor : building</a:t>
            </a:r>
            <a:endParaRPr sz="1600">
              <a:solidFill>
                <a:schemeClr val="dk1"/>
              </a:solidFill>
            </a:endParaRPr>
          </a:p>
          <a:p>
            <a:pPr indent="0" lvl="0" marL="0" rtl="0" algn="l">
              <a:spcBef>
                <a:spcPts val="800"/>
              </a:spcBef>
              <a:spcAft>
                <a:spcPts val="0"/>
              </a:spcAft>
              <a:buNone/>
            </a:pPr>
            <a:r>
              <a:rPr lang="en-GB" sz="1600">
                <a:solidFill>
                  <a:schemeClr val="dk1"/>
                </a:solidFill>
              </a:rPr>
              <a:t>C. mason : stone</a:t>
            </a:r>
            <a:endParaRPr sz="1600">
              <a:solidFill>
                <a:schemeClr val="dk1"/>
              </a:solidFill>
            </a:endParaRPr>
          </a:p>
          <a:p>
            <a:pPr indent="0" lvl="0" marL="0" rtl="0" algn="l">
              <a:spcBef>
                <a:spcPts val="800"/>
              </a:spcBef>
              <a:spcAft>
                <a:spcPts val="800"/>
              </a:spcAft>
              <a:buNone/>
            </a:pPr>
            <a:r>
              <a:rPr lang="en-GB" sz="1600">
                <a:solidFill>
                  <a:schemeClr val="dk1"/>
                </a:solidFill>
              </a:rPr>
              <a:t>D. cowboy : boot</a:t>
            </a:r>
            <a:endParaRPr sz="1600">
              <a:solidFill>
                <a:schemeClr val="dk1"/>
              </a:solidFill>
            </a:endParaRPr>
          </a:p>
        </p:txBody>
      </p:sp>
      <p:sp>
        <p:nvSpPr>
          <p:cNvPr id="238" name="Google Shape;238;p3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3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44" name="Google Shape;244;p3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45" name="Google Shape;245;p3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247" name="Google Shape;247;p3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50800" marR="50800" rtl="0" algn="just">
              <a:lnSpc>
                <a:spcPct val="115000"/>
              </a:lnSpc>
              <a:spcBef>
                <a:spcPts val="0"/>
              </a:spcBef>
              <a:spcAft>
                <a:spcPts val="0"/>
              </a:spcAft>
              <a:buClr>
                <a:schemeClr val="dk1"/>
              </a:buClr>
              <a:buSzPts val="1100"/>
              <a:buFont typeface="Arial"/>
              <a:buNone/>
            </a:pPr>
            <a:r>
              <a:rPr lang="en-GB" sz="1600">
                <a:solidFill>
                  <a:schemeClr val="dk1"/>
                </a:solidFill>
              </a:rPr>
              <a:t>A cobbler makes and repairs shoes; a contractor builds and repairs buildings.</a:t>
            </a:r>
            <a:endParaRPr sz="1600">
              <a:solidFill>
                <a:schemeClr val="dk1"/>
              </a:solidFill>
            </a:endParaRPr>
          </a:p>
          <a:p>
            <a:pPr indent="0" lvl="0" marL="0" rtl="0" algn="just">
              <a:lnSpc>
                <a:spcPct val="115000"/>
              </a:lnSpc>
              <a:spcBef>
                <a:spcPts val="400"/>
              </a:spcBef>
              <a:spcAft>
                <a:spcPts val="0"/>
              </a:spcAft>
              <a:buClr>
                <a:schemeClr val="dk1"/>
              </a:buClr>
              <a:buSzPts val="1100"/>
              <a:buFont typeface="Arial"/>
              <a:buNone/>
            </a:pPr>
            <a:r>
              <a:t/>
            </a:r>
            <a:endParaRPr sz="16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53" name="Google Shape;253;p3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54" name="Google Shape;254;p3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08</a:t>
            </a:r>
            <a:endParaRPr sz="2000">
              <a:solidFill>
                <a:schemeClr val="lt1"/>
              </a:solidFill>
              <a:latin typeface="Roboto"/>
              <a:ea typeface="Roboto"/>
              <a:cs typeface="Roboto"/>
              <a:sym typeface="Roboto"/>
            </a:endParaRPr>
          </a:p>
        </p:txBody>
      </p:sp>
      <p:sp>
        <p:nvSpPr>
          <p:cNvPr id="256" name="Google Shape;256;p3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solidFill>
                  <a:schemeClr val="dk1"/>
                </a:solidFill>
              </a:rPr>
              <a:t>SPY : CLANDESTINE</a:t>
            </a:r>
            <a:r>
              <a:rPr lang="en-GB" sz="1600">
                <a:solidFill>
                  <a:schemeClr val="dk1"/>
                </a:solidFill>
              </a:rPr>
              <a:t> :: ?</a:t>
            </a:r>
            <a:endParaRPr sz="1600">
              <a:solidFill>
                <a:schemeClr val="dk1"/>
              </a:solidFill>
            </a:endParaRPr>
          </a:p>
          <a:p>
            <a:pPr indent="0" lvl="0" marL="0" rtl="0" algn="l">
              <a:spcBef>
                <a:spcPts val="800"/>
              </a:spcBef>
              <a:spcAft>
                <a:spcPts val="0"/>
              </a:spcAft>
              <a:buNone/>
            </a:pPr>
            <a:r>
              <a:t/>
            </a:r>
            <a:endParaRPr sz="1600">
              <a:solidFill>
                <a:schemeClr val="dk1"/>
              </a:solidFill>
            </a:endParaRPr>
          </a:p>
          <a:p>
            <a:pPr indent="0" lvl="0" marL="0" rtl="0" algn="l">
              <a:spcBef>
                <a:spcPts val="800"/>
              </a:spcBef>
              <a:spcAft>
                <a:spcPts val="0"/>
              </a:spcAft>
              <a:buNone/>
            </a:pPr>
            <a:r>
              <a:rPr lang="en-GB" sz="1600">
                <a:solidFill>
                  <a:schemeClr val="dk1"/>
                </a:solidFill>
              </a:rPr>
              <a:t>A. </a:t>
            </a:r>
            <a:r>
              <a:rPr lang="en-GB" sz="1600">
                <a:solidFill>
                  <a:schemeClr val="dk1"/>
                </a:solidFill>
              </a:rPr>
              <a:t>accountant : meticulous</a:t>
            </a:r>
            <a:endParaRPr sz="1600">
              <a:solidFill>
                <a:schemeClr val="dk1"/>
              </a:solidFill>
            </a:endParaRPr>
          </a:p>
          <a:p>
            <a:pPr indent="0" lvl="0" marL="0" rtl="0" algn="l">
              <a:spcBef>
                <a:spcPts val="800"/>
              </a:spcBef>
              <a:spcAft>
                <a:spcPts val="0"/>
              </a:spcAft>
              <a:buNone/>
            </a:pPr>
            <a:r>
              <a:rPr lang="en-GB" sz="1600">
                <a:solidFill>
                  <a:schemeClr val="dk1"/>
                </a:solidFill>
              </a:rPr>
              <a:t>B. furrier : rambunctious</a:t>
            </a:r>
            <a:endParaRPr sz="1600">
              <a:solidFill>
                <a:schemeClr val="dk1"/>
              </a:solidFill>
            </a:endParaRPr>
          </a:p>
          <a:p>
            <a:pPr indent="0" lvl="0" marL="0" rtl="0" algn="l">
              <a:spcBef>
                <a:spcPts val="800"/>
              </a:spcBef>
              <a:spcAft>
                <a:spcPts val="0"/>
              </a:spcAft>
              <a:buNone/>
            </a:pPr>
            <a:r>
              <a:rPr lang="en-GB" sz="1600">
                <a:solidFill>
                  <a:schemeClr val="dk1"/>
                </a:solidFill>
              </a:rPr>
              <a:t>C. lawyer : ironic</a:t>
            </a:r>
            <a:endParaRPr sz="1600">
              <a:solidFill>
                <a:schemeClr val="dk1"/>
              </a:solidFill>
            </a:endParaRPr>
          </a:p>
          <a:p>
            <a:pPr indent="0" lvl="0" marL="0" rtl="0" algn="l">
              <a:spcBef>
                <a:spcPts val="800"/>
              </a:spcBef>
              <a:spcAft>
                <a:spcPts val="800"/>
              </a:spcAft>
              <a:buNone/>
            </a:pPr>
            <a:r>
              <a:rPr lang="en-GB" sz="1600">
                <a:solidFill>
                  <a:schemeClr val="dk1"/>
                </a:solidFill>
              </a:rPr>
              <a:t>D. shepherd : garrulous</a:t>
            </a:r>
            <a:endParaRPr sz="1600">
              <a:solidFill>
                <a:schemeClr val="dk1"/>
              </a:solidFill>
            </a:endParaRPr>
          </a:p>
        </p:txBody>
      </p:sp>
      <p:sp>
        <p:nvSpPr>
          <p:cNvPr id="257" name="Google Shape;257;p3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63" name="Google Shape;263;p3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64" name="Google Shape;264;p3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266" name="Google Shape;266;p3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800"/>
              </a:spcAft>
              <a:buNone/>
            </a:pPr>
            <a:r>
              <a:rPr lang="en-GB" sz="1600">
                <a:solidFill>
                  <a:schemeClr val="dk1"/>
                </a:solidFill>
              </a:rPr>
              <a:t>A spy acts in a clandestine manner; an accountant acts in a meticulous manner.</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72" name="Google Shape;272;p3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73" name="Google Shape;273;p3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09</a:t>
            </a:r>
            <a:endParaRPr sz="2000">
              <a:solidFill>
                <a:schemeClr val="lt1"/>
              </a:solidFill>
              <a:latin typeface="Roboto"/>
              <a:ea typeface="Roboto"/>
              <a:cs typeface="Roboto"/>
              <a:sym typeface="Roboto"/>
            </a:endParaRPr>
          </a:p>
        </p:txBody>
      </p:sp>
      <p:sp>
        <p:nvSpPr>
          <p:cNvPr id="275" name="Google Shape;275;p3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solidFill>
                  <a:schemeClr val="dk1"/>
                </a:solidFill>
              </a:rPr>
              <a:t>FROND : PALM</a:t>
            </a:r>
            <a:r>
              <a:rPr lang="en-GB" sz="1600">
                <a:solidFill>
                  <a:schemeClr val="dk1"/>
                </a:solidFill>
              </a:rPr>
              <a:t> :: ?</a:t>
            </a:r>
            <a:endParaRPr sz="1600">
              <a:solidFill>
                <a:schemeClr val="dk1"/>
              </a:solidFill>
            </a:endParaRPr>
          </a:p>
          <a:p>
            <a:pPr indent="0" lvl="0" marL="0" rtl="0" algn="l">
              <a:spcBef>
                <a:spcPts val="800"/>
              </a:spcBef>
              <a:spcAft>
                <a:spcPts val="0"/>
              </a:spcAft>
              <a:buNone/>
            </a:pPr>
            <a:r>
              <a:t/>
            </a:r>
            <a:endParaRPr sz="1600">
              <a:solidFill>
                <a:schemeClr val="dk1"/>
              </a:solidFill>
            </a:endParaRPr>
          </a:p>
          <a:p>
            <a:pPr indent="0" lvl="0" marL="0" rtl="0" algn="l">
              <a:spcBef>
                <a:spcPts val="800"/>
              </a:spcBef>
              <a:spcAft>
                <a:spcPts val="0"/>
              </a:spcAft>
              <a:buNone/>
            </a:pPr>
            <a:r>
              <a:rPr lang="en-GB" sz="1600">
                <a:solidFill>
                  <a:schemeClr val="dk1"/>
                </a:solidFill>
              </a:rPr>
              <a:t>A. </a:t>
            </a:r>
            <a:r>
              <a:rPr lang="en-GB" sz="1600">
                <a:solidFill>
                  <a:schemeClr val="dk1"/>
                </a:solidFill>
              </a:rPr>
              <a:t>quill : porcupine</a:t>
            </a:r>
            <a:endParaRPr sz="1600">
              <a:solidFill>
                <a:schemeClr val="dk1"/>
              </a:solidFill>
            </a:endParaRPr>
          </a:p>
          <a:p>
            <a:pPr indent="0" lvl="0" marL="0" rtl="0" algn="l">
              <a:spcBef>
                <a:spcPts val="800"/>
              </a:spcBef>
              <a:spcAft>
                <a:spcPts val="0"/>
              </a:spcAft>
              <a:buNone/>
            </a:pPr>
            <a:r>
              <a:rPr lang="en-GB" sz="1600">
                <a:solidFill>
                  <a:schemeClr val="dk1"/>
                </a:solidFill>
              </a:rPr>
              <a:t>B. blade : evergreen</a:t>
            </a:r>
            <a:endParaRPr sz="1600">
              <a:solidFill>
                <a:schemeClr val="dk1"/>
              </a:solidFill>
            </a:endParaRPr>
          </a:p>
          <a:p>
            <a:pPr indent="0" lvl="0" marL="0" rtl="0" algn="l">
              <a:spcBef>
                <a:spcPts val="800"/>
              </a:spcBef>
              <a:spcAft>
                <a:spcPts val="0"/>
              </a:spcAft>
              <a:buNone/>
            </a:pPr>
            <a:r>
              <a:rPr lang="en-GB" sz="1600">
                <a:solidFill>
                  <a:schemeClr val="dk1"/>
                </a:solidFill>
              </a:rPr>
              <a:t>C. scale : wallaby</a:t>
            </a:r>
            <a:endParaRPr sz="1600">
              <a:solidFill>
                <a:schemeClr val="dk1"/>
              </a:solidFill>
            </a:endParaRPr>
          </a:p>
          <a:p>
            <a:pPr indent="0" lvl="0" marL="0" rtl="0" algn="l">
              <a:spcBef>
                <a:spcPts val="800"/>
              </a:spcBef>
              <a:spcAft>
                <a:spcPts val="800"/>
              </a:spcAft>
              <a:buNone/>
            </a:pPr>
            <a:r>
              <a:rPr lang="en-GB" sz="1600">
                <a:solidFill>
                  <a:schemeClr val="dk1"/>
                </a:solidFill>
              </a:rPr>
              <a:t>D.  tusk : alligator</a:t>
            </a:r>
            <a:endParaRPr sz="1600">
              <a:solidFill>
                <a:schemeClr val="dk1"/>
              </a:solidFill>
            </a:endParaRPr>
          </a:p>
        </p:txBody>
      </p:sp>
      <p:sp>
        <p:nvSpPr>
          <p:cNvPr id="276" name="Google Shape;276;p3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82" name="Google Shape;282;p3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83" name="Google Shape;283;p3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285" name="Google Shape;285;p3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800"/>
              </a:spcAft>
              <a:buNone/>
            </a:pPr>
            <a:r>
              <a:rPr lang="en-GB" sz="1600">
                <a:solidFill>
                  <a:schemeClr val="dk1"/>
                </a:solidFill>
              </a:rPr>
              <a:t>A palm (tree) has fronds; a porcupine has quills.</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3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91" name="Google Shape;291;p3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92" name="Google Shape;292;p3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10</a:t>
            </a:r>
            <a:endParaRPr sz="2000">
              <a:solidFill>
                <a:schemeClr val="lt1"/>
              </a:solidFill>
              <a:latin typeface="Roboto"/>
              <a:ea typeface="Roboto"/>
              <a:cs typeface="Roboto"/>
              <a:sym typeface="Roboto"/>
            </a:endParaRPr>
          </a:p>
        </p:txBody>
      </p:sp>
      <p:sp>
        <p:nvSpPr>
          <p:cNvPr id="294" name="Google Shape;294;p3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solidFill>
                  <a:schemeClr val="dk1"/>
                </a:solidFill>
              </a:rPr>
              <a:t>INTEREST : OBSESSION</a:t>
            </a:r>
            <a:r>
              <a:rPr lang="en-GB" sz="1600">
                <a:solidFill>
                  <a:schemeClr val="dk1"/>
                </a:solidFill>
              </a:rPr>
              <a:t> :: ?</a:t>
            </a:r>
            <a:endParaRPr sz="1600">
              <a:solidFill>
                <a:schemeClr val="dk1"/>
              </a:solidFill>
            </a:endParaRPr>
          </a:p>
          <a:p>
            <a:pPr indent="0" lvl="0" marL="0" rtl="0" algn="l">
              <a:spcBef>
                <a:spcPts val="800"/>
              </a:spcBef>
              <a:spcAft>
                <a:spcPts val="0"/>
              </a:spcAft>
              <a:buNone/>
            </a:pPr>
            <a:r>
              <a:t/>
            </a:r>
            <a:endParaRPr sz="1600">
              <a:solidFill>
                <a:schemeClr val="dk1"/>
              </a:solidFill>
            </a:endParaRPr>
          </a:p>
          <a:p>
            <a:pPr indent="0" lvl="0" marL="0" rtl="0" algn="l">
              <a:spcBef>
                <a:spcPts val="800"/>
              </a:spcBef>
              <a:spcAft>
                <a:spcPts val="0"/>
              </a:spcAft>
              <a:buNone/>
            </a:pPr>
            <a:r>
              <a:rPr lang="en-GB" sz="1600">
                <a:solidFill>
                  <a:schemeClr val="dk1"/>
                </a:solidFill>
              </a:rPr>
              <a:t>A. </a:t>
            </a:r>
            <a:r>
              <a:rPr lang="en-GB" sz="1600">
                <a:solidFill>
                  <a:schemeClr val="dk1"/>
                </a:solidFill>
              </a:rPr>
              <a:t>mood : feeling</a:t>
            </a:r>
            <a:endParaRPr sz="1600">
              <a:solidFill>
                <a:schemeClr val="dk1"/>
              </a:solidFill>
            </a:endParaRPr>
          </a:p>
          <a:p>
            <a:pPr indent="0" lvl="0" marL="0" rtl="0" algn="l">
              <a:spcBef>
                <a:spcPts val="800"/>
              </a:spcBef>
              <a:spcAft>
                <a:spcPts val="0"/>
              </a:spcAft>
              <a:buNone/>
            </a:pPr>
            <a:r>
              <a:rPr lang="en-GB" sz="1600">
                <a:solidFill>
                  <a:schemeClr val="dk1"/>
                </a:solidFill>
              </a:rPr>
              <a:t>B. weeping : sadness</a:t>
            </a:r>
            <a:endParaRPr sz="1600">
              <a:solidFill>
                <a:schemeClr val="dk1"/>
              </a:solidFill>
            </a:endParaRPr>
          </a:p>
          <a:p>
            <a:pPr indent="0" lvl="0" marL="0" rtl="0" algn="l">
              <a:spcBef>
                <a:spcPts val="800"/>
              </a:spcBef>
              <a:spcAft>
                <a:spcPts val="0"/>
              </a:spcAft>
              <a:buNone/>
            </a:pPr>
            <a:r>
              <a:rPr lang="en-GB" sz="1600">
                <a:solidFill>
                  <a:schemeClr val="dk1"/>
                </a:solidFill>
              </a:rPr>
              <a:t>C. dream : fantasy</a:t>
            </a:r>
            <a:endParaRPr sz="1600">
              <a:solidFill>
                <a:schemeClr val="dk1"/>
              </a:solidFill>
            </a:endParaRPr>
          </a:p>
          <a:p>
            <a:pPr indent="0" lvl="0" marL="0" rtl="0" algn="l">
              <a:spcBef>
                <a:spcPts val="800"/>
              </a:spcBef>
              <a:spcAft>
                <a:spcPts val="800"/>
              </a:spcAft>
              <a:buNone/>
            </a:pPr>
            <a:r>
              <a:rPr lang="en-GB" sz="1600">
                <a:solidFill>
                  <a:schemeClr val="dk1"/>
                </a:solidFill>
              </a:rPr>
              <a:t>D. plan : negation</a:t>
            </a:r>
            <a:endParaRPr sz="1600">
              <a:solidFill>
                <a:schemeClr val="dk1"/>
              </a:solidFill>
            </a:endParaRPr>
          </a:p>
        </p:txBody>
      </p:sp>
      <p:sp>
        <p:nvSpPr>
          <p:cNvPr id="295" name="Google Shape;295;p3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4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01" name="Google Shape;301;p4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02" name="Google Shape;302;p4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304" name="Google Shape;304;p4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800"/>
              </a:spcAft>
              <a:buNone/>
            </a:pPr>
            <a:r>
              <a:rPr lang="en-GB" sz="1600">
                <a:solidFill>
                  <a:schemeClr val="dk1"/>
                </a:solidFill>
              </a:rPr>
              <a:t>Obsession is a greater degree of interest; fantasy is a greater degree of dream.</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4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10" name="Google Shape;310;p4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11" name="Google Shape;311;p4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11</a:t>
            </a:r>
            <a:endParaRPr sz="2000">
              <a:solidFill>
                <a:schemeClr val="lt1"/>
              </a:solidFill>
              <a:latin typeface="Roboto"/>
              <a:ea typeface="Roboto"/>
              <a:cs typeface="Roboto"/>
              <a:sym typeface="Roboto"/>
            </a:endParaRPr>
          </a:p>
        </p:txBody>
      </p:sp>
      <p:sp>
        <p:nvSpPr>
          <p:cNvPr id="313" name="Google Shape;313;p4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solidFill>
                  <a:schemeClr val="dk1"/>
                </a:solidFill>
              </a:rPr>
              <a:t>METAPHOR : SYMBOL</a:t>
            </a:r>
            <a:r>
              <a:rPr lang="en-GB" sz="1600">
                <a:solidFill>
                  <a:schemeClr val="dk1"/>
                </a:solidFill>
              </a:rPr>
              <a:t> :: ?</a:t>
            </a:r>
            <a:endParaRPr sz="1600">
              <a:solidFill>
                <a:schemeClr val="dk1"/>
              </a:solidFill>
            </a:endParaRPr>
          </a:p>
          <a:p>
            <a:pPr indent="0" lvl="0" marL="0" rtl="0" algn="l">
              <a:spcBef>
                <a:spcPts val="800"/>
              </a:spcBef>
              <a:spcAft>
                <a:spcPts val="0"/>
              </a:spcAft>
              <a:buNone/>
            </a:pPr>
            <a:r>
              <a:t/>
            </a:r>
            <a:endParaRPr sz="1600">
              <a:solidFill>
                <a:schemeClr val="dk1"/>
              </a:solidFill>
            </a:endParaRPr>
          </a:p>
          <a:p>
            <a:pPr indent="0" lvl="0" marL="0" rtl="0" algn="l">
              <a:spcBef>
                <a:spcPts val="800"/>
              </a:spcBef>
              <a:spcAft>
                <a:spcPts val="0"/>
              </a:spcAft>
              <a:buNone/>
            </a:pPr>
            <a:r>
              <a:rPr lang="en-GB" sz="1600">
                <a:solidFill>
                  <a:schemeClr val="dk1"/>
                </a:solidFill>
              </a:rPr>
              <a:t>A. </a:t>
            </a:r>
            <a:r>
              <a:rPr lang="en-GB" sz="1600">
                <a:solidFill>
                  <a:schemeClr val="dk1"/>
                </a:solidFill>
              </a:rPr>
              <a:t>pentameter : poem</a:t>
            </a:r>
            <a:endParaRPr sz="1600">
              <a:solidFill>
                <a:schemeClr val="dk1"/>
              </a:solidFill>
            </a:endParaRPr>
          </a:p>
          <a:p>
            <a:pPr indent="0" lvl="0" marL="0" rtl="0" algn="l">
              <a:spcBef>
                <a:spcPts val="800"/>
              </a:spcBef>
              <a:spcAft>
                <a:spcPts val="0"/>
              </a:spcAft>
              <a:buNone/>
            </a:pPr>
            <a:r>
              <a:rPr lang="en-GB" sz="1600">
                <a:solidFill>
                  <a:schemeClr val="dk1"/>
                </a:solidFill>
              </a:rPr>
              <a:t>B. rhythm : melody</a:t>
            </a:r>
            <a:endParaRPr sz="1600">
              <a:solidFill>
                <a:schemeClr val="dk1"/>
              </a:solidFill>
            </a:endParaRPr>
          </a:p>
          <a:p>
            <a:pPr indent="0" lvl="0" marL="0" rtl="0" algn="l">
              <a:spcBef>
                <a:spcPts val="800"/>
              </a:spcBef>
              <a:spcAft>
                <a:spcPts val="0"/>
              </a:spcAft>
              <a:buNone/>
            </a:pPr>
            <a:r>
              <a:rPr lang="en-GB" sz="1600">
                <a:solidFill>
                  <a:schemeClr val="dk1"/>
                </a:solidFill>
              </a:rPr>
              <a:t>C. nuance : song</a:t>
            </a:r>
            <a:endParaRPr sz="1600">
              <a:solidFill>
                <a:schemeClr val="dk1"/>
              </a:solidFill>
            </a:endParaRPr>
          </a:p>
          <a:p>
            <a:pPr indent="0" lvl="0" marL="0" rtl="0" algn="l">
              <a:spcBef>
                <a:spcPts val="800"/>
              </a:spcBef>
              <a:spcAft>
                <a:spcPts val="800"/>
              </a:spcAft>
              <a:buNone/>
            </a:pPr>
            <a:r>
              <a:rPr lang="en-GB" sz="1600">
                <a:solidFill>
                  <a:schemeClr val="dk1"/>
                </a:solidFill>
              </a:rPr>
              <a:t>D. analogy : comparison</a:t>
            </a:r>
            <a:endParaRPr sz="1600">
              <a:solidFill>
                <a:schemeClr val="dk1"/>
              </a:solidFill>
            </a:endParaRPr>
          </a:p>
        </p:txBody>
      </p:sp>
      <p:sp>
        <p:nvSpPr>
          <p:cNvPr id="314" name="Google Shape;314;p4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65" name="Google Shape;65;p1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66" name="Google Shape;66;p1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1800">
                <a:solidFill>
                  <a:srgbClr val="FFFFFF"/>
                </a:solidFill>
              </a:rPr>
              <a:t>Analogy</a:t>
            </a:r>
            <a:endParaRPr sz="2000">
              <a:solidFill>
                <a:schemeClr val="lt1"/>
              </a:solidFill>
              <a:latin typeface="Roboto"/>
              <a:ea typeface="Roboto"/>
              <a:cs typeface="Roboto"/>
              <a:sym typeface="Roboto"/>
            </a:endParaRPr>
          </a:p>
        </p:txBody>
      </p:sp>
      <p:sp>
        <p:nvSpPr>
          <p:cNvPr id="68" name="Google Shape;68;p1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b="1" lang="en-GB" sz="1800">
                <a:solidFill>
                  <a:schemeClr val="dk1"/>
                </a:solidFill>
              </a:rPr>
              <a:t>Verbal Analogy questions test</a:t>
            </a:r>
            <a:r>
              <a:rPr lang="en-GB" sz="1800">
                <a:solidFill>
                  <a:schemeClr val="dk1"/>
                </a:solidFill>
              </a:rPr>
              <a:t> the skill of determining the relationship between a pair of words and then recognizing a similar relationship between a different pair of words from the given answer choices.</a:t>
            </a:r>
            <a:endParaRPr sz="1800">
              <a:solidFill>
                <a:schemeClr val="dk1"/>
              </a:solidFill>
            </a:endParaRPr>
          </a:p>
          <a:p>
            <a:pPr indent="0" lvl="0" marL="0" rtl="0" algn="l">
              <a:lnSpc>
                <a:spcPct val="150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None/>
            </a:pPr>
            <a:r>
              <a:rPr b="1" lang="en-GB" sz="1800">
                <a:solidFill>
                  <a:schemeClr val="dk1"/>
                </a:solidFill>
              </a:rPr>
              <a:t>Types of  analogies:</a:t>
            </a:r>
            <a:endParaRPr b="1" sz="1800">
              <a:solidFill>
                <a:schemeClr val="dk1"/>
              </a:solidFill>
            </a:endParaRPr>
          </a:p>
          <a:p>
            <a:pPr indent="0" lvl="0" marL="0" rtl="0" algn="l">
              <a:lnSpc>
                <a:spcPct val="150000"/>
              </a:lnSpc>
              <a:spcBef>
                <a:spcPts val="0"/>
              </a:spcBef>
              <a:spcAft>
                <a:spcPts val="0"/>
              </a:spcAft>
              <a:buNone/>
            </a:pPr>
            <a:r>
              <a:rPr b="1" lang="en-GB" sz="1800">
                <a:solidFill>
                  <a:schemeClr val="dk1"/>
                </a:solidFill>
              </a:rPr>
              <a:t>Opposite Analogy:</a:t>
            </a:r>
            <a:r>
              <a:rPr lang="en-GB" sz="1800">
                <a:solidFill>
                  <a:schemeClr val="dk1"/>
                </a:solidFill>
              </a:rPr>
              <a:t> Crying and laughing are the example of opposite analogies as these two words are opposite in terms of meaning.</a:t>
            </a:r>
            <a:endParaRPr sz="1800">
              <a:solidFill>
                <a:schemeClr val="dk1"/>
              </a:solidFill>
            </a:endParaRPr>
          </a:p>
          <a:p>
            <a:pPr indent="0" lvl="0" marL="0" rtl="0" algn="l">
              <a:lnSpc>
                <a:spcPct val="115000"/>
              </a:lnSpc>
              <a:spcBef>
                <a:spcPts val="0"/>
              </a:spcBef>
              <a:spcAft>
                <a:spcPts val="0"/>
              </a:spcAft>
              <a:buNone/>
            </a:pPr>
            <a:r>
              <a:rPr b="1" lang="en-GB" sz="1800">
                <a:solidFill>
                  <a:schemeClr val="dk1"/>
                </a:solidFill>
              </a:rPr>
              <a:t>Example</a:t>
            </a:r>
            <a:r>
              <a:rPr lang="en-GB" sz="1800">
                <a:solidFill>
                  <a:schemeClr val="dk1"/>
                </a:solidFill>
              </a:rPr>
              <a:t>: Big:small :: huge:tiny</a:t>
            </a:r>
            <a:endParaRPr sz="1800">
              <a:solidFill>
                <a:schemeClr val="dk1"/>
              </a:solidFill>
            </a:endParaRPr>
          </a:p>
          <a:p>
            <a:pPr indent="0" lvl="0" marL="0" rtl="0" algn="l">
              <a:lnSpc>
                <a:spcPct val="150000"/>
              </a:lnSpc>
              <a:spcBef>
                <a:spcPts val="0"/>
              </a:spcBef>
              <a:spcAft>
                <a:spcPts val="0"/>
              </a:spcAft>
              <a:buNone/>
            </a:pPr>
            <a:r>
              <a:t/>
            </a:r>
            <a:endParaRPr sz="18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4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20" name="Google Shape;320;p4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21" name="Google Shape;321;p4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323" name="Google Shape;323;p4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800"/>
              </a:spcAft>
              <a:buNone/>
            </a:pPr>
            <a:r>
              <a:rPr lang="en-GB" sz="1600">
                <a:solidFill>
                  <a:schemeClr val="dk1"/>
                </a:solidFill>
              </a:rPr>
              <a:t>A metaphor is a symbol; an analogy is a comparison.</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4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29" name="Google Shape;329;p4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30" name="Google Shape;330;p4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12</a:t>
            </a:r>
            <a:endParaRPr sz="2000">
              <a:solidFill>
                <a:schemeClr val="lt1"/>
              </a:solidFill>
              <a:latin typeface="Roboto"/>
              <a:ea typeface="Roboto"/>
              <a:cs typeface="Roboto"/>
              <a:sym typeface="Roboto"/>
            </a:endParaRPr>
          </a:p>
        </p:txBody>
      </p:sp>
      <p:sp>
        <p:nvSpPr>
          <p:cNvPr id="332" name="Google Shape;332;p4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solidFill>
                  <a:schemeClr val="dk1"/>
                </a:solidFill>
              </a:rPr>
              <a:t>PHOBIC : FEARFUL</a:t>
            </a:r>
            <a:r>
              <a:rPr lang="en-GB" sz="1600">
                <a:solidFill>
                  <a:schemeClr val="dk1"/>
                </a:solidFill>
              </a:rPr>
              <a:t> :: ?</a:t>
            </a:r>
            <a:endParaRPr sz="1600">
              <a:solidFill>
                <a:schemeClr val="dk1"/>
              </a:solidFill>
            </a:endParaRPr>
          </a:p>
          <a:p>
            <a:pPr indent="0" lvl="0" marL="0" rtl="0" algn="l">
              <a:spcBef>
                <a:spcPts val="800"/>
              </a:spcBef>
              <a:spcAft>
                <a:spcPts val="0"/>
              </a:spcAft>
              <a:buNone/>
            </a:pPr>
            <a:r>
              <a:t/>
            </a:r>
            <a:endParaRPr sz="1600">
              <a:solidFill>
                <a:schemeClr val="dk1"/>
              </a:solidFill>
            </a:endParaRPr>
          </a:p>
          <a:p>
            <a:pPr indent="0" lvl="0" marL="0" rtl="0" algn="l">
              <a:spcBef>
                <a:spcPts val="800"/>
              </a:spcBef>
              <a:spcAft>
                <a:spcPts val="0"/>
              </a:spcAft>
              <a:buNone/>
            </a:pPr>
            <a:r>
              <a:rPr lang="en-GB" sz="1600">
                <a:solidFill>
                  <a:schemeClr val="dk1"/>
                </a:solidFill>
              </a:rPr>
              <a:t>A. </a:t>
            </a:r>
            <a:r>
              <a:rPr lang="en-GB" sz="1600">
                <a:solidFill>
                  <a:schemeClr val="dk1"/>
                </a:solidFill>
              </a:rPr>
              <a:t>finicky : thoughtful</a:t>
            </a:r>
            <a:endParaRPr sz="1600">
              <a:solidFill>
                <a:schemeClr val="dk1"/>
              </a:solidFill>
            </a:endParaRPr>
          </a:p>
          <a:p>
            <a:pPr indent="0" lvl="0" marL="0" rtl="0" algn="l">
              <a:spcBef>
                <a:spcPts val="800"/>
              </a:spcBef>
              <a:spcAft>
                <a:spcPts val="0"/>
              </a:spcAft>
              <a:buNone/>
            </a:pPr>
            <a:r>
              <a:rPr lang="en-GB" sz="1600">
                <a:solidFill>
                  <a:schemeClr val="dk1"/>
                </a:solidFill>
              </a:rPr>
              <a:t>B. asinine : silly</a:t>
            </a:r>
            <a:endParaRPr sz="1600">
              <a:solidFill>
                <a:schemeClr val="dk1"/>
              </a:solidFill>
            </a:endParaRPr>
          </a:p>
          <a:p>
            <a:pPr indent="0" lvl="0" marL="0" rtl="0" algn="l">
              <a:spcBef>
                <a:spcPts val="800"/>
              </a:spcBef>
              <a:spcAft>
                <a:spcPts val="0"/>
              </a:spcAft>
              <a:buNone/>
            </a:pPr>
            <a:r>
              <a:rPr lang="en-GB" sz="1600">
                <a:solidFill>
                  <a:schemeClr val="dk1"/>
                </a:solidFill>
              </a:rPr>
              <a:t>C. cautious : emotional</a:t>
            </a:r>
            <a:endParaRPr sz="1600">
              <a:solidFill>
                <a:schemeClr val="dk1"/>
              </a:solidFill>
            </a:endParaRPr>
          </a:p>
          <a:p>
            <a:pPr indent="0" lvl="0" marL="0" rtl="0" algn="l">
              <a:spcBef>
                <a:spcPts val="800"/>
              </a:spcBef>
              <a:spcAft>
                <a:spcPts val="800"/>
              </a:spcAft>
              <a:buNone/>
            </a:pPr>
            <a:r>
              <a:rPr lang="en-GB" sz="1600">
                <a:solidFill>
                  <a:schemeClr val="dk1"/>
                </a:solidFill>
              </a:rPr>
              <a:t>D. shy : familiar</a:t>
            </a:r>
            <a:endParaRPr sz="1600">
              <a:solidFill>
                <a:schemeClr val="dk1"/>
              </a:solidFill>
            </a:endParaRPr>
          </a:p>
        </p:txBody>
      </p:sp>
      <p:sp>
        <p:nvSpPr>
          <p:cNvPr id="333" name="Google Shape;333;p4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4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39" name="Google Shape;339;p4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40" name="Google Shape;340;p4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342" name="Google Shape;342;p4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800"/>
              </a:spcAft>
              <a:buNone/>
            </a:pPr>
            <a:r>
              <a:rPr lang="en-GB" sz="1600">
                <a:solidFill>
                  <a:schemeClr val="dk1"/>
                </a:solidFill>
              </a:rPr>
              <a:t>To be phobic is to be extremely fearful; to be asinine is to be extremely silly.</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4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48" name="Google Shape;348;p4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49" name="Google Shape;349;p4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13</a:t>
            </a:r>
            <a:endParaRPr sz="2000">
              <a:solidFill>
                <a:schemeClr val="lt1"/>
              </a:solidFill>
              <a:latin typeface="Roboto"/>
              <a:ea typeface="Roboto"/>
              <a:cs typeface="Roboto"/>
              <a:sym typeface="Roboto"/>
            </a:endParaRPr>
          </a:p>
        </p:txBody>
      </p:sp>
      <p:sp>
        <p:nvSpPr>
          <p:cNvPr id="351" name="Google Shape;351;p4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solidFill>
                  <a:schemeClr val="dk1"/>
                </a:solidFill>
              </a:rPr>
              <a:t>JAUNDICE : LIVER</a:t>
            </a:r>
            <a:r>
              <a:rPr lang="en-GB" sz="1600">
                <a:solidFill>
                  <a:schemeClr val="dk1"/>
                </a:solidFill>
              </a:rPr>
              <a:t> :: ?</a:t>
            </a:r>
            <a:endParaRPr sz="1600">
              <a:solidFill>
                <a:schemeClr val="dk1"/>
              </a:solidFill>
            </a:endParaRPr>
          </a:p>
          <a:p>
            <a:pPr indent="0" lvl="0" marL="0" rtl="0" algn="l">
              <a:spcBef>
                <a:spcPts val="800"/>
              </a:spcBef>
              <a:spcAft>
                <a:spcPts val="0"/>
              </a:spcAft>
              <a:buNone/>
            </a:pPr>
            <a:r>
              <a:t/>
            </a:r>
            <a:endParaRPr sz="1600">
              <a:solidFill>
                <a:schemeClr val="dk1"/>
              </a:solidFill>
            </a:endParaRPr>
          </a:p>
          <a:p>
            <a:pPr indent="0" lvl="0" marL="0" rtl="0" algn="l">
              <a:spcBef>
                <a:spcPts val="800"/>
              </a:spcBef>
              <a:spcAft>
                <a:spcPts val="0"/>
              </a:spcAft>
              <a:buNone/>
            </a:pPr>
            <a:r>
              <a:rPr lang="en-GB" sz="1600">
                <a:solidFill>
                  <a:schemeClr val="dk1"/>
                </a:solidFill>
              </a:rPr>
              <a:t>A. </a:t>
            </a:r>
            <a:r>
              <a:rPr lang="en-GB" sz="1600">
                <a:solidFill>
                  <a:schemeClr val="dk1"/>
                </a:solidFill>
              </a:rPr>
              <a:t>rash : skin</a:t>
            </a:r>
            <a:endParaRPr sz="1600">
              <a:solidFill>
                <a:schemeClr val="dk1"/>
              </a:solidFill>
            </a:endParaRPr>
          </a:p>
          <a:p>
            <a:pPr indent="0" lvl="0" marL="0" rtl="0" algn="l">
              <a:spcBef>
                <a:spcPts val="800"/>
              </a:spcBef>
              <a:spcAft>
                <a:spcPts val="0"/>
              </a:spcAft>
              <a:buNone/>
            </a:pPr>
            <a:r>
              <a:rPr lang="en-GB" sz="1600">
                <a:solidFill>
                  <a:schemeClr val="dk1"/>
                </a:solidFill>
              </a:rPr>
              <a:t>B. dialysis : kidney</a:t>
            </a:r>
            <a:endParaRPr sz="1600">
              <a:solidFill>
                <a:schemeClr val="dk1"/>
              </a:solidFill>
            </a:endParaRPr>
          </a:p>
          <a:p>
            <a:pPr indent="0" lvl="0" marL="0" rtl="0" algn="l">
              <a:spcBef>
                <a:spcPts val="800"/>
              </a:spcBef>
              <a:spcAft>
                <a:spcPts val="0"/>
              </a:spcAft>
              <a:buNone/>
            </a:pPr>
            <a:r>
              <a:rPr lang="en-GB" sz="1600">
                <a:solidFill>
                  <a:schemeClr val="dk1"/>
                </a:solidFill>
              </a:rPr>
              <a:t>C. smog : lung</a:t>
            </a:r>
            <a:endParaRPr sz="1600">
              <a:solidFill>
                <a:schemeClr val="dk1"/>
              </a:solidFill>
            </a:endParaRPr>
          </a:p>
          <a:p>
            <a:pPr indent="0" lvl="0" marL="0" rtl="0" algn="l">
              <a:spcBef>
                <a:spcPts val="800"/>
              </a:spcBef>
              <a:spcAft>
                <a:spcPts val="800"/>
              </a:spcAft>
              <a:buNone/>
            </a:pPr>
            <a:r>
              <a:rPr lang="en-GB" sz="1600">
                <a:solidFill>
                  <a:schemeClr val="dk1"/>
                </a:solidFill>
              </a:rPr>
              <a:t>D. valentine : heart</a:t>
            </a:r>
            <a:endParaRPr sz="1600">
              <a:solidFill>
                <a:schemeClr val="dk1"/>
              </a:solidFill>
            </a:endParaRPr>
          </a:p>
        </p:txBody>
      </p:sp>
      <p:sp>
        <p:nvSpPr>
          <p:cNvPr id="352" name="Google Shape;352;p4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4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58" name="Google Shape;358;p4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59" name="Google Shape;359;p4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361" name="Google Shape;361;p4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800"/>
              </a:spcAft>
              <a:buNone/>
            </a:pPr>
            <a:r>
              <a:rPr lang="en-GB" sz="1600">
                <a:solidFill>
                  <a:schemeClr val="dk1"/>
                </a:solidFill>
              </a:rPr>
              <a:t>Jaundice is an indication of a liver problem; rash is an indication of a skin problem.</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4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67" name="Google Shape;367;p4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68" name="Google Shape;368;p4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14</a:t>
            </a:r>
            <a:endParaRPr sz="2000">
              <a:solidFill>
                <a:schemeClr val="lt1"/>
              </a:solidFill>
              <a:latin typeface="Roboto"/>
              <a:ea typeface="Roboto"/>
              <a:cs typeface="Roboto"/>
              <a:sym typeface="Roboto"/>
            </a:endParaRPr>
          </a:p>
        </p:txBody>
      </p:sp>
      <p:sp>
        <p:nvSpPr>
          <p:cNvPr id="370" name="Google Shape;370;p4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solidFill>
                  <a:schemeClr val="dk1"/>
                </a:solidFill>
              </a:rPr>
              <a:t>AERIE : EAGLE</a:t>
            </a:r>
            <a:r>
              <a:rPr lang="en-GB" sz="1600">
                <a:solidFill>
                  <a:schemeClr val="dk1"/>
                </a:solidFill>
              </a:rPr>
              <a:t> :: ?</a:t>
            </a:r>
            <a:endParaRPr sz="1600">
              <a:solidFill>
                <a:schemeClr val="dk1"/>
              </a:solidFill>
            </a:endParaRPr>
          </a:p>
          <a:p>
            <a:pPr indent="0" lvl="0" marL="0" rtl="0" algn="l">
              <a:spcBef>
                <a:spcPts val="800"/>
              </a:spcBef>
              <a:spcAft>
                <a:spcPts val="0"/>
              </a:spcAft>
              <a:buNone/>
            </a:pPr>
            <a:r>
              <a:t/>
            </a:r>
            <a:endParaRPr sz="1600">
              <a:solidFill>
                <a:schemeClr val="dk1"/>
              </a:solidFill>
            </a:endParaRPr>
          </a:p>
          <a:p>
            <a:pPr indent="0" lvl="0" marL="0" rtl="0" algn="l">
              <a:spcBef>
                <a:spcPts val="800"/>
              </a:spcBef>
              <a:spcAft>
                <a:spcPts val="0"/>
              </a:spcAft>
              <a:buNone/>
            </a:pPr>
            <a:r>
              <a:rPr lang="en-GB" sz="1600">
                <a:solidFill>
                  <a:schemeClr val="dk1"/>
                </a:solidFill>
              </a:rPr>
              <a:t>A. </a:t>
            </a:r>
            <a:r>
              <a:rPr lang="en-GB" sz="1600">
                <a:solidFill>
                  <a:schemeClr val="dk1"/>
                </a:solidFill>
              </a:rPr>
              <a:t>house : person</a:t>
            </a:r>
            <a:endParaRPr sz="1600">
              <a:solidFill>
                <a:schemeClr val="dk1"/>
              </a:solidFill>
            </a:endParaRPr>
          </a:p>
          <a:p>
            <a:pPr indent="0" lvl="0" marL="0" rtl="0" algn="l">
              <a:spcBef>
                <a:spcPts val="800"/>
              </a:spcBef>
              <a:spcAft>
                <a:spcPts val="0"/>
              </a:spcAft>
              <a:buNone/>
            </a:pPr>
            <a:r>
              <a:rPr lang="en-GB" sz="1600">
                <a:solidFill>
                  <a:schemeClr val="dk1"/>
                </a:solidFill>
              </a:rPr>
              <a:t>B. capital : government</a:t>
            </a:r>
            <a:endParaRPr sz="1600">
              <a:solidFill>
                <a:schemeClr val="dk1"/>
              </a:solidFill>
            </a:endParaRPr>
          </a:p>
          <a:p>
            <a:pPr indent="0" lvl="0" marL="0" rtl="0" algn="l">
              <a:spcBef>
                <a:spcPts val="800"/>
              </a:spcBef>
              <a:spcAft>
                <a:spcPts val="0"/>
              </a:spcAft>
              <a:buNone/>
            </a:pPr>
            <a:r>
              <a:rPr lang="en-GB" sz="1600">
                <a:solidFill>
                  <a:schemeClr val="dk1"/>
                </a:solidFill>
              </a:rPr>
              <a:t>C. bridge : architect</a:t>
            </a:r>
            <a:endParaRPr sz="1600">
              <a:solidFill>
                <a:schemeClr val="dk1"/>
              </a:solidFill>
            </a:endParaRPr>
          </a:p>
          <a:p>
            <a:pPr indent="0" lvl="0" marL="0" rtl="0" algn="l">
              <a:spcBef>
                <a:spcPts val="800"/>
              </a:spcBef>
              <a:spcAft>
                <a:spcPts val="800"/>
              </a:spcAft>
              <a:buNone/>
            </a:pPr>
            <a:r>
              <a:rPr lang="en-GB" sz="1600">
                <a:solidFill>
                  <a:schemeClr val="dk1"/>
                </a:solidFill>
              </a:rPr>
              <a:t>D. unit : apartment</a:t>
            </a:r>
            <a:endParaRPr sz="1600">
              <a:solidFill>
                <a:schemeClr val="dk1"/>
              </a:solidFill>
            </a:endParaRPr>
          </a:p>
        </p:txBody>
      </p:sp>
      <p:sp>
        <p:nvSpPr>
          <p:cNvPr id="371" name="Google Shape;371;p4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4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77" name="Google Shape;377;p4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78" name="Google Shape;378;p4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380" name="Google Shape;380;p4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800"/>
              </a:spcAft>
              <a:buNone/>
            </a:pPr>
            <a:r>
              <a:rPr lang="en-GB" sz="1600">
                <a:solidFill>
                  <a:schemeClr val="dk1"/>
                </a:solidFill>
              </a:rPr>
              <a:t>An aerie is where an eagle lives; a house is where a person lives.</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4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86" name="Google Shape;386;p4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87" name="Google Shape;387;p4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15</a:t>
            </a:r>
            <a:endParaRPr sz="2000">
              <a:solidFill>
                <a:schemeClr val="lt1"/>
              </a:solidFill>
              <a:latin typeface="Roboto"/>
              <a:ea typeface="Roboto"/>
              <a:cs typeface="Roboto"/>
              <a:sym typeface="Roboto"/>
            </a:endParaRPr>
          </a:p>
        </p:txBody>
      </p:sp>
      <p:sp>
        <p:nvSpPr>
          <p:cNvPr id="389" name="Google Shape;389;p4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solidFill>
                  <a:schemeClr val="dk1"/>
                </a:solidFill>
              </a:rPr>
              <a:t>SOUND : CACOPHONY</a:t>
            </a:r>
            <a:r>
              <a:rPr lang="en-GB" sz="1600">
                <a:solidFill>
                  <a:schemeClr val="dk1"/>
                </a:solidFill>
              </a:rPr>
              <a:t> :: ?</a:t>
            </a:r>
            <a:endParaRPr sz="1600">
              <a:solidFill>
                <a:schemeClr val="dk1"/>
              </a:solidFill>
            </a:endParaRPr>
          </a:p>
          <a:p>
            <a:pPr indent="0" lvl="0" marL="0" rtl="0" algn="l">
              <a:spcBef>
                <a:spcPts val="800"/>
              </a:spcBef>
              <a:spcAft>
                <a:spcPts val="0"/>
              </a:spcAft>
              <a:buNone/>
            </a:pPr>
            <a:r>
              <a:t/>
            </a:r>
            <a:endParaRPr sz="1600">
              <a:solidFill>
                <a:schemeClr val="dk1"/>
              </a:solidFill>
            </a:endParaRPr>
          </a:p>
          <a:p>
            <a:pPr indent="0" lvl="0" marL="0" rtl="0" algn="l">
              <a:spcBef>
                <a:spcPts val="800"/>
              </a:spcBef>
              <a:spcAft>
                <a:spcPts val="0"/>
              </a:spcAft>
              <a:buNone/>
            </a:pPr>
            <a:r>
              <a:rPr lang="en-GB" sz="1600">
                <a:solidFill>
                  <a:schemeClr val="dk1"/>
                </a:solidFill>
              </a:rPr>
              <a:t>A. </a:t>
            </a:r>
            <a:r>
              <a:rPr lang="en-GB" sz="1600">
                <a:solidFill>
                  <a:schemeClr val="dk1"/>
                </a:solidFill>
              </a:rPr>
              <a:t>taste : style</a:t>
            </a:r>
            <a:endParaRPr sz="1600">
              <a:solidFill>
                <a:schemeClr val="dk1"/>
              </a:solidFill>
            </a:endParaRPr>
          </a:p>
          <a:p>
            <a:pPr indent="0" lvl="0" marL="0" rtl="0" algn="l">
              <a:spcBef>
                <a:spcPts val="800"/>
              </a:spcBef>
              <a:spcAft>
                <a:spcPts val="0"/>
              </a:spcAft>
              <a:buNone/>
            </a:pPr>
            <a:r>
              <a:rPr lang="en-GB" sz="1600">
                <a:solidFill>
                  <a:schemeClr val="dk1"/>
                </a:solidFill>
              </a:rPr>
              <a:t>B.  touch : massage</a:t>
            </a:r>
            <a:endParaRPr sz="1600">
              <a:solidFill>
                <a:schemeClr val="dk1"/>
              </a:solidFill>
            </a:endParaRPr>
          </a:p>
          <a:p>
            <a:pPr indent="0" lvl="0" marL="0" rtl="0" algn="l">
              <a:spcBef>
                <a:spcPts val="800"/>
              </a:spcBef>
              <a:spcAft>
                <a:spcPts val="0"/>
              </a:spcAft>
              <a:buNone/>
            </a:pPr>
            <a:r>
              <a:rPr lang="en-GB" sz="1600">
                <a:solidFill>
                  <a:schemeClr val="dk1"/>
                </a:solidFill>
              </a:rPr>
              <a:t>C.  smell : stench</a:t>
            </a:r>
            <a:endParaRPr sz="1600">
              <a:solidFill>
                <a:schemeClr val="dk1"/>
              </a:solidFill>
            </a:endParaRPr>
          </a:p>
          <a:p>
            <a:pPr indent="0" lvl="0" marL="0" rtl="0" algn="l">
              <a:spcBef>
                <a:spcPts val="800"/>
              </a:spcBef>
              <a:spcAft>
                <a:spcPts val="800"/>
              </a:spcAft>
              <a:buNone/>
            </a:pPr>
            <a:r>
              <a:rPr lang="en-GB" sz="1600">
                <a:solidFill>
                  <a:schemeClr val="dk1"/>
                </a:solidFill>
              </a:rPr>
              <a:t>D.  sight : panorama</a:t>
            </a:r>
            <a:endParaRPr sz="1600">
              <a:solidFill>
                <a:schemeClr val="dk1"/>
              </a:solidFill>
            </a:endParaRPr>
          </a:p>
        </p:txBody>
      </p:sp>
      <p:sp>
        <p:nvSpPr>
          <p:cNvPr id="390" name="Google Shape;390;p4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5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96" name="Google Shape;396;p5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97" name="Google Shape;397;p5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399" name="Google Shape;399;p5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800"/>
              </a:spcAft>
              <a:buNone/>
            </a:pPr>
            <a:r>
              <a:rPr lang="en-GB" sz="1600">
                <a:solidFill>
                  <a:schemeClr val="dk1"/>
                </a:solidFill>
              </a:rPr>
              <a:t>A cacophony is an unpleasant sound; a stench is an unpleasant smell.</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74" name="Google Shape;74;p1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75" name="Google Shape;75;p1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FFFFFF"/>
                </a:solidFill>
              </a:rPr>
              <a:t>Types of analogies:</a:t>
            </a:r>
            <a:endParaRPr sz="1800">
              <a:solidFill>
                <a:srgbClr val="FFFFFF"/>
              </a:solidFill>
            </a:endParaRPr>
          </a:p>
        </p:txBody>
      </p:sp>
      <p:sp>
        <p:nvSpPr>
          <p:cNvPr id="77" name="Google Shape;77;p1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b="1" lang="en-GB" sz="1800">
                <a:solidFill>
                  <a:schemeClr val="dk1"/>
                </a:solidFill>
              </a:rPr>
              <a:t>Object and Classification Analogy:</a:t>
            </a:r>
            <a:r>
              <a:rPr lang="en-GB" sz="1800">
                <a:solidFill>
                  <a:schemeClr val="dk1"/>
                </a:solidFill>
              </a:rPr>
              <a:t> Objects can be classified in the group. A same object can be classified in different groups.</a:t>
            </a:r>
            <a:endParaRPr sz="1800">
              <a:solidFill>
                <a:schemeClr val="dk1"/>
              </a:solidFill>
            </a:endParaRPr>
          </a:p>
          <a:p>
            <a:pPr indent="0" lvl="0" marL="0" rtl="0" algn="l">
              <a:lnSpc>
                <a:spcPct val="150000"/>
              </a:lnSpc>
              <a:spcBef>
                <a:spcPts val="0"/>
              </a:spcBef>
              <a:spcAft>
                <a:spcPts val="0"/>
              </a:spcAft>
              <a:buNone/>
            </a:pPr>
            <a:r>
              <a:rPr b="1" lang="en-GB" sz="1800">
                <a:solidFill>
                  <a:schemeClr val="dk1"/>
                </a:solidFill>
              </a:rPr>
              <a:t>Example</a:t>
            </a:r>
            <a:r>
              <a:rPr lang="en-GB" sz="1800">
                <a:solidFill>
                  <a:schemeClr val="dk1"/>
                </a:solidFill>
              </a:rPr>
              <a:t>: knife : weapon::knife : </a:t>
            </a:r>
            <a:r>
              <a:rPr lang="en-GB" sz="1800">
                <a:solidFill>
                  <a:schemeClr val="dk1"/>
                </a:solidFill>
              </a:rPr>
              <a:t>kitchenware</a:t>
            </a:r>
            <a:r>
              <a:rPr lang="en-GB" sz="1800">
                <a:solidFill>
                  <a:schemeClr val="dk1"/>
                </a:solidFill>
              </a:rPr>
              <a:t>.</a:t>
            </a:r>
            <a:endParaRPr sz="1800">
              <a:solidFill>
                <a:schemeClr val="dk1"/>
              </a:solidFill>
            </a:endParaRPr>
          </a:p>
          <a:p>
            <a:pPr indent="0" lvl="0" marL="0" rtl="0" algn="l">
              <a:lnSpc>
                <a:spcPct val="150000"/>
              </a:lnSpc>
              <a:spcBef>
                <a:spcPts val="0"/>
              </a:spcBef>
              <a:spcAft>
                <a:spcPts val="0"/>
              </a:spcAft>
              <a:buNone/>
            </a:pPr>
            <a:r>
              <a:t/>
            </a:r>
            <a:endParaRPr b="1" sz="1800">
              <a:solidFill>
                <a:schemeClr val="dk1"/>
              </a:solidFill>
            </a:endParaRPr>
          </a:p>
          <a:p>
            <a:pPr indent="0" lvl="0" marL="0" rtl="0" algn="l">
              <a:lnSpc>
                <a:spcPct val="150000"/>
              </a:lnSpc>
              <a:spcBef>
                <a:spcPts val="0"/>
              </a:spcBef>
              <a:spcAft>
                <a:spcPts val="0"/>
              </a:spcAft>
              <a:buNone/>
            </a:pPr>
            <a:r>
              <a:rPr b="1" lang="en-GB" sz="1800">
                <a:solidFill>
                  <a:schemeClr val="dk1"/>
                </a:solidFill>
              </a:rPr>
              <a:t>Object and Related Object Analogy:</a:t>
            </a:r>
            <a:r>
              <a:rPr lang="en-GB" sz="1800">
                <a:solidFill>
                  <a:schemeClr val="dk1"/>
                </a:solidFill>
              </a:rPr>
              <a:t> Plant &amp; Seed is the example of Object and Related Object Analogies. Both are related to each other.</a:t>
            </a:r>
            <a:endParaRPr sz="1800">
              <a:solidFill>
                <a:schemeClr val="dk1"/>
              </a:solidFill>
            </a:endParaRPr>
          </a:p>
          <a:p>
            <a:pPr indent="0" lvl="0" marL="0" rtl="0" algn="l">
              <a:lnSpc>
                <a:spcPct val="150000"/>
              </a:lnSpc>
              <a:spcBef>
                <a:spcPts val="0"/>
              </a:spcBef>
              <a:spcAft>
                <a:spcPts val="0"/>
              </a:spcAft>
              <a:buNone/>
            </a:pPr>
            <a:r>
              <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83" name="Google Shape;83;p1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84" name="Google Shape;84;p1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FFFFFF"/>
                </a:solidFill>
              </a:rPr>
              <a:t>Types of analogies</a:t>
            </a:r>
            <a:r>
              <a:rPr lang="en-GB" sz="1600">
                <a:solidFill>
                  <a:srgbClr val="FFFFFF"/>
                </a:solidFill>
              </a:rPr>
              <a:t>:</a:t>
            </a:r>
            <a:endParaRPr sz="1600">
              <a:solidFill>
                <a:srgbClr val="FFFFFF"/>
              </a:solidFill>
            </a:endParaRPr>
          </a:p>
        </p:txBody>
      </p:sp>
      <p:sp>
        <p:nvSpPr>
          <p:cNvPr id="86" name="Google Shape;86;p1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b="1" lang="en-GB" sz="1800">
                <a:solidFill>
                  <a:schemeClr val="dk1"/>
                </a:solidFill>
              </a:rPr>
              <a:t>Cause and Effect Analogy:</a:t>
            </a:r>
            <a:r>
              <a:rPr lang="en-GB" sz="1800">
                <a:solidFill>
                  <a:schemeClr val="dk1"/>
                </a:solidFill>
              </a:rPr>
              <a:t> Fire &amp; burn, read &amp; learn are the examples of Cause and Effect Analogies, where two things are related with each other in terms of cause and effect. One is the cause and the other one is the consequences of the cause.</a:t>
            </a:r>
            <a:endParaRPr sz="1800">
              <a:solidFill>
                <a:schemeClr val="dk1"/>
              </a:solidFill>
            </a:endParaRPr>
          </a:p>
          <a:p>
            <a:pPr indent="0" lvl="0" marL="0" rtl="0" algn="l">
              <a:lnSpc>
                <a:spcPct val="115000"/>
              </a:lnSpc>
              <a:spcBef>
                <a:spcPts val="0"/>
              </a:spcBef>
              <a:spcAft>
                <a:spcPts val="0"/>
              </a:spcAft>
              <a:buNone/>
            </a:pPr>
            <a:r>
              <a:rPr b="1" lang="en-GB" sz="1800">
                <a:solidFill>
                  <a:schemeClr val="dk1"/>
                </a:solidFill>
              </a:rPr>
              <a:t>Example</a:t>
            </a:r>
            <a:r>
              <a:rPr lang="en-GB" sz="1800">
                <a:solidFill>
                  <a:schemeClr val="dk1"/>
                </a:solidFill>
              </a:rPr>
              <a:t>:  Careless:accident :: </a:t>
            </a:r>
            <a:r>
              <a:rPr lang="en-GB" sz="1800">
                <a:solidFill>
                  <a:schemeClr val="dk1"/>
                </a:solidFill>
              </a:rPr>
              <a:t>careful</a:t>
            </a:r>
            <a:r>
              <a:rPr lang="en-GB" sz="1800">
                <a:solidFill>
                  <a:schemeClr val="dk1"/>
                </a:solidFill>
              </a:rPr>
              <a:t>:safety</a:t>
            </a:r>
            <a:endParaRPr sz="1800">
              <a:solidFill>
                <a:schemeClr val="dk1"/>
              </a:solidFill>
            </a:endParaRPr>
          </a:p>
          <a:p>
            <a:pPr indent="0" lvl="0" marL="0" rtl="0" algn="l">
              <a:lnSpc>
                <a:spcPct val="150000"/>
              </a:lnSpc>
              <a:spcBef>
                <a:spcPts val="0"/>
              </a:spcBef>
              <a:spcAft>
                <a:spcPts val="0"/>
              </a:spcAft>
              <a:buNone/>
            </a:pPr>
            <a:r>
              <a:t/>
            </a:r>
            <a:endParaRPr b="1" sz="1800">
              <a:solidFill>
                <a:schemeClr val="dk1"/>
              </a:solidFill>
            </a:endParaRPr>
          </a:p>
          <a:p>
            <a:pPr indent="0" lvl="0" marL="0" rtl="0" algn="l">
              <a:lnSpc>
                <a:spcPct val="150000"/>
              </a:lnSpc>
              <a:spcBef>
                <a:spcPts val="0"/>
              </a:spcBef>
              <a:spcAft>
                <a:spcPts val="0"/>
              </a:spcAft>
              <a:buNone/>
            </a:pPr>
            <a:r>
              <a:rPr b="1" lang="en-GB" sz="1800">
                <a:solidFill>
                  <a:schemeClr val="dk1"/>
                </a:solidFill>
              </a:rPr>
              <a:t>Degrees of a Characteristic Analogy:</a:t>
            </a:r>
            <a:r>
              <a:rPr lang="en-GB" sz="1800">
                <a:solidFill>
                  <a:schemeClr val="dk1"/>
                </a:solidFill>
              </a:rPr>
              <a:t> This analogy, mostly comprises the adjectives, but not for all cases.</a:t>
            </a:r>
            <a:endParaRPr sz="1800">
              <a:solidFill>
                <a:schemeClr val="dk1"/>
              </a:solidFill>
            </a:endParaRPr>
          </a:p>
          <a:p>
            <a:pPr indent="0" lvl="0" marL="0" rtl="0" algn="l">
              <a:lnSpc>
                <a:spcPct val="150000"/>
              </a:lnSpc>
              <a:spcBef>
                <a:spcPts val="0"/>
              </a:spcBef>
              <a:spcAft>
                <a:spcPts val="0"/>
              </a:spcAft>
              <a:buNone/>
            </a:pPr>
            <a:r>
              <a:rPr b="1" lang="en-GB" sz="1800">
                <a:solidFill>
                  <a:schemeClr val="dk1"/>
                </a:solidFill>
              </a:rPr>
              <a:t>Example</a:t>
            </a:r>
            <a:r>
              <a:rPr lang="en-GB" sz="1800">
                <a:solidFill>
                  <a:schemeClr val="dk1"/>
                </a:solidFill>
              </a:rPr>
              <a:t>: tired : exhausted :: cold : freezing</a:t>
            </a:r>
            <a:r>
              <a:rPr lang="en-GB">
                <a:solidFill>
                  <a:schemeClr val="dk1"/>
                </a:solidFill>
              </a:rPr>
              <a:t>.</a:t>
            </a:r>
            <a:endParaRPr>
              <a:solidFill>
                <a:schemeClr val="dk1"/>
              </a:solidFill>
            </a:endParaRPr>
          </a:p>
          <a:p>
            <a:pPr indent="0" lvl="0" marL="0" rtl="0" algn="l">
              <a:lnSpc>
                <a:spcPct val="150000"/>
              </a:lnSpc>
              <a:spcBef>
                <a:spcPts val="0"/>
              </a:spcBef>
              <a:spcAft>
                <a:spcPts val="0"/>
              </a:spcAft>
              <a:buNone/>
            </a:pPr>
            <a:r>
              <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92" name="Google Shape;92;p1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93" name="Google Shape;93;p1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FFFFFF"/>
                </a:solidFill>
              </a:rPr>
              <a:t>Types of analogies:</a:t>
            </a:r>
            <a:endParaRPr sz="1800">
              <a:solidFill>
                <a:srgbClr val="FFFFFF"/>
              </a:solidFill>
            </a:endParaRPr>
          </a:p>
        </p:txBody>
      </p:sp>
      <p:sp>
        <p:nvSpPr>
          <p:cNvPr id="95" name="Google Shape;95;p1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b="1" lang="en-GB" sz="1800">
                <a:solidFill>
                  <a:schemeClr val="dk1"/>
                </a:solidFill>
              </a:rPr>
              <a:t>Object and Group Analogy:</a:t>
            </a:r>
            <a:r>
              <a:rPr lang="en-GB" sz="1800">
                <a:solidFill>
                  <a:schemeClr val="dk1"/>
                </a:solidFill>
              </a:rPr>
              <a:t> Where several objects together make a group is known as Object and Group Analogy.</a:t>
            </a:r>
            <a:endParaRPr sz="1800">
              <a:solidFill>
                <a:schemeClr val="dk1"/>
              </a:solidFill>
            </a:endParaRPr>
          </a:p>
          <a:p>
            <a:pPr indent="0" lvl="0" marL="0" rtl="0" algn="l">
              <a:lnSpc>
                <a:spcPct val="150000"/>
              </a:lnSpc>
              <a:spcBef>
                <a:spcPts val="0"/>
              </a:spcBef>
              <a:spcAft>
                <a:spcPts val="0"/>
              </a:spcAft>
              <a:buNone/>
            </a:pPr>
            <a:r>
              <a:rPr b="1" lang="en-GB" sz="1800">
                <a:solidFill>
                  <a:schemeClr val="dk1"/>
                </a:solidFill>
              </a:rPr>
              <a:t>Example :</a:t>
            </a:r>
            <a:r>
              <a:rPr lang="en-GB" sz="1800">
                <a:solidFill>
                  <a:schemeClr val="dk1"/>
                </a:solidFill>
              </a:rPr>
              <a:t> trees : forest</a:t>
            </a:r>
            <a:r>
              <a:rPr lang="en-GB">
                <a:solidFill>
                  <a:schemeClr val="dk1"/>
                </a:solidFill>
              </a:rPr>
              <a:t>. ::</a:t>
            </a:r>
            <a:r>
              <a:rPr lang="en-GB" sz="1800">
                <a:solidFill>
                  <a:schemeClr val="dk1"/>
                </a:solidFill>
              </a:rPr>
              <a:t>fingers: hand</a:t>
            </a:r>
            <a:endParaRPr sz="1800">
              <a:solidFill>
                <a:schemeClr val="dk1"/>
              </a:solidFill>
            </a:endParaRPr>
          </a:p>
          <a:p>
            <a:pPr indent="0" lvl="0" marL="0" rtl="0" algn="l">
              <a:lnSpc>
                <a:spcPct val="150000"/>
              </a:lnSpc>
              <a:spcBef>
                <a:spcPts val="0"/>
              </a:spcBef>
              <a:spcAft>
                <a:spcPts val="0"/>
              </a:spcAft>
              <a:buNone/>
            </a:pPr>
            <a:r>
              <a:t/>
            </a:r>
            <a:endParaRPr b="1" sz="1800">
              <a:solidFill>
                <a:schemeClr val="dk1"/>
              </a:solidFill>
            </a:endParaRPr>
          </a:p>
          <a:p>
            <a:pPr indent="0" lvl="0" marL="0" rtl="0" algn="l">
              <a:lnSpc>
                <a:spcPct val="150000"/>
              </a:lnSpc>
              <a:spcBef>
                <a:spcPts val="0"/>
              </a:spcBef>
              <a:spcAft>
                <a:spcPts val="0"/>
              </a:spcAft>
              <a:buNone/>
            </a:pPr>
            <a:r>
              <a:rPr b="1" lang="en-GB" sz="1800">
                <a:solidFill>
                  <a:schemeClr val="dk1"/>
                </a:solidFill>
              </a:rPr>
              <a:t>Problem and Solution Analogy:</a:t>
            </a:r>
            <a:r>
              <a:rPr lang="en-GB" sz="1800">
                <a:solidFill>
                  <a:schemeClr val="dk1"/>
                </a:solidFill>
              </a:rPr>
              <a:t> Each problem has a solution. Here two words related to each other are used in the Problem and Solution Analogy.</a:t>
            </a:r>
            <a:endParaRPr sz="1800">
              <a:solidFill>
                <a:schemeClr val="dk1"/>
              </a:solidFill>
            </a:endParaRPr>
          </a:p>
          <a:p>
            <a:pPr indent="0" lvl="0" marL="0" rtl="0" algn="l">
              <a:lnSpc>
                <a:spcPct val="150000"/>
              </a:lnSpc>
              <a:spcBef>
                <a:spcPts val="0"/>
              </a:spcBef>
              <a:spcAft>
                <a:spcPts val="0"/>
              </a:spcAft>
              <a:buNone/>
            </a:pPr>
            <a:r>
              <a:rPr b="1" lang="en-GB" sz="1800">
                <a:solidFill>
                  <a:schemeClr val="dk1"/>
                </a:solidFill>
              </a:rPr>
              <a:t>Example</a:t>
            </a:r>
            <a:r>
              <a:rPr lang="en-GB" sz="1800">
                <a:solidFill>
                  <a:schemeClr val="dk1"/>
                </a:solidFill>
              </a:rPr>
              <a:t>: tired : sleep:: hungry : eat</a:t>
            </a:r>
            <a:endParaRPr sz="1800">
              <a:solidFill>
                <a:schemeClr val="dk1"/>
              </a:solidFill>
            </a:endParaRPr>
          </a:p>
          <a:p>
            <a:pPr indent="0" lvl="0" marL="0" rtl="0" algn="l">
              <a:lnSpc>
                <a:spcPct val="150000"/>
              </a:lnSpc>
              <a:spcBef>
                <a:spcPts val="0"/>
              </a:spcBef>
              <a:spcAft>
                <a:spcPts val="0"/>
              </a:spcAft>
              <a:buNone/>
            </a:pPr>
            <a:r>
              <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01" name="Google Shape;101;p1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02" name="Google Shape;102;p1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FFFFFF"/>
                </a:solidFill>
              </a:rPr>
              <a:t>Types of analogies:</a:t>
            </a:r>
            <a:endParaRPr sz="1800">
              <a:solidFill>
                <a:srgbClr val="FFFFFF"/>
              </a:solidFill>
            </a:endParaRPr>
          </a:p>
        </p:txBody>
      </p:sp>
      <p:sp>
        <p:nvSpPr>
          <p:cNvPr id="104" name="Google Shape;104;p1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b="1" lang="en-GB" sz="1800">
                <a:solidFill>
                  <a:schemeClr val="dk1"/>
                </a:solidFill>
              </a:rPr>
              <a:t>Effort and Result Analogy:</a:t>
            </a:r>
            <a:r>
              <a:rPr lang="en-GB" sz="1800">
                <a:solidFill>
                  <a:schemeClr val="dk1"/>
                </a:solidFill>
              </a:rPr>
              <a:t> Paint : painting:: write : letter</a:t>
            </a:r>
            <a:endParaRPr sz="1800">
              <a:solidFill>
                <a:schemeClr val="dk1"/>
              </a:solidFill>
            </a:endParaRPr>
          </a:p>
          <a:p>
            <a:pPr indent="0" lvl="0" marL="0" rtl="0" algn="l">
              <a:lnSpc>
                <a:spcPct val="150000"/>
              </a:lnSpc>
              <a:spcBef>
                <a:spcPts val="0"/>
              </a:spcBef>
              <a:spcAft>
                <a:spcPts val="0"/>
              </a:spcAft>
              <a:buNone/>
            </a:pPr>
            <a:r>
              <a:rPr lang="en-GB" sz="1800">
                <a:solidFill>
                  <a:schemeClr val="dk1"/>
                </a:solidFill>
              </a:rPr>
              <a:t>Effort and Result Analogy where one word represents the effort and the other one is the result.</a:t>
            </a:r>
            <a:endParaRPr sz="1800">
              <a:solidFill>
                <a:schemeClr val="dk1"/>
              </a:solidFill>
            </a:endParaRPr>
          </a:p>
          <a:p>
            <a:pPr indent="0" lvl="0" marL="0" rtl="0" algn="l">
              <a:lnSpc>
                <a:spcPct val="150000"/>
              </a:lnSpc>
              <a:spcBef>
                <a:spcPts val="0"/>
              </a:spcBef>
              <a:spcAft>
                <a:spcPts val="0"/>
              </a:spcAft>
              <a:buNone/>
            </a:pPr>
            <a:r>
              <a:t/>
            </a:r>
            <a:endParaRPr b="1" sz="1800">
              <a:solidFill>
                <a:schemeClr val="dk1"/>
              </a:solidFill>
            </a:endParaRPr>
          </a:p>
          <a:p>
            <a:pPr indent="0" lvl="0" marL="0" rtl="0" algn="l">
              <a:lnSpc>
                <a:spcPct val="150000"/>
              </a:lnSpc>
              <a:spcBef>
                <a:spcPts val="0"/>
              </a:spcBef>
              <a:spcAft>
                <a:spcPts val="0"/>
              </a:spcAft>
              <a:buNone/>
            </a:pPr>
            <a:r>
              <a:rPr b="1" lang="en-GB" sz="1800">
                <a:solidFill>
                  <a:schemeClr val="dk1"/>
                </a:solidFill>
              </a:rPr>
              <a:t>Object and Function Analogy:</a:t>
            </a:r>
            <a:r>
              <a:rPr lang="en-GB" sz="1800">
                <a:solidFill>
                  <a:schemeClr val="dk1"/>
                </a:solidFill>
              </a:rPr>
              <a:t> Keyboard : typing::paint : painting is an example of Object and Function Analogy, where one word is object and another one is the related function.</a:t>
            </a:r>
            <a:endParaRPr sz="1800">
              <a:solidFill>
                <a:schemeClr val="dk1"/>
              </a:solidFill>
            </a:endParaRPr>
          </a:p>
          <a:p>
            <a:pPr indent="0" lvl="0" marL="0" rtl="0" algn="l">
              <a:lnSpc>
                <a:spcPct val="150000"/>
              </a:lnSpc>
              <a:spcBef>
                <a:spcPts val="0"/>
              </a:spcBef>
              <a:spcAft>
                <a:spcPts val="0"/>
              </a:spcAft>
              <a:buNone/>
            </a:pPr>
            <a:r>
              <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10" name="Google Shape;110;p2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11" name="Google Shape;111;p2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FFFFFF"/>
                </a:solidFill>
              </a:rPr>
              <a:t>Types of analogies:</a:t>
            </a:r>
            <a:endParaRPr sz="1800">
              <a:solidFill>
                <a:srgbClr val="FFFFFF"/>
              </a:solidFill>
            </a:endParaRPr>
          </a:p>
        </p:txBody>
      </p:sp>
      <p:sp>
        <p:nvSpPr>
          <p:cNvPr id="113" name="Google Shape;113;p2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b="1" lang="en-GB" sz="1800">
                <a:solidFill>
                  <a:schemeClr val="dk1"/>
                </a:solidFill>
              </a:rPr>
              <a:t>Performer and action Analogy:</a:t>
            </a:r>
            <a:r>
              <a:rPr lang="en-GB" sz="1800">
                <a:solidFill>
                  <a:schemeClr val="dk1"/>
                </a:solidFill>
              </a:rPr>
              <a:t> In this analogy, both the performer and action are mentioned.</a:t>
            </a:r>
            <a:endParaRPr sz="1800">
              <a:solidFill>
                <a:schemeClr val="dk1"/>
              </a:solidFill>
            </a:endParaRPr>
          </a:p>
          <a:p>
            <a:pPr indent="0" lvl="0" marL="0" rtl="0" algn="l">
              <a:lnSpc>
                <a:spcPct val="150000"/>
              </a:lnSpc>
              <a:spcBef>
                <a:spcPts val="0"/>
              </a:spcBef>
              <a:spcAft>
                <a:spcPts val="0"/>
              </a:spcAft>
              <a:buNone/>
            </a:pPr>
            <a:r>
              <a:rPr lang="en-GB" sz="1800">
                <a:solidFill>
                  <a:schemeClr val="dk1"/>
                </a:solidFill>
              </a:rPr>
              <a:t>For example:: painter : paint::doctor : surgery</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19" name="Google Shape;119;p2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20" name="Google Shape;120;p2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01</a:t>
            </a:r>
            <a:endParaRPr sz="2000">
              <a:solidFill>
                <a:schemeClr val="lt1"/>
              </a:solidFill>
              <a:latin typeface="Roboto"/>
              <a:ea typeface="Roboto"/>
              <a:cs typeface="Roboto"/>
              <a:sym typeface="Roboto"/>
            </a:endParaRPr>
          </a:p>
        </p:txBody>
      </p:sp>
      <p:sp>
        <p:nvSpPr>
          <p:cNvPr id="122" name="Google Shape;122;p2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solidFill>
                  <a:schemeClr val="dk1"/>
                </a:solidFill>
                <a:highlight>
                  <a:srgbClr val="FFFFFF"/>
                </a:highlight>
              </a:rPr>
              <a:t>SKEIN : YARN :: ?</a:t>
            </a:r>
            <a:endParaRPr sz="1600">
              <a:solidFill>
                <a:schemeClr val="dk1"/>
              </a:solidFill>
              <a:highlight>
                <a:srgbClr val="FFFFFF"/>
              </a:highlight>
            </a:endParaRPr>
          </a:p>
          <a:p>
            <a:pPr indent="0" lvl="0" marL="0" rtl="0" algn="l">
              <a:spcBef>
                <a:spcPts val="800"/>
              </a:spcBef>
              <a:spcAft>
                <a:spcPts val="0"/>
              </a:spcAft>
              <a:buNone/>
            </a:pPr>
            <a:r>
              <a:t/>
            </a:r>
            <a:endParaRPr sz="1600">
              <a:solidFill>
                <a:schemeClr val="dk1"/>
              </a:solidFill>
              <a:highlight>
                <a:srgbClr val="FFFFFF"/>
              </a:highlight>
            </a:endParaRPr>
          </a:p>
          <a:p>
            <a:pPr indent="0" lvl="0" marL="0" rtl="0" algn="l">
              <a:spcBef>
                <a:spcPts val="800"/>
              </a:spcBef>
              <a:spcAft>
                <a:spcPts val="0"/>
              </a:spcAft>
              <a:buNone/>
            </a:pPr>
            <a:r>
              <a:rPr lang="en-GB" sz="1600">
                <a:solidFill>
                  <a:schemeClr val="dk1"/>
                </a:solidFill>
                <a:highlight>
                  <a:srgbClr val="FFFFFF"/>
                </a:highlight>
              </a:rPr>
              <a:t>A. </a:t>
            </a:r>
            <a:r>
              <a:rPr lang="en-GB" sz="1600">
                <a:solidFill>
                  <a:schemeClr val="dk1"/>
                </a:solidFill>
                <a:highlight>
                  <a:srgbClr val="FFFFFF"/>
                </a:highlight>
              </a:rPr>
              <a:t>squeeze : lemon</a:t>
            </a:r>
            <a:endParaRPr sz="1600">
              <a:solidFill>
                <a:schemeClr val="dk1"/>
              </a:solidFill>
              <a:highlight>
                <a:srgbClr val="FFFFFF"/>
              </a:highlight>
            </a:endParaRPr>
          </a:p>
          <a:p>
            <a:pPr indent="0" lvl="0" marL="0" rtl="0" algn="l">
              <a:spcBef>
                <a:spcPts val="800"/>
              </a:spcBef>
              <a:spcAft>
                <a:spcPts val="0"/>
              </a:spcAft>
              <a:buNone/>
            </a:pPr>
            <a:r>
              <a:rPr lang="en-GB" sz="1600">
                <a:solidFill>
                  <a:schemeClr val="dk1"/>
                </a:solidFill>
                <a:highlight>
                  <a:srgbClr val="FFFFFF"/>
                </a:highlight>
              </a:rPr>
              <a:t>B. </a:t>
            </a:r>
            <a:r>
              <a:rPr lang="en-GB" sz="1600">
                <a:solidFill>
                  <a:schemeClr val="dk1"/>
                </a:solidFill>
                <a:highlight>
                  <a:schemeClr val="lt1"/>
                </a:highlight>
              </a:rPr>
              <a:t>ream : paper</a:t>
            </a:r>
            <a:r>
              <a:rPr lang="en-GB" sz="1600">
                <a:solidFill>
                  <a:schemeClr val="dk1"/>
                </a:solidFill>
                <a:highlight>
                  <a:srgbClr val="FFFFFF"/>
                </a:highlight>
              </a:rPr>
              <a:t> </a:t>
            </a:r>
            <a:endParaRPr sz="1600">
              <a:solidFill>
                <a:schemeClr val="dk1"/>
              </a:solidFill>
              <a:highlight>
                <a:srgbClr val="FFFFFF"/>
              </a:highlight>
            </a:endParaRPr>
          </a:p>
          <a:p>
            <a:pPr indent="0" lvl="0" marL="0" rtl="0" algn="l">
              <a:spcBef>
                <a:spcPts val="800"/>
              </a:spcBef>
              <a:spcAft>
                <a:spcPts val="0"/>
              </a:spcAft>
              <a:buNone/>
            </a:pPr>
            <a:r>
              <a:rPr lang="en-GB" sz="1600">
                <a:solidFill>
                  <a:schemeClr val="dk1"/>
                </a:solidFill>
                <a:highlight>
                  <a:srgbClr val="FFFFFF"/>
                </a:highlight>
              </a:rPr>
              <a:t>C. </a:t>
            </a:r>
            <a:r>
              <a:rPr lang="en-GB" sz="1600">
                <a:solidFill>
                  <a:schemeClr val="dk1"/>
                </a:solidFill>
                <a:highlight>
                  <a:schemeClr val="lt1"/>
                </a:highlight>
              </a:rPr>
              <a:t>fire : coal</a:t>
            </a:r>
            <a:endParaRPr sz="1600">
              <a:solidFill>
                <a:schemeClr val="dk1"/>
              </a:solidFill>
              <a:highlight>
                <a:srgbClr val="FFFFFF"/>
              </a:highlight>
            </a:endParaRPr>
          </a:p>
          <a:p>
            <a:pPr indent="0" lvl="0" marL="0" rtl="0" algn="l">
              <a:spcBef>
                <a:spcPts val="800"/>
              </a:spcBef>
              <a:spcAft>
                <a:spcPts val="0"/>
              </a:spcAft>
              <a:buNone/>
            </a:pPr>
            <a:r>
              <a:rPr lang="en-GB" sz="1600">
                <a:solidFill>
                  <a:schemeClr val="dk1"/>
                </a:solidFill>
                <a:highlight>
                  <a:srgbClr val="FFFFFF"/>
                </a:highlight>
              </a:rPr>
              <a:t>D. tree : lumber</a:t>
            </a:r>
            <a:endParaRPr sz="1600">
              <a:solidFill>
                <a:schemeClr val="dk1"/>
              </a:solidFill>
              <a:highlight>
                <a:srgbClr val="FFFFFF"/>
              </a:highlight>
            </a:endParaRPr>
          </a:p>
          <a:p>
            <a:pPr indent="0" lvl="0" marL="0" rtl="0" algn="l">
              <a:spcBef>
                <a:spcPts val="800"/>
              </a:spcBef>
              <a:spcAft>
                <a:spcPts val="0"/>
              </a:spcAft>
              <a:buNone/>
            </a:pPr>
            <a:r>
              <a:t/>
            </a:r>
            <a:endParaRPr sz="1600">
              <a:solidFill>
                <a:schemeClr val="dk1"/>
              </a:solidFill>
              <a:highlight>
                <a:srgbClr val="FFFFFF"/>
              </a:highlight>
            </a:endParaRPr>
          </a:p>
          <a:p>
            <a:pPr indent="0" lvl="0" marL="0" rtl="0" algn="l">
              <a:spcBef>
                <a:spcPts val="800"/>
              </a:spcBef>
              <a:spcAft>
                <a:spcPts val="800"/>
              </a:spcAft>
              <a:buClr>
                <a:schemeClr val="dk1"/>
              </a:buClr>
              <a:buSzPts val="1100"/>
              <a:buFont typeface="Arial"/>
              <a:buNone/>
            </a:pPr>
            <a:r>
              <a:t/>
            </a:r>
            <a:endParaRPr sz="1600">
              <a:solidFill>
                <a:schemeClr val="dk1"/>
              </a:solidFill>
              <a:highlight>
                <a:srgbClr val="FFFFFF"/>
              </a:highlight>
            </a:endParaRPr>
          </a:p>
        </p:txBody>
      </p:sp>
      <p:sp>
        <p:nvSpPr>
          <p:cNvPr id="123" name="Google Shape;123;p2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C1E70DAE89464BBB24385DB5BAADCB" ma:contentTypeVersion="6" ma:contentTypeDescription="Create a new document." ma:contentTypeScope="" ma:versionID="c43f633ef9a049aabe204739f4bfc290">
  <xsd:schema xmlns:xsd="http://www.w3.org/2001/XMLSchema" xmlns:xs="http://www.w3.org/2001/XMLSchema" xmlns:p="http://schemas.microsoft.com/office/2006/metadata/properties" xmlns:ns2="f2e28455-a4bd-4882-acf5-dd58dbd2fa34" targetNamespace="http://schemas.microsoft.com/office/2006/metadata/properties" ma:root="true" ma:fieldsID="e33d97b0f9af1b9b94ada2aec7708f59" ns2:_="">
    <xsd:import namespace="f2e28455-a4bd-4882-acf5-dd58dbd2fa3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e28455-a4bd-4882-acf5-dd58dbd2fa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7877F5-1291-4A39-A62C-4181D5C1832D}"/>
</file>

<file path=customXml/itemProps2.xml><?xml version="1.0" encoding="utf-8"?>
<ds:datastoreItem xmlns:ds="http://schemas.openxmlformats.org/officeDocument/2006/customXml" ds:itemID="{E873888E-1A7E-4D87-8859-49DAB97C5B9B}"/>
</file>

<file path=customXml/itemProps3.xml><?xml version="1.0" encoding="utf-8"?>
<ds:datastoreItem xmlns:ds="http://schemas.openxmlformats.org/officeDocument/2006/customXml" ds:itemID="{086F4043-FFD0-4314-84EB-BDDD7D521966}"/>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0x0101009FC1E70DAE89464BBB24385DB5BAADCB</vt:lpwstr>
  </property>
</Properties>
</file>