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7.xml" ContentType="application/vnd.openxmlformats-officedocument.presentationml.slide+xml"/>
  <Override PartName="/ppt/slides/slide23.xml" ContentType="application/vnd.openxmlformats-officedocument.presentationml.slide+xml"/>
  <Override PartName="/ppt/presentation.xml" ContentType="application/vnd.openxmlformats-officedocument.presentationml.presentation.main+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4.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19.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98" r:id="rId3"/>
    <p:sldId id="265" r:id="rId4"/>
    <p:sldId id="304" r:id="rId5"/>
    <p:sldId id="266" r:id="rId6"/>
    <p:sldId id="268" r:id="rId7"/>
    <p:sldId id="269" r:id="rId8"/>
    <p:sldId id="285" r:id="rId9"/>
    <p:sldId id="286" r:id="rId10"/>
    <p:sldId id="287" r:id="rId11"/>
    <p:sldId id="288" r:id="rId12"/>
    <p:sldId id="291" r:id="rId13"/>
    <p:sldId id="292" r:id="rId14"/>
    <p:sldId id="293" r:id="rId15"/>
    <p:sldId id="294" r:id="rId16"/>
    <p:sldId id="295" r:id="rId17"/>
    <p:sldId id="296" r:id="rId18"/>
    <p:sldId id="297" r:id="rId19"/>
    <p:sldId id="299" r:id="rId20"/>
    <p:sldId id="300" r:id="rId21"/>
    <p:sldId id="301" r:id="rId22"/>
    <p:sldId id="302" r:id="rId23"/>
    <p:sldId id="303"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208" userDrawn="1">
          <p15:clr>
            <a:srgbClr val="9AA0A6"/>
          </p15:clr>
        </p15:guide>
        <p15:guide id="2" orient="horz" pos="2772" userDrawn="1">
          <p15:clr>
            <a:srgbClr val="9AA0A6"/>
          </p15:clr>
        </p15:guide>
        <p15:guide id="3" orient="horz" pos="828" userDrawn="1">
          <p15:clr>
            <a:srgbClr val="9AA0A6"/>
          </p15:clr>
        </p15:guide>
        <p15:guide id="4" pos="216" userDrawn="1">
          <p15:clr>
            <a:srgbClr val="9AA0A6"/>
          </p15:clr>
        </p15:guide>
        <p15:guide id="5" pos="5553">
          <p15:clr>
            <a:srgbClr val="9AA0A6"/>
          </p15:clr>
        </p15:guide>
        <p15:guide id="6" orient="horz" pos="1140" userDrawn="1">
          <p15:clr>
            <a:srgbClr val="9AA0A6"/>
          </p15:clr>
        </p15:guide>
        <p15:guide id="7" orient="horz" pos="2451">
          <p15:clr>
            <a:srgbClr val="9AA0A6"/>
          </p15:clr>
        </p15:guide>
        <p15:guide id="8" pos="888" userDrawn="1">
          <p15:clr>
            <a:srgbClr val="9AA0A6"/>
          </p15:clr>
        </p15:guide>
        <p15:guide id="9" pos="2856" userDrawn="1">
          <p15:clr>
            <a:srgbClr val="9AA0A6"/>
          </p15:clr>
        </p15:guide>
        <p15:guide id="10" pos="4909">
          <p15:clr>
            <a:srgbClr val="9AA0A6"/>
          </p15:clr>
        </p15:guide>
        <p15:guide id="11" orient="horz" pos="2196"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9573" autoAdjust="0"/>
  </p:normalViewPr>
  <p:slideViewPr>
    <p:cSldViewPr snapToGrid="0">
      <p:cViewPr varScale="1">
        <p:scale>
          <a:sx n="66" d="100"/>
          <a:sy n="66" d="100"/>
        </p:scale>
        <p:origin x="1512" y="66"/>
      </p:cViewPr>
      <p:guideLst>
        <p:guide pos="2208"/>
        <p:guide orient="horz" pos="2772"/>
        <p:guide orient="horz" pos="828"/>
        <p:guide pos="216"/>
        <p:guide pos="5553"/>
        <p:guide orient="horz" pos="1140"/>
        <p:guide orient="horz" pos="2451"/>
        <p:guide pos="888"/>
        <p:guide pos="2856"/>
        <p:guide pos="4909"/>
        <p:guide orient="horz" pos="21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603581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42302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sz="1100" b="0" i="0" u="none" strike="noStrike" cap="none" dirty="0">
                <a:solidFill>
                  <a:srgbClr val="000000"/>
                </a:solidFill>
                <a:effectLst/>
                <a:latin typeface="Arial"/>
                <a:ea typeface="Arial"/>
                <a:cs typeface="Arial"/>
                <a:sym typeface="Arial"/>
              </a:rPr>
              <a:t>(c) is ruled out because we need two generation-change signs (– and ÷) between P and T. Same is the case with (a). Again, (d) is ruled out because P + Q does not give the sex of P. Now, check (b)</a:t>
            </a:r>
            <a:br>
              <a:rPr lang="en-IN" dirty="0"/>
            </a:br>
            <a:r>
              <a:rPr lang="en-IN" sz="1100" b="0" i="0" u="none" strike="noStrike" cap="none" dirty="0">
                <a:solidFill>
                  <a:srgbClr val="000000"/>
                </a:solidFill>
                <a:effectLst/>
                <a:latin typeface="Arial"/>
                <a:ea typeface="Arial"/>
                <a:cs typeface="Arial"/>
                <a:sym typeface="Arial"/>
              </a:rPr>
              <a:t>(P) (-) ⟷ Q (+)</a:t>
            </a:r>
            <a:br>
              <a:rPr lang="en-IN" dirty="0"/>
            </a:br>
            <a:r>
              <a:rPr lang="en-IN" sz="1100" b="0" i="0" u="none" strike="noStrike" cap="none" dirty="0">
                <a:solidFill>
                  <a:srgbClr val="000000"/>
                </a:solidFill>
                <a:effectLst/>
                <a:latin typeface="Arial"/>
                <a:ea typeface="Arial"/>
                <a:cs typeface="Arial"/>
                <a:sym typeface="Arial"/>
              </a:rPr>
              <a:t>          ↓</a:t>
            </a:r>
            <a:br>
              <a:rPr lang="en-IN" dirty="0"/>
            </a:br>
            <a:r>
              <a:rPr lang="en-IN" sz="1100" b="0" i="0" u="none" strike="noStrike" cap="none" dirty="0">
                <a:solidFill>
                  <a:srgbClr val="000000"/>
                </a:solidFill>
                <a:effectLst/>
                <a:latin typeface="Arial"/>
                <a:ea typeface="Arial"/>
                <a:cs typeface="Arial"/>
                <a:sym typeface="Arial"/>
              </a:rPr>
              <a:t>          R(-)</a:t>
            </a:r>
            <a:br>
              <a:rPr lang="en-IN" dirty="0"/>
            </a:br>
            <a:r>
              <a:rPr lang="en-IN" sz="1100" b="0" i="0" u="none" strike="noStrike" cap="none" dirty="0">
                <a:solidFill>
                  <a:srgbClr val="000000"/>
                </a:solidFill>
                <a:effectLst/>
                <a:latin typeface="Arial"/>
                <a:ea typeface="Arial"/>
                <a:cs typeface="Arial"/>
                <a:sym typeface="Arial"/>
              </a:rPr>
              <a:t>          ↓</a:t>
            </a:r>
            <a:br>
              <a:rPr lang="en-IN" dirty="0"/>
            </a:br>
            <a:r>
              <a:rPr lang="en-IN" sz="1100" b="0" i="0" u="none" strike="noStrike" cap="none" dirty="0">
                <a:solidFill>
                  <a:srgbClr val="000000"/>
                </a:solidFill>
                <a:effectLst/>
                <a:latin typeface="Arial"/>
                <a:ea typeface="Arial"/>
                <a:cs typeface="Arial"/>
                <a:sym typeface="Arial"/>
              </a:rPr>
              <a:t>          T</a:t>
            </a:r>
            <a:endParaRPr lang="en-IN" dirty="0"/>
          </a:p>
        </p:txBody>
      </p:sp>
    </p:spTree>
    <p:extLst>
      <p:ext uri="{BB962C8B-B14F-4D97-AF65-F5344CB8AC3E}">
        <p14:creationId xmlns:p14="http://schemas.microsoft.com/office/powerpoint/2010/main" val="3104990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sz="1100" b="0" i="0" u="none" strike="noStrike" cap="none" dirty="0">
                <a:solidFill>
                  <a:srgbClr val="000000"/>
                </a:solidFill>
                <a:effectLst/>
                <a:latin typeface="Arial"/>
                <a:ea typeface="Arial"/>
                <a:cs typeface="Arial"/>
                <a:sym typeface="Arial"/>
              </a:rPr>
              <a:t>I x C → I is the sister of C</a:t>
            </a:r>
            <a:br>
              <a:rPr lang="en-IN" dirty="0"/>
            </a:br>
            <a:r>
              <a:rPr lang="en-IN" sz="1100" b="0" i="0" u="none" strike="noStrike" cap="none" dirty="0" err="1">
                <a:solidFill>
                  <a:srgbClr val="000000"/>
                </a:solidFill>
                <a:effectLst/>
                <a:latin typeface="Arial"/>
                <a:ea typeface="Arial"/>
                <a:cs typeface="Arial"/>
                <a:sym typeface="Arial"/>
              </a:rPr>
              <a:t>C</a:t>
            </a:r>
            <a:r>
              <a:rPr lang="en-IN" sz="1100" b="0" i="0" u="none" strike="noStrike" cap="none" dirty="0">
                <a:solidFill>
                  <a:srgbClr val="000000"/>
                </a:solidFill>
                <a:effectLst/>
                <a:latin typeface="Arial"/>
                <a:ea typeface="Arial"/>
                <a:cs typeface="Arial"/>
                <a:sym typeface="Arial"/>
              </a:rPr>
              <a:t> + N → C is the daughter of N</a:t>
            </a:r>
            <a:br>
              <a:rPr lang="en-IN" dirty="0"/>
            </a:br>
            <a:r>
              <a:rPr lang="en-IN" sz="1100" b="0" i="0" u="none" strike="noStrike" cap="none" dirty="0">
                <a:solidFill>
                  <a:srgbClr val="000000"/>
                </a:solidFill>
                <a:effectLst/>
                <a:latin typeface="Arial"/>
                <a:ea typeface="Arial"/>
                <a:cs typeface="Arial"/>
                <a:sym typeface="Arial"/>
              </a:rPr>
              <a:t>and N - J → N is the brother of I.</a:t>
            </a:r>
            <a:br>
              <a:rPr lang="en-IN" dirty="0"/>
            </a:br>
            <a:r>
              <a:rPr lang="en-IN" sz="1100" b="0" i="0" u="none" strike="noStrike" cap="none" dirty="0">
                <a:solidFill>
                  <a:srgbClr val="000000"/>
                </a:solidFill>
                <a:effectLst/>
                <a:latin typeface="Arial"/>
                <a:ea typeface="Arial"/>
                <a:cs typeface="Arial"/>
                <a:sym typeface="Arial"/>
              </a:rPr>
              <a:t>Hence, I is niece of J.</a:t>
            </a:r>
            <a:endParaRPr lang="en-IN" dirty="0"/>
          </a:p>
        </p:txBody>
      </p:sp>
    </p:spTree>
    <p:extLst>
      <p:ext uri="{BB962C8B-B14F-4D97-AF65-F5344CB8AC3E}">
        <p14:creationId xmlns:p14="http://schemas.microsoft.com/office/powerpoint/2010/main" val="3098866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sz="1100" b="0" i="0" u="none" strike="noStrike" cap="none" dirty="0">
                <a:solidFill>
                  <a:srgbClr val="000000"/>
                </a:solidFill>
                <a:effectLst/>
                <a:latin typeface="Arial"/>
                <a:ea typeface="Arial"/>
                <a:cs typeface="Arial"/>
                <a:sym typeface="Arial"/>
              </a:rPr>
              <a:t>Only son of women's grandfather---Woman's father; Man's brother's father---Man's father.</a:t>
            </a:r>
            <a:br>
              <a:rPr lang="en-IN" dirty="0"/>
            </a:br>
            <a:r>
              <a:rPr lang="en-IN" sz="1100" b="0" i="0" u="none" strike="noStrike" cap="none" dirty="0">
                <a:solidFill>
                  <a:srgbClr val="000000"/>
                </a:solidFill>
                <a:effectLst/>
                <a:latin typeface="Arial"/>
                <a:ea typeface="Arial"/>
                <a:cs typeface="Arial"/>
                <a:sym typeface="Arial"/>
              </a:rPr>
              <a:t>So, the woman is man's sister.</a:t>
            </a:r>
            <a:endParaRPr lang="en-IN" dirty="0"/>
          </a:p>
        </p:txBody>
      </p:sp>
    </p:spTree>
    <p:extLst>
      <p:ext uri="{BB962C8B-B14F-4D97-AF65-F5344CB8AC3E}">
        <p14:creationId xmlns:p14="http://schemas.microsoft.com/office/powerpoint/2010/main" val="3660448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sz="1100" b="0" i="0" u="none" strike="noStrike" cap="none" dirty="0">
                <a:solidFill>
                  <a:srgbClr val="000000"/>
                </a:solidFill>
                <a:effectLst/>
                <a:latin typeface="Arial"/>
                <a:ea typeface="Arial"/>
                <a:cs typeface="Arial"/>
                <a:sym typeface="Arial"/>
              </a:rPr>
              <a:t>Explanation:</a:t>
            </a:r>
          </a:p>
          <a:p>
            <a:r>
              <a:rPr lang="en-IN" sz="1100" b="0" i="0" u="none" strike="noStrike" cap="none" dirty="0">
                <a:solidFill>
                  <a:srgbClr val="000000"/>
                </a:solidFill>
                <a:effectLst/>
                <a:latin typeface="Arial"/>
                <a:ea typeface="Arial"/>
                <a:cs typeface="Arial"/>
                <a:sym typeface="Arial"/>
              </a:rPr>
              <a:t>Since Harsh has no brother or sister. So he is his father only son, So wife of harsh’s father’s son –Harsha wife .Thus harsh’s wife is the man’s mother i.e.., or the man is harsh’s son.</a:t>
            </a:r>
          </a:p>
          <a:p>
            <a:pPr marL="158750" indent="0">
              <a:buNone/>
            </a:pPr>
            <a:endParaRPr lang="en-IN" dirty="0"/>
          </a:p>
        </p:txBody>
      </p:sp>
    </p:spTree>
    <p:extLst>
      <p:ext uri="{BB962C8B-B14F-4D97-AF65-F5344CB8AC3E}">
        <p14:creationId xmlns:p14="http://schemas.microsoft.com/office/powerpoint/2010/main" val="1184152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sz="1100" b="0" i="0" u="none" strike="noStrike" cap="none" dirty="0">
                <a:solidFill>
                  <a:srgbClr val="000000"/>
                </a:solidFill>
                <a:effectLst/>
                <a:latin typeface="Arial"/>
                <a:ea typeface="Arial"/>
                <a:cs typeface="Arial"/>
                <a:sym typeface="Arial"/>
              </a:rPr>
              <a:t>Explanation:</a:t>
            </a:r>
          </a:p>
          <a:p>
            <a:r>
              <a:rPr lang="en-IN" sz="1100" b="0" i="0" u="none" strike="noStrike" cap="none" dirty="0">
                <a:solidFill>
                  <a:srgbClr val="000000"/>
                </a:solidFill>
                <a:effectLst/>
                <a:latin typeface="Arial"/>
                <a:ea typeface="Arial"/>
                <a:cs typeface="Arial"/>
                <a:sym typeface="Arial"/>
              </a:rPr>
              <a:t>Neha is the daughter of sarita’s son’s and the girl is neha’s mother So the girl is sarita’s son’s wife i.e..., Sarita is the girls mother-in-law</a:t>
            </a:r>
          </a:p>
          <a:p>
            <a:pPr marL="158750" indent="0">
              <a:buNone/>
            </a:pPr>
            <a:endParaRPr lang="en-IN" dirty="0"/>
          </a:p>
        </p:txBody>
      </p:sp>
    </p:spTree>
    <p:extLst>
      <p:ext uri="{BB962C8B-B14F-4D97-AF65-F5344CB8AC3E}">
        <p14:creationId xmlns:p14="http://schemas.microsoft.com/office/powerpoint/2010/main" val="2021547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sz="1100" b="0" i="0" u="none" strike="noStrike" cap="none" dirty="0">
                <a:solidFill>
                  <a:srgbClr val="000000"/>
                </a:solidFill>
                <a:effectLst/>
                <a:latin typeface="Arial"/>
                <a:ea typeface="Arial"/>
                <a:cs typeface="Arial"/>
                <a:sym typeface="Arial"/>
              </a:rPr>
              <a:t>Explanation:</a:t>
            </a:r>
          </a:p>
          <a:p>
            <a:r>
              <a:rPr lang="en-IN" sz="1100" b="0" i="0" u="none" strike="noStrike" cap="none" dirty="0">
                <a:solidFill>
                  <a:srgbClr val="000000"/>
                </a:solidFill>
                <a:effectLst/>
                <a:latin typeface="Arial"/>
                <a:ea typeface="Arial"/>
                <a:cs typeface="Arial"/>
                <a:sym typeface="Arial"/>
              </a:rPr>
              <a:t>Father’s wife –mother, Mother’s daughter-sister. Deepak's sister’s younger’s brother –Deepak’s younger brother . So the boy is Deepak’s brother.</a:t>
            </a:r>
          </a:p>
          <a:p>
            <a:pPr marL="158750" indent="0">
              <a:buNone/>
            </a:pPr>
            <a:endParaRPr lang="en-IN" dirty="0"/>
          </a:p>
        </p:txBody>
      </p:sp>
    </p:spTree>
    <p:extLst>
      <p:ext uri="{BB962C8B-B14F-4D97-AF65-F5344CB8AC3E}">
        <p14:creationId xmlns:p14="http://schemas.microsoft.com/office/powerpoint/2010/main" val="118638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sz="1100" b="0" i="0" u="none" strike="noStrike" cap="none" dirty="0">
                <a:solidFill>
                  <a:srgbClr val="000000"/>
                </a:solidFill>
                <a:effectLst/>
                <a:latin typeface="Arial"/>
                <a:ea typeface="Arial"/>
                <a:cs typeface="Arial"/>
                <a:sym typeface="Arial"/>
              </a:rPr>
              <a:t>Explanation:</a:t>
            </a:r>
          </a:p>
          <a:p>
            <a:r>
              <a:rPr lang="en-IN" sz="1100" b="0" i="0" u="none" strike="noStrike" cap="none" dirty="0">
                <a:solidFill>
                  <a:srgbClr val="000000"/>
                </a:solidFill>
                <a:effectLst/>
                <a:latin typeface="Arial"/>
                <a:ea typeface="Arial"/>
                <a:cs typeface="Arial"/>
                <a:sym typeface="Arial"/>
              </a:rPr>
              <a:t>Only son of woman’s grand father –Woman’s father man’s brother’s father –Man’s father. So man’s father is woman’s father woman is the man’s sister.</a:t>
            </a:r>
          </a:p>
          <a:p>
            <a:pPr marL="158750" indent="0">
              <a:buNone/>
            </a:pPr>
            <a:endParaRPr lang="en-IN" dirty="0"/>
          </a:p>
        </p:txBody>
      </p:sp>
    </p:spTree>
    <p:extLst>
      <p:ext uri="{BB962C8B-B14F-4D97-AF65-F5344CB8AC3E}">
        <p14:creationId xmlns:p14="http://schemas.microsoft.com/office/powerpoint/2010/main" val="3572284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sz="1100" b="0" i="0" u="none" strike="noStrike" cap="none" dirty="0">
                <a:solidFill>
                  <a:srgbClr val="000000"/>
                </a:solidFill>
                <a:effectLst/>
                <a:latin typeface="Arial"/>
                <a:ea typeface="Arial"/>
                <a:cs typeface="Arial"/>
                <a:sym typeface="Arial"/>
              </a:rPr>
              <a:t>Explanation:</a:t>
            </a:r>
          </a:p>
          <a:p>
            <a:r>
              <a:rPr lang="en-IN" sz="1100" b="0" i="0" u="none" strike="noStrike" cap="none" dirty="0">
                <a:solidFill>
                  <a:srgbClr val="000000"/>
                </a:solidFill>
                <a:effectLst/>
                <a:latin typeface="Arial"/>
                <a:ea typeface="Arial"/>
                <a:cs typeface="Arial"/>
                <a:sym typeface="Arial"/>
              </a:rPr>
              <a:t>Wife brother – Brother-in-law Son of lady’s brother is the brother-in-law of the man , so lady’s brother is man’s father-in-law i.e..., the lady is the sister of man’s father-in-law.</a:t>
            </a:r>
          </a:p>
          <a:p>
            <a:pPr marL="158750" indent="0">
              <a:buNone/>
            </a:pPr>
            <a:endParaRPr lang="en-IN" dirty="0"/>
          </a:p>
        </p:txBody>
      </p:sp>
    </p:spTree>
    <p:extLst>
      <p:ext uri="{BB962C8B-B14F-4D97-AF65-F5344CB8AC3E}">
        <p14:creationId xmlns:p14="http://schemas.microsoft.com/office/powerpoint/2010/main" val="21697186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sz="1100" b="0" i="0" u="none" strike="noStrike" cap="none" dirty="0">
                <a:solidFill>
                  <a:srgbClr val="000000"/>
                </a:solidFill>
                <a:effectLst/>
                <a:latin typeface="Arial"/>
                <a:ea typeface="Arial"/>
                <a:cs typeface="Arial"/>
                <a:sym typeface="Arial"/>
              </a:rPr>
              <a:t>Explanation:</a:t>
            </a:r>
          </a:p>
          <a:p>
            <a:r>
              <a:rPr lang="en-IN" sz="1100" b="0" i="0" u="none" strike="noStrike" cap="none" dirty="0">
                <a:solidFill>
                  <a:srgbClr val="000000"/>
                </a:solidFill>
                <a:effectLst/>
                <a:latin typeface="Arial"/>
                <a:ea typeface="Arial"/>
                <a:cs typeface="Arial"/>
                <a:sym typeface="Arial"/>
              </a:rPr>
              <a:t>Daughter of brother-in-law-niece, mother’s Niece-cousin, so the girl is the cousin of Rita’s friends. Hence answer is (A).</a:t>
            </a:r>
          </a:p>
          <a:p>
            <a:pPr marL="158750" indent="0">
              <a:buNone/>
            </a:pPr>
            <a:endParaRPr lang="en-IN" dirty="0"/>
          </a:p>
        </p:txBody>
      </p:sp>
    </p:spTree>
    <p:extLst>
      <p:ext uri="{BB962C8B-B14F-4D97-AF65-F5344CB8AC3E}">
        <p14:creationId xmlns:p14="http://schemas.microsoft.com/office/powerpoint/2010/main" val="10414735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sz="1100" b="1" i="0" u="none" strike="noStrike" cap="none" dirty="0">
                <a:solidFill>
                  <a:srgbClr val="000000"/>
                </a:solidFill>
                <a:effectLst/>
                <a:latin typeface="Arial"/>
                <a:ea typeface="Arial"/>
                <a:cs typeface="Arial"/>
                <a:sym typeface="Arial"/>
              </a:rPr>
              <a:t>Explanation:</a:t>
            </a:r>
            <a:br>
              <a:rPr lang="en-IN" dirty="0"/>
            </a:br>
            <a:r>
              <a:rPr lang="en-IN" sz="1100" b="0" i="0" u="none" strike="noStrike" cap="none" dirty="0">
                <a:solidFill>
                  <a:srgbClr val="000000"/>
                </a:solidFill>
                <a:effectLst/>
                <a:latin typeface="Arial"/>
                <a:ea typeface="Arial"/>
                <a:cs typeface="Arial"/>
                <a:sym typeface="Arial"/>
              </a:rPr>
              <a:t>A is a male and married to B. So, A is the husband and B is the wife. C is the brother of A. D is the son of C. E. who is the sister of D will be the daughter of C. B is the daughter-in-law of F whose husband has died means F is the mother of A. </a:t>
            </a:r>
          </a:p>
          <a:p>
            <a:pPr marL="158750" indent="0">
              <a:buNone/>
            </a:pPr>
            <a:r>
              <a:rPr lang="en-IN" sz="1100" b="0" i="0" u="none" strike="noStrike" cap="none" dirty="0">
                <a:solidFill>
                  <a:srgbClr val="000000"/>
                </a:solidFill>
                <a:effectLst/>
                <a:latin typeface="Arial"/>
                <a:ea typeface="Arial"/>
                <a:cs typeface="Arial"/>
                <a:sym typeface="Arial"/>
              </a:rPr>
              <a:t> </a:t>
            </a:r>
          </a:p>
          <a:p>
            <a:pPr marL="158750" indent="0">
              <a:buNone/>
            </a:pPr>
            <a:r>
              <a:rPr lang="en-IN" sz="1100" b="0" i="0" u="none" strike="noStrike" cap="none" dirty="0">
                <a:solidFill>
                  <a:srgbClr val="000000"/>
                </a:solidFill>
                <a:effectLst/>
                <a:latin typeface="Arial"/>
                <a:ea typeface="Arial"/>
                <a:cs typeface="Arial"/>
                <a:sym typeface="Arial"/>
              </a:rPr>
              <a:t>Clearly. E is the daughter of C. </a:t>
            </a:r>
          </a:p>
          <a:p>
            <a:pPr marL="158750" indent="0">
              <a:buNone/>
            </a:pPr>
            <a:endParaRPr lang="en-IN" dirty="0"/>
          </a:p>
        </p:txBody>
      </p:sp>
    </p:spTree>
    <p:extLst>
      <p:ext uri="{BB962C8B-B14F-4D97-AF65-F5344CB8AC3E}">
        <p14:creationId xmlns:p14="http://schemas.microsoft.com/office/powerpoint/2010/main" val="3448059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482318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sz="1100" b="1" i="0" u="none" strike="noStrike" cap="none" dirty="0">
                <a:solidFill>
                  <a:srgbClr val="000000"/>
                </a:solidFill>
                <a:effectLst/>
                <a:latin typeface="Arial"/>
                <a:ea typeface="Arial"/>
                <a:cs typeface="Arial"/>
                <a:sym typeface="Arial"/>
              </a:rPr>
              <a:t>Explanation:</a:t>
            </a:r>
            <a:br>
              <a:rPr lang="en-IN" sz="1100" b="0" i="0" u="none" strike="noStrike" cap="none" dirty="0">
                <a:solidFill>
                  <a:srgbClr val="000000"/>
                </a:solidFill>
                <a:effectLst/>
                <a:latin typeface="Arial"/>
                <a:ea typeface="Arial"/>
                <a:cs typeface="Arial"/>
                <a:sym typeface="Arial"/>
              </a:rPr>
            </a:br>
            <a:r>
              <a:rPr lang="en-IN" sz="1100" b="0" i="0" u="none" strike="noStrike" cap="none" dirty="0">
                <a:solidFill>
                  <a:srgbClr val="000000"/>
                </a:solidFill>
                <a:effectLst/>
                <a:latin typeface="Arial"/>
                <a:ea typeface="Arial"/>
                <a:cs typeface="Arial"/>
                <a:sym typeface="Arial"/>
              </a:rPr>
              <a:t>        Anuj's daughter's mother — Anuj's wife ;</a:t>
            </a:r>
          </a:p>
          <a:p>
            <a:r>
              <a:rPr lang="en-IN" sz="1100" b="0" i="0" u="none" strike="noStrike" cap="none" dirty="0">
                <a:solidFill>
                  <a:srgbClr val="000000"/>
                </a:solidFill>
                <a:effectLst/>
                <a:latin typeface="Arial"/>
                <a:ea typeface="Arial"/>
                <a:cs typeface="Arial"/>
                <a:sym typeface="Arial"/>
              </a:rPr>
              <a:t>Anju's wife's father - Anuj's father-in-law; </a:t>
            </a:r>
          </a:p>
          <a:p>
            <a:r>
              <a:rPr lang="en-IN" sz="1100" b="0" i="0" u="none" strike="noStrike" cap="none" dirty="0">
                <a:solidFill>
                  <a:srgbClr val="000000"/>
                </a:solidFill>
                <a:effectLst/>
                <a:latin typeface="Arial"/>
                <a:ea typeface="Arial"/>
                <a:cs typeface="Arial"/>
                <a:sym typeface="Arial"/>
              </a:rPr>
              <a:t>Father-in-law's son — Anuj's brother-in-law</a:t>
            </a:r>
          </a:p>
          <a:p>
            <a:r>
              <a:rPr lang="en-IN" sz="1100" b="0" i="0" u="none" strike="noStrike" cap="none" dirty="0">
                <a:solidFill>
                  <a:srgbClr val="000000"/>
                </a:solidFill>
                <a:effectLst/>
                <a:latin typeface="Arial"/>
                <a:ea typeface="Arial"/>
                <a:cs typeface="Arial"/>
                <a:sym typeface="Arial"/>
              </a:rPr>
              <a:t>So, Manish is Anuj's brother-in-law </a:t>
            </a:r>
          </a:p>
          <a:p>
            <a:pPr marL="158750" indent="0">
              <a:buNone/>
            </a:pPr>
            <a:endParaRPr lang="en-IN" dirty="0"/>
          </a:p>
        </p:txBody>
      </p:sp>
    </p:spTree>
    <p:extLst>
      <p:ext uri="{BB962C8B-B14F-4D97-AF65-F5344CB8AC3E}">
        <p14:creationId xmlns:p14="http://schemas.microsoft.com/office/powerpoint/2010/main" val="33404508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1" i="0" u="none" strike="noStrike" cap="none" dirty="0">
                <a:solidFill>
                  <a:srgbClr val="000000"/>
                </a:solidFill>
                <a:effectLst/>
                <a:latin typeface="Arial"/>
                <a:ea typeface="Arial"/>
                <a:cs typeface="Arial"/>
                <a:sym typeface="Arial"/>
              </a:rPr>
              <a:t>Explanation:</a:t>
            </a:r>
            <a:br>
              <a:rPr lang="en-IN" dirty="0"/>
            </a:br>
            <a:r>
              <a:rPr lang="en-IN" sz="1100" b="0" i="0" u="none" strike="noStrike" cap="none" dirty="0">
                <a:solidFill>
                  <a:srgbClr val="000000"/>
                </a:solidFill>
                <a:effectLst/>
                <a:latin typeface="Arial"/>
                <a:ea typeface="Arial"/>
                <a:cs typeface="Arial"/>
                <a:sym typeface="Arial"/>
              </a:rPr>
              <a:t>Clearly, the speaker's brother is Pramod's maternal uncle. So, the speaker is Pramod's mother or his father's wife </a:t>
            </a:r>
          </a:p>
          <a:p>
            <a:pPr marL="158750" indent="0">
              <a:buNone/>
            </a:pPr>
            <a:endParaRPr lang="en-IN" dirty="0"/>
          </a:p>
        </p:txBody>
      </p:sp>
    </p:spTree>
    <p:extLst>
      <p:ext uri="{BB962C8B-B14F-4D97-AF65-F5344CB8AC3E}">
        <p14:creationId xmlns:p14="http://schemas.microsoft.com/office/powerpoint/2010/main" val="32590194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sz="1100" b="1" i="0" u="none" strike="noStrike" cap="none" dirty="0">
                <a:solidFill>
                  <a:srgbClr val="000000"/>
                </a:solidFill>
                <a:effectLst/>
                <a:latin typeface="Arial"/>
                <a:ea typeface="Arial"/>
                <a:cs typeface="Arial"/>
                <a:sym typeface="Arial"/>
              </a:rPr>
              <a:t>Explanation:</a:t>
            </a:r>
            <a:br>
              <a:rPr lang="en-IN" sz="1100" b="0" i="0" u="none" strike="noStrike" cap="none" dirty="0">
                <a:solidFill>
                  <a:srgbClr val="000000"/>
                </a:solidFill>
                <a:effectLst/>
                <a:latin typeface="Arial"/>
                <a:ea typeface="Arial"/>
                <a:cs typeface="Arial"/>
                <a:sym typeface="Arial"/>
              </a:rPr>
            </a:br>
            <a:r>
              <a:rPr lang="en-IN" sz="1100" b="0" i="0" u="none" strike="noStrike" cap="none" dirty="0">
                <a:solidFill>
                  <a:srgbClr val="000000"/>
                </a:solidFill>
                <a:effectLst/>
                <a:latin typeface="Arial"/>
                <a:ea typeface="Arial"/>
                <a:cs typeface="Arial"/>
                <a:sym typeface="Arial"/>
              </a:rPr>
              <a:t>K is the father-in-law of H means H is the wife of the brother (say, J) of the daughter (say, L) of K and K is a male (brother or father of some person, say P) </a:t>
            </a:r>
            <a:r>
              <a:rPr lang="en-IN" sz="1100" b="0" i="0" u="none" strike="noStrike" cap="none" dirty="0" err="1">
                <a:solidFill>
                  <a:srgbClr val="000000"/>
                </a:solidFill>
                <a:effectLst/>
                <a:latin typeface="Arial"/>
                <a:ea typeface="Arial"/>
                <a:cs typeface="Arial"/>
                <a:sym typeface="Arial"/>
              </a:rPr>
              <a:t>i.e</a:t>
            </a:r>
            <a:r>
              <a:rPr lang="en-IN" sz="1100" b="0" i="0" u="none" strike="noStrike" cap="none" dirty="0">
                <a:solidFill>
                  <a:srgbClr val="000000"/>
                </a:solidFill>
                <a:effectLst/>
                <a:latin typeface="Arial"/>
                <a:ea typeface="Arial"/>
                <a:cs typeface="Arial"/>
                <a:sym typeface="Arial"/>
              </a:rPr>
              <a:t> H @ J $ L # K $ P or H @ J $ L # K &amp; P.</a:t>
            </a:r>
          </a:p>
          <a:p>
            <a:pPr marL="158750" indent="0">
              <a:buNone/>
            </a:pPr>
            <a:endParaRPr lang="en-IN"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728521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100" b="0" i="0" u="none" strike="noStrike" cap="none" dirty="0">
                <a:solidFill>
                  <a:srgbClr val="000000"/>
                </a:solidFill>
                <a:effectLst/>
                <a:latin typeface="Arial"/>
                <a:ea typeface="Arial"/>
                <a:cs typeface="Arial"/>
                <a:sym typeface="Arial"/>
              </a:rPr>
              <a:t>E. none of the above we can say that because as it is said that that girl was the mother of Renu and the father of Renu was Sunita Sun so it is not in any of the app options she must be Sunitha's granddaughter</a:t>
            </a:r>
            <a:endParaRPr dirty="0"/>
          </a:p>
        </p:txBody>
      </p:sp>
    </p:spTree>
    <p:extLst>
      <p:ext uri="{BB962C8B-B14F-4D97-AF65-F5344CB8AC3E}">
        <p14:creationId xmlns:p14="http://schemas.microsoft.com/office/powerpoint/2010/main" val="1192359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N" sz="1100" b="0" i="0" u="none" strike="noStrike" cap="none" dirty="0">
                <a:solidFill>
                  <a:srgbClr val="000000"/>
                </a:solidFill>
                <a:effectLst/>
                <a:latin typeface="Arial"/>
                <a:ea typeface="Arial"/>
                <a:cs typeface="Arial"/>
                <a:sym typeface="Arial"/>
              </a:rPr>
              <a:t>Rita's mother's son---Rita's brother.</a:t>
            </a:r>
            <a:br>
              <a:rPr lang="en-IN" dirty="0"/>
            </a:br>
            <a:r>
              <a:rPr lang="en-IN" sz="1100" b="0" i="0" u="none" strike="noStrike" cap="none" dirty="0">
                <a:solidFill>
                  <a:srgbClr val="000000"/>
                </a:solidFill>
                <a:effectLst/>
                <a:latin typeface="Arial"/>
                <a:ea typeface="Arial"/>
                <a:cs typeface="Arial"/>
                <a:sym typeface="Arial"/>
              </a:rPr>
              <a:t>So, Nikhil is the son of Rita's brother or Rita is Nikhil's aunt.</a:t>
            </a:r>
            <a:endParaRPr dirty="0"/>
          </a:p>
        </p:txBody>
      </p:sp>
    </p:spTree>
    <p:extLst>
      <p:ext uri="{BB962C8B-B14F-4D97-AF65-F5344CB8AC3E}">
        <p14:creationId xmlns:p14="http://schemas.microsoft.com/office/powerpoint/2010/main" val="2249506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100" b="0" i="0" u="none" strike="noStrike" cap="none" dirty="0">
                <a:solidFill>
                  <a:srgbClr val="000000"/>
                </a:solidFill>
                <a:effectLst/>
                <a:latin typeface="Arial"/>
                <a:ea typeface="Arial"/>
                <a:cs typeface="Arial"/>
                <a:sym typeface="Arial"/>
              </a:rPr>
              <a:t>Suresh sister's husband → Ram.</a:t>
            </a:r>
            <a:br>
              <a:rPr lang="en-IN" dirty="0"/>
            </a:br>
            <a:r>
              <a:rPr lang="en-IN" sz="1100" b="0" i="0" u="none" strike="noStrike" cap="none" dirty="0">
                <a:solidFill>
                  <a:srgbClr val="000000"/>
                </a:solidFill>
                <a:effectLst/>
                <a:latin typeface="Arial"/>
                <a:ea typeface="Arial"/>
                <a:cs typeface="Arial"/>
                <a:sym typeface="Arial"/>
              </a:rPr>
              <a:t>Ram's sister → Rani.</a:t>
            </a:r>
            <a:br>
              <a:rPr lang="en-IN" dirty="0"/>
            </a:br>
            <a:r>
              <a:rPr lang="en-IN" sz="1100" b="0" i="0" u="none" strike="noStrike" cap="none" dirty="0">
                <a:solidFill>
                  <a:srgbClr val="000000"/>
                </a:solidFill>
                <a:effectLst/>
                <a:latin typeface="Arial"/>
                <a:ea typeface="Arial"/>
                <a:cs typeface="Arial"/>
                <a:sym typeface="Arial"/>
              </a:rPr>
              <a:t>Rani's brother's son → Rohit</a:t>
            </a:r>
            <a:br>
              <a:rPr lang="en-IN" dirty="0"/>
            </a:br>
            <a:r>
              <a:rPr lang="en-IN" sz="1100" b="1" i="0" u="none" strike="noStrike" cap="none" dirty="0">
                <a:solidFill>
                  <a:srgbClr val="000000"/>
                </a:solidFill>
                <a:effectLst/>
                <a:latin typeface="Arial"/>
                <a:ea typeface="Arial"/>
                <a:cs typeface="Arial"/>
                <a:sym typeface="Arial"/>
              </a:rPr>
              <a:t>Rohit is the Nephew of Suresh.</a:t>
            </a:r>
            <a:endParaRPr dirty="0"/>
          </a:p>
        </p:txBody>
      </p:sp>
    </p:spTree>
    <p:extLst>
      <p:ext uri="{BB962C8B-B14F-4D97-AF65-F5344CB8AC3E}">
        <p14:creationId xmlns:p14="http://schemas.microsoft.com/office/powerpoint/2010/main" val="4213309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100" b="0" i="0" u="none" strike="noStrike" cap="none" dirty="0">
                <a:solidFill>
                  <a:srgbClr val="000000"/>
                </a:solidFill>
                <a:effectLst/>
                <a:latin typeface="Arial"/>
                <a:ea typeface="Arial"/>
                <a:cs typeface="Arial"/>
                <a:sym typeface="Arial"/>
              </a:rPr>
              <a:t>Daughter of grand mother---Aunt; Aunt's only brother---Father</a:t>
            </a:r>
            <a:endParaRPr dirty="0"/>
          </a:p>
        </p:txBody>
      </p:sp>
    </p:spTree>
    <p:extLst>
      <p:ext uri="{BB962C8B-B14F-4D97-AF65-F5344CB8AC3E}">
        <p14:creationId xmlns:p14="http://schemas.microsoft.com/office/powerpoint/2010/main" val="3547388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N" sz="1100" b="0" i="0" u="none" strike="noStrike" cap="none" dirty="0">
                <a:solidFill>
                  <a:srgbClr val="000000"/>
                </a:solidFill>
                <a:effectLst/>
                <a:latin typeface="Arial"/>
                <a:ea typeface="Arial"/>
                <a:cs typeface="Arial"/>
                <a:sym typeface="Arial"/>
              </a:rPr>
              <a:t>Brother of mother---Uncle; Uncle's son---Cousin.</a:t>
            </a:r>
            <a:endParaRPr dirty="0"/>
          </a:p>
        </p:txBody>
      </p:sp>
    </p:spTree>
    <p:extLst>
      <p:ext uri="{BB962C8B-B14F-4D97-AF65-F5344CB8AC3E}">
        <p14:creationId xmlns:p14="http://schemas.microsoft.com/office/powerpoint/2010/main" val="2723099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N" sz="1100" b="0" i="0" u="none" strike="noStrike" cap="none" dirty="0">
                <a:solidFill>
                  <a:srgbClr val="000000"/>
                </a:solidFill>
                <a:effectLst/>
                <a:latin typeface="Arial"/>
                <a:ea typeface="Arial"/>
                <a:cs typeface="Arial"/>
                <a:sym typeface="Arial"/>
              </a:rPr>
              <a:t>Father’s wife — Mother; Mother’s daughter — Sister; Sister’s younger brother — His brother. </a:t>
            </a:r>
            <a:br>
              <a:rPr lang="en-IN" dirty="0"/>
            </a:br>
            <a:r>
              <a:rPr lang="en-IN" sz="1100" b="0" i="0" u="none" strike="noStrike" cap="none" dirty="0">
                <a:solidFill>
                  <a:srgbClr val="000000"/>
                </a:solidFill>
                <a:effectLst/>
                <a:latin typeface="Arial"/>
                <a:ea typeface="Arial"/>
                <a:cs typeface="Arial"/>
                <a:sym typeface="Arial"/>
              </a:rPr>
              <a:t>So, the boy is Deepak’s brother.</a:t>
            </a:r>
            <a:endParaRPr dirty="0"/>
          </a:p>
        </p:txBody>
      </p:sp>
    </p:spTree>
    <p:extLst>
      <p:ext uri="{BB962C8B-B14F-4D97-AF65-F5344CB8AC3E}">
        <p14:creationId xmlns:p14="http://schemas.microsoft.com/office/powerpoint/2010/main" val="2287224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sz="1100" b="0" i="0" u="none" strike="noStrike" cap="none" dirty="0">
                <a:solidFill>
                  <a:srgbClr val="000000"/>
                </a:solidFill>
                <a:effectLst/>
                <a:latin typeface="Arial"/>
                <a:ea typeface="Arial"/>
                <a:cs typeface="Arial"/>
                <a:sym typeface="Arial"/>
              </a:rPr>
              <a:t>∴ </a:t>
            </a:r>
            <a:r>
              <a:rPr lang="en-IN" sz="1100" b="1" i="0" u="none" strike="noStrike" cap="none" dirty="0">
                <a:solidFill>
                  <a:srgbClr val="000000"/>
                </a:solidFill>
                <a:effectLst/>
                <a:latin typeface="Arial"/>
                <a:ea typeface="Arial"/>
                <a:cs typeface="Arial"/>
                <a:sym typeface="Arial"/>
              </a:rPr>
              <a:t>C</a:t>
            </a:r>
            <a:r>
              <a:rPr lang="en-IN" sz="1100" b="0" i="0" u="none" strike="noStrike" cap="none" dirty="0">
                <a:solidFill>
                  <a:srgbClr val="000000"/>
                </a:solidFill>
                <a:effectLst/>
                <a:latin typeface="Arial"/>
                <a:ea typeface="Arial"/>
                <a:cs typeface="Arial"/>
                <a:sym typeface="Arial"/>
              </a:rPr>
              <a:t> has three children but we can’t say that he has three daughters or three sons. </a:t>
            </a:r>
            <a:br>
              <a:rPr lang="en-IN" sz="1100" b="0" i="0" u="none" strike="noStrike" cap="none" dirty="0">
                <a:solidFill>
                  <a:srgbClr val="000000"/>
                </a:solidFill>
                <a:effectLst/>
                <a:latin typeface="Arial"/>
                <a:ea typeface="Arial"/>
                <a:cs typeface="Arial"/>
                <a:sym typeface="Arial"/>
              </a:rPr>
            </a:br>
            <a:r>
              <a:rPr lang="en-IN" sz="1100" b="0" i="0" u="none" strike="noStrike" cap="none" dirty="0">
                <a:solidFill>
                  <a:srgbClr val="000000"/>
                </a:solidFill>
                <a:effectLst/>
                <a:latin typeface="Arial"/>
                <a:ea typeface="Arial"/>
                <a:cs typeface="Arial"/>
                <a:sym typeface="Arial"/>
              </a:rPr>
              <a:t>So, options (a) and (b) are incorrect. </a:t>
            </a:r>
            <a:br>
              <a:rPr lang="en-IN" sz="1100" b="0" i="0" u="none" strike="noStrike" cap="none" dirty="0">
                <a:solidFill>
                  <a:srgbClr val="000000"/>
                </a:solidFill>
                <a:effectLst/>
                <a:latin typeface="Arial"/>
                <a:ea typeface="Arial"/>
                <a:cs typeface="Arial"/>
                <a:sym typeface="Arial"/>
              </a:rPr>
            </a:br>
            <a:r>
              <a:rPr lang="en-IN" sz="1100" b="0" i="0" u="none" strike="noStrike" cap="none" dirty="0">
                <a:solidFill>
                  <a:srgbClr val="000000"/>
                </a:solidFill>
                <a:effectLst/>
                <a:latin typeface="Arial"/>
                <a:ea typeface="Arial"/>
                <a:cs typeface="Arial"/>
                <a:sym typeface="Arial"/>
              </a:rPr>
              <a:t>Also, we don’t know that </a:t>
            </a:r>
            <a:r>
              <a:rPr lang="en-IN" sz="1100" b="1" i="0" u="none" strike="noStrike" cap="none" dirty="0">
                <a:solidFill>
                  <a:srgbClr val="000000"/>
                </a:solidFill>
                <a:effectLst/>
                <a:latin typeface="Arial"/>
                <a:ea typeface="Arial"/>
                <a:cs typeface="Arial"/>
                <a:sym typeface="Arial"/>
              </a:rPr>
              <a:t>B</a:t>
            </a:r>
            <a:r>
              <a:rPr lang="en-IN" sz="1100" b="0" i="0" u="none" strike="noStrike" cap="none" dirty="0">
                <a:solidFill>
                  <a:srgbClr val="000000"/>
                </a:solidFill>
                <a:effectLst/>
                <a:latin typeface="Arial"/>
                <a:ea typeface="Arial"/>
                <a:cs typeface="Arial"/>
                <a:sym typeface="Arial"/>
              </a:rPr>
              <a:t> is a boy or girl. </a:t>
            </a:r>
            <a:br>
              <a:rPr lang="en-IN" sz="1100" b="0" i="0" u="none" strike="noStrike" cap="none" dirty="0">
                <a:solidFill>
                  <a:srgbClr val="000000"/>
                </a:solidFill>
                <a:effectLst/>
                <a:latin typeface="Arial"/>
                <a:ea typeface="Arial"/>
                <a:cs typeface="Arial"/>
                <a:sym typeface="Arial"/>
              </a:rPr>
            </a:br>
            <a:r>
              <a:rPr lang="en-IN" sz="1100" b="0" i="0" u="none" strike="noStrike" cap="none" dirty="0">
                <a:solidFill>
                  <a:srgbClr val="000000"/>
                </a:solidFill>
                <a:effectLst/>
                <a:latin typeface="Arial"/>
                <a:ea typeface="Arial"/>
                <a:cs typeface="Arial"/>
                <a:sym typeface="Arial"/>
              </a:rPr>
              <a:t>So, option (c) is also incorrect.</a:t>
            </a:r>
          </a:p>
          <a:p>
            <a:pPr marL="158750" indent="0">
              <a:buNone/>
            </a:pPr>
            <a:endParaRPr lang="en-IN" dirty="0"/>
          </a:p>
        </p:txBody>
      </p:sp>
    </p:spTree>
    <p:extLst>
      <p:ext uri="{BB962C8B-B14F-4D97-AF65-F5344CB8AC3E}">
        <p14:creationId xmlns:p14="http://schemas.microsoft.com/office/powerpoint/2010/main" val="2977476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6" name="Google Shape;1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
    <p:spTree>
      <p:nvGrpSpPr>
        <p:cNvPr id="1" name=""/>
        <p:cNvGrpSpPr/>
        <p:nvPr/>
      </p:nvGrpSpPr>
      <p:grpSpPr>
        <a:xfrm>
          <a:off x="0" y="0"/>
          <a:ext cx="0" cy="0"/>
          <a:chOff x="0" y="0"/>
          <a:chExt cx="0" cy="0"/>
        </a:xfrm>
      </p:grpSpPr>
      <p:pic>
        <p:nvPicPr>
          <p:cNvPr id="10" name="Picture 9" descr="A close up of a logo&#10;&#10;Description generated with high confidence">
            <a:extLst>
              <a:ext uri="{FF2B5EF4-FFF2-40B4-BE49-F238E27FC236}">
                <a16:creationId xmlns:a16="http://schemas.microsoft.com/office/drawing/2014/main" id="{3C25D2A0-CED5-4B52-92AB-FBAEEE2719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76800" y="183600"/>
            <a:ext cx="1022401" cy="766801"/>
          </a:xfrm>
          <a:prstGeom prst="rect">
            <a:avLst/>
          </a:prstGeom>
        </p:spPr>
      </p:pic>
      <p:pic>
        <p:nvPicPr>
          <p:cNvPr id="18" name="Picture 17" descr="A picture containing colorful, colored&#10;&#10;Description generated with very high confidence">
            <a:extLst>
              <a:ext uri="{FF2B5EF4-FFF2-40B4-BE49-F238E27FC236}">
                <a16:creationId xmlns:a16="http://schemas.microsoft.com/office/drawing/2014/main" id="{E0D97DB0-BDD7-4C1B-9D80-139ACF9A602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55603" b="37531"/>
          <a:stretch/>
        </p:blipFill>
        <p:spPr>
          <a:xfrm>
            <a:off x="0" y="4849200"/>
            <a:ext cx="9144000" cy="294300"/>
          </a:xfrm>
          <a:prstGeom prst="rect">
            <a:avLst/>
          </a:prstGeom>
        </p:spPr>
      </p:pic>
      <p:sp>
        <p:nvSpPr>
          <p:cNvPr id="13" name="Oval 12">
            <a:extLst>
              <a:ext uri="{FF2B5EF4-FFF2-40B4-BE49-F238E27FC236}">
                <a16:creationId xmlns:a16="http://schemas.microsoft.com/office/drawing/2014/main" id="{464DDAD7-9253-4567-A1F3-65F4B7C61A77}"/>
              </a:ext>
            </a:extLst>
          </p:cNvPr>
          <p:cNvSpPr/>
          <p:nvPr userDrawn="1"/>
        </p:nvSpPr>
        <p:spPr>
          <a:xfrm>
            <a:off x="8946830" y="4943496"/>
            <a:ext cx="57600" cy="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p>
        </p:txBody>
      </p:sp>
      <p:sp>
        <p:nvSpPr>
          <p:cNvPr id="25" name="Oval 24">
            <a:extLst>
              <a:ext uri="{FF2B5EF4-FFF2-40B4-BE49-F238E27FC236}">
                <a16:creationId xmlns:a16="http://schemas.microsoft.com/office/drawing/2014/main" id="{11EC6E10-6AC4-4503-9F03-C632F86B55C7}"/>
              </a:ext>
            </a:extLst>
          </p:cNvPr>
          <p:cNvSpPr/>
          <p:nvPr userDrawn="1"/>
        </p:nvSpPr>
        <p:spPr>
          <a:xfrm>
            <a:off x="8870400" y="4943496"/>
            <a:ext cx="57600" cy="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p>
        </p:txBody>
      </p:sp>
      <p:sp>
        <p:nvSpPr>
          <p:cNvPr id="26" name="Oval 25">
            <a:extLst>
              <a:ext uri="{FF2B5EF4-FFF2-40B4-BE49-F238E27FC236}">
                <a16:creationId xmlns:a16="http://schemas.microsoft.com/office/drawing/2014/main" id="{EEB03500-4568-47CA-AE21-6AA1F318D5E6}"/>
              </a:ext>
            </a:extLst>
          </p:cNvPr>
          <p:cNvSpPr/>
          <p:nvPr userDrawn="1"/>
        </p:nvSpPr>
        <p:spPr>
          <a:xfrm>
            <a:off x="8793970" y="4943496"/>
            <a:ext cx="57600" cy="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p>
        </p:txBody>
      </p:sp>
      <p:sp>
        <p:nvSpPr>
          <p:cNvPr id="27" name="Oval 26">
            <a:extLst>
              <a:ext uri="{FF2B5EF4-FFF2-40B4-BE49-F238E27FC236}">
                <a16:creationId xmlns:a16="http://schemas.microsoft.com/office/drawing/2014/main" id="{4B747C6B-6CFB-4B24-8FFB-DDD7294145F4}"/>
              </a:ext>
            </a:extLst>
          </p:cNvPr>
          <p:cNvSpPr/>
          <p:nvPr userDrawn="1"/>
        </p:nvSpPr>
        <p:spPr>
          <a:xfrm>
            <a:off x="8717540" y="4943496"/>
            <a:ext cx="57600" cy="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p>
        </p:txBody>
      </p:sp>
    </p:spTree>
    <p:extLst>
      <p:ext uri="{BB962C8B-B14F-4D97-AF65-F5344CB8AC3E}">
        <p14:creationId xmlns:p14="http://schemas.microsoft.com/office/powerpoint/2010/main" val="1147816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 id="2147483655" r:id="rId5"/>
    <p:sldLayoutId id="2147483656" r:id="rId6"/>
    <p:sldLayoutId id="2147483657" r:id="rId7"/>
    <p:sldLayoutId id="214748366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51" name="Google Shape;51;p13"/>
          <p:cNvPicPr preferRelativeResize="0"/>
          <p:nvPr/>
        </p:nvPicPr>
        <p:blipFill>
          <a:blip r:embed="rId3">
            <a:alphaModFix/>
          </a:blip>
          <a:stretch>
            <a:fillRect/>
          </a:stretch>
        </p:blipFill>
        <p:spPr>
          <a:xfrm>
            <a:off x="2808000" y="431425"/>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C7713B0-BB37-4E14-B58B-966745BA70C5}"/>
              </a:ext>
            </a:extLst>
          </p:cNvPr>
          <p:cNvSpPr>
            <a:spLocks noGrp="1"/>
          </p:cNvSpPr>
          <p:nvPr>
            <p:ph type="body" idx="1"/>
          </p:nvPr>
        </p:nvSpPr>
        <p:spPr/>
        <p:txBody>
          <a:bodyPr/>
          <a:lstStyle/>
          <a:p>
            <a:pPr marL="114300" indent="0">
              <a:buNone/>
            </a:pPr>
            <a:endParaRPr lang="en-US" dirty="0"/>
          </a:p>
          <a:p>
            <a:pPr marL="114300" indent="0">
              <a:buNone/>
            </a:pPr>
            <a:endParaRPr lang="en-IN" dirty="0"/>
          </a:p>
        </p:txBody>
      </p:sp>
      <p:sp>
        <p:nvSpPr>
          <p:cNvPr id="4" name="Google Shape;70;p15">
            <a:extLst>
              <a:ext uri="{FF2B5EF4-FFF2-40B4-BE49-F238E27FC236}">
                <a16:creationId xmlns:a16="http://schemas.microsoft.com/office/drawing/2014/main" id="{1DD5EB74-9029-47E2-AEA8-9D69AC37C564}"/>
              </a:ext>
            </a:extLst>
          </p:cNvPr>
          <p:cNvSpPr>
            <a:spLocks noGrp="1"/>
          </p:cNvSpPr>
          <p:nvPr>
            <p:ph type="title"/>
          </p:nvPr>
        </p:nvSpPr>
        <p:spPr>
          <a:xfrm>
            <a:off x="0" y="211016"/>
            <a:ext cx="6541477" cy="502418"/>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a:ln w="6600">
                  <a:solidFill>
                    <a:schemeClr val="accent2"/>
                  </a:solidFill>
                  <a:prstDash val="solid"/>
                </a:ln>
                <a:solidFill>
                  <a:srgbClr val="FFFFFF"/>
                </a:solidFill>
                <a:effectLst>
                  <a:outerShdw dist="38100" dir="2700000" algn="tl" rotWithShape="0">
                    <a:schemeClr val="accent2"/>
                  </a:outerShdw>
                </a:effectLst>
              </a:rPr>
              <a:t>  PROBLEM 7:</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9;p15">
            <a:extLst>
              <a:ext uri="{FF2B5EF4-FFF2-40B4-BE49-F238E27FC236}">
                <a16:creationId xmlns:a16="http://schemas.microsoft.com/office/drawing/2014/main" id="{A5BB65EE-33BA-41CA-A19D-465AD4BC7C82}"/>
              </a:ext>
            </a:extLst>
          </p:cNvPr>
          <p:cNvPicPr preferRelativeResize="0"/>
          <p:nvPr/>
        </p:nvPicPr>
        <p:blipFill>
          <a:blip r:embed="rId3">
            <a:alphaModFix/>
          </a:blip>
          <a:stretch>
            <a:fillRect/>
          </a:stretch>
        </p:blipFill>
        <p:spPr>
          <a:xfrm>
            <a:off x="6983604" y="110532"/>
            <a:ext cx="1831460" cy="800147"/>
          </a:xfrm>
          <a:prstGeom prst="rect">
            <a:avLst/>
          </a:prstGeom>
          <a:noFill/>
          <a:ln>
            <a:noFill/>
          </a:ln>
        </p:spPr>
      </p:pic>
      <p:sp>
        <p:nvSpPr>
          <p:cNvPr id="8" name="TextBox 7">
            <a:extLst>
              <a:ext uri="{FF2B5EF4-FFF2-40B4-BE49-F238E27FC236}">
                <a16:creationId xmlns:a16="http://schemas.microsoft.com/office/drawing/2014/main" id="{0F4E6B8A-B903-4260-A890-468717C04A7B}"/>
              </a:ext>
            </a:extLst>
          </p:cNvPr>
          <p:cNvSpPr txBox="1"/>
          <p:nvPr/>
        </p:nvSpPr>
        <p:spPr>
          <a:xfrm>
            <a:off x="422032" y="1314450"/>
            <a:ext cx="8393032" cy="2554545"/>
          </a:xfrm>
          <a:prstGeom prst="rect">
            <a:avLst/>
          </a:prstGeom>
          <a:noFill/>
        </p:spPr>
        <p:txBody>
          <a:bodyPr wrap="square" rtlCol="0">
            <a:spAutoFit/>
          </a:bodyPr>
          <a:lstStyle/>
          <a:p>
            <a:r>
              <a:rPr lang="en-IN" sz="1600" b="1" dirty="0">
                <a:solidFill>
                  <a:schemeClr val="tx1"/>
                </a:solidFill>
              </a:rPr>
              <a:t>A</a:t>
            </a:r>
            <a:r>
              <a:rPr lang="en-IN" sz="1600" dirty="0">
                <a:solidFill>
                  <a:schemeClr val="tx1"/>
                </a:solidFill>
              </a:rPr>
              <a:t> is the mother of </a:t>
            </a:r>
            <a:r>
              <a:rPr lang="en-IN" sz="1600" b="1" dirty="0">
                <a:solidFill>
                  <a:schemeClr val="tx1"/>
                </a:solidFill>
              </a:rPr>
              <a:t>B</a:t>
            </a:r>
            <a:r>
              <a:rPr lang="en-IN" sz="1600" dirty="0">
                <a:solidFill>
                  <a:schemeClr val="tx1"/>
                </a:solidFill>
              </a:rPr>
              <a:t>. </a:t>
            </a:r>
            <a:r>
              <a:rPr lang="en-IN" sz="1600" b="1" dirty="0">
                <a:solidFill>
                  <a:schemeClr val="tx1"/>
                </a:solidFill>
              </a:rPr>
              <a:t>C</a:t>
            </a:r>
            <a:r>
              <a:rPr lang="en-IN" sz="1600" dirty="0">
                <a:solidFill>
                  <a:schemeClr val="tx1"/>
                </a:solidFill>
              </a:rPr>
              <a:t> is the father of </a:t>
            </a:r>
            <a:r>
              <a:rPr lang="en-IN" sz="1600" b="1" dirty="0">
                <a:solidFill>
                  <a:schemeClr val="tx1"/>
                </a:solidFill>
              </a:rPr>
              <a:t>B </a:t>
            </a:r>
            <a:r>
              <a:rPr lang="en-IN" sz="1600" dirty="0">
                <a:solidFill>
                  <a:schemeClr val="tx1"/>
                </a:solidFill>
              </a:rPr>
              <a:t>and </a:t>
            </a:r>
            <a:r>
              <a:rPr lang="en-IN" sz="1600" b="1" dirty="0">
                <a:solidFill>
                  <a:schemeClr val="tx1"/>
                </a:solidFill>
              </a:rPr>
              <a:t>C</a:t>
            </a:r>
            <a:r>
              <a:rPr lang="en-IN" sz="1600" dirty="0">
                <a:solidFill>
                  <a:schemeClr val="tx1"/>
                </a:solidFill>
              </a:rPr>
              <a:t> has 3 children. On the basis of this information, find out which of the following relations is correct:</a:t>
            </a:r>
          </a:p>
          <a:p>
            <a:pPr marL="342900" indent="-342900">
              <a:buFont typeface="+mj-lt"/>
              <a:buAutoNum type="alphaUcPeriod"/>
            </a:pPr>
            <a:r>
              <a:rPr lang="en-IN" sz="1600" dirty="0">
                <a:solidFill>
                  <a:schemeClr val="tx1"/>
                </a:solidFill>
              </a:rPr>
              <a:t>C has three daughters.</a:t>
            </a:r>
          </a:p>
          <a:p>
            <a:pPr marL="342900" indent="-342900">
              <a:buFont typeface="+mj-lt"/>
              <a:buAutoNum type="alphaUcPeriod"/>
            </a:pPr>
            <a:r>
              <a:rPr lang="en-IN" sz="1600" dirty="0">
                <a:solidFill>
                  <a:schemeClr val="tx1"/>
                </a:solidFill>
              </a:rPr>
              <a:t>C has three sons.</a:t>
            </a:r>
          </a:p>
          <a:p>
            <a:pPr marL="342900" indent="-342900">
              <a:buFont typeface="+mj-lt"/>
              <a:buAutoNum type="alphaUcPeriod"/>
            </a:pPr>
            <a:r>
              <a:rPr lang="en-IN" sz="1600" dirty="0">
                <a:solidFill>
                  <a:schemeClr val="tx1"/>
                </a:solidFill>
              </a:rPr>
              <a:t>B is the son.</a:t>
            </a:r>
          </a:p>
          <a:p>
            <a:pPr marL="342900" indent="-342900">
              <a:buFont typeface="+mj-lt"/>
              <a:buAutoNum type="alphaUcPeriod"/>
            </a:pPr>
            <a:r>
              <a:rPr lang="en-IN" sz="1600" dirty="0">
                <a:solidFill>
                  <a:schemeClr val="tx1"/>
                </a:solidFill>
              </a:rPr>
              <a:t>B is the daughter</a:t>
            </a:r>
          </a:p>
          <a:p>
            <a:pPr marL="342900" indent="-342900">
              <a:buFont typeface="+mj-lt"/>
              <a:buAutoNum type="alphaUcPeriod"/>
            </a:pPr>
            <a:r>
              <a:rPr lang="en-IN" sz="1600" dirty="0">
                <a:solidFill>
                  <a:schemeClr val="tx1"/>
                </a:solidFill>
              </a:rPr>
              <a:t>None of these.</a:t>
            </a:r>
          </a:p>
          <a:p>
            <a:endParaRPr lang="en-IN" sz="1600" dirty="0">
              <a:solidFill>
                <a:schemeClr val="tx1"/>
              </a:solidFill>
            </a:endParaRPr>
          </a:p>
          <a:p>
            <a:r>
              <a:rPr lang="en-IN" sz="1600" dirty="0">
                <a:solidFill>
                  <a:schemeClr val="tx1"/>
                </a:solidFill>
              </a:rPr>
              <a:t>ANS:</a:t>
            </a:r>
            <a:r>
              <a:rPr lang="en-IN" sz="1600" b="1" dirty="0">
                <a:solidFill>
                  <a:schemeClr val="tx1"/>
                </a:solidFill>
              </a:rPr>
              <a:t>E</a:t>
            </a:r>
            <a:endParaRPr lang="en-IN" sz="1600" dirty="0">
              <a:solidFill>
                <a:schemeClr val="tx1"/>
              </a:solidFill>
            </a:endParaRPr>
          </a:p>
          <a:p>
            <a:endParaRPr lang="en-IN" sz="1600" dirty="0">
              <a:solidFill>
                <a:schemeClr val="tx1"/>
              </a:solidFill>
            </a:endParaRPr>
          </a:p>
        </p:txBody>
      </p:sp>
      <p:pic>
        <p:nvPicPr>
          <p:cNvPr id="10" name="Google Shape;68;p15">
            <a:extLst>
              <a:ext uri="{FF2B5EF4-FFF2-40B4-BE49-F238E27FC236}">
                <a16:creationId xmlns:a16="http://schemas.microsoft.com/office/drawing/2014/main" id="{5A452303-9EFD-468C-BC3D-D4C35F07B90E}"/>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p14="http://schemas.microsoft.com/office/powerpoint/2010/main" val="392374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 calcmode="lin" valueType="num">
                                      <p:cBhvr additive="base">
                                        <p:cTn id="14"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 calcmode="lin" valueType="num">
                                      <p:cBhvr additive="base">
                                        <p:cTn id="20"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 calcmode="lin" valueType="num">
                                      <p:cBhvr additive="base">
                                        <p:cTn id="26"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 calcmode="lin" valueType="num">
                                      <p:cBhvr additive="base">
                                        <p:cTn id="32"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8">
                                            <p:txEl>
                                              <p:pRg st="5" end="5"/>
                                            </p:txEl>
                                          </p:spTgt>
                                        </p:tgtEl>
                                        <p:attrNameLst>
                                          <p:attrName>style.visibility</p:attrName>
                                        </p:attrNameLst>
                                      </p:cBhvr>
                                      <p:to>
                                        <p:strVal val="visible"/>
                                      </p:to>
                                    </p:set>
                                    <p:anim calcmode="lin" valueType="num">
                                      <p:cBhvr additive="base">
                                        <p:cTn id="38"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8">
                                            <p:txEl>
                                              <p:pRg st="7" end="7"/>
                                            </p:txEl>
                                          </p:spTgt>
                                        </p:tgtEl>
                                        <p:attrNameLst>
                                          <p:attrName>style.visibility</p:attrName>
                                        </p:attrNameLst>
                                      </p:cBhvr>
                                      <p:to>
                                        <p:strVal val="visible"/>
                                      </p:to>
                                    </p:set>
                                    <p:animEffect transition="in" filter="barn(inVertical)">
                                      <p:cBhvr>
                                        <p:cTn id="44"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E03686-3022-4EAD-8FF7-57FC286E9AD6}"/>
              </a:ext>
            </a:extLst>
          </p:cNvPr>
          <p:cNvSpPr>
            <a:spLocks noGrp="1"/>
          </p:cNvSpPr>
          <p:nvPr>
            <p:ph type="body" idx="1"/>
          </p:nvPr>
        </p:nvSpPr>
        <p:spPr>
          <a:xfrm>
            <a:off x="311700" y="1152475"/>
            <a:ext cx="8520600" cy="2927156"/>
          </a:xfrm>
        </p:spPr>
        <p:txBody>
          <a:bodyPr/>
          <a:lstStyle/>
          <a:p>
            <a:pPr marL="114300" indent="0">
              <a:buNone/>
            </a:pPr>
            <a:r>
              <a:rPr lang="en-IN" sz="1600" dirty="0">
                <a:solidFill>
                  <a:schemeClr val="tx1"/>
                </a:solidFill>
              </a:rPr>
              <a:t>A + B means B is brother of A; A × B means B is husband of A; A – B means A is mother of B; and A ÷ B means A is father of B. Then which of the following expressions indicates ‘P’ is grandmother of ‘T’?</a:t>
            </a:r>
          </a:p>
          <a:p>
            <a:pPr>
              <a:buFont typeface="+mj-lt"/>
              <a:buAutoNum type="alphaUcPeriod"/>
            </a:pPr>
            <a:r>
              <a:rPr lang="en-IN" sz="1600" dirty="0">
                <a:solidFill>
                  <a:schemeClr val="tx1"/>
                </a:solidFill>
              </a:rPr>
              <a:t>Q – P + R ÷ T</a:t>
            </a:r>
          </a:p>
          <a:p>
            <a:pPr>
              <a:buFont typeface="+mj-lt"/>
              <a:buAutoNum type="alphaUcPeriod"/>
            </a:pPr>
            <a:r>
              <a:rPr lang="en-IN" sz="1600" dirty="0">
                <a:solidFill>
                  <a:schemeClr val="tx1"/>
                </a:solidFill>
              </a:rPr>
              <a:t>P × Q ÷ R – T</a:t>
            </a:r>
          </a:p>
          <a:p>
            <a:pPr>
              <a:buFont typeface="+mj-lt"/>
              <a:buAutoNum type="alphaUcPeriod"/>
            </a:pPr>
            <a:r>
              <a:rPr lang="en-IN" sz="1600" dirty="0">
                <a:solidFill>
                  <a:schemeClr val="tx1"/>
                </a:solidFill>
              </a:rPr>
              <a:t>P × Q ÷ R + T</a:t>
            </a:r>
          </a:p>
          <a:p>
            <a:pPr>
              <a:buFont typeface="+mj-lt"/>
              <a:buAutoNum type="alphaUcPeriod"/>
            </a:pPr>
            <a:r>
              <a:rPr lang="en-IN" sz="1600" dirty="0">
                <a:solidFill>
                  <a:schemeClr val="tx1"/>
                </a:solidFill>
              </a:rPr>
              <a:t>P + Q ÷ R – T</a:t>
            </a:r>
          </a:p>
          <a:p>
            <a:pPr>
              <a:buFont typeface="+mj-lt"/>
              <a:buAutoNum type="alphaUcPeriod"/>
            </a:pPr>
            <a:endParaRPr lang="en-IN" sz="1600" dirty="0">
              <a:solidFill>
                <a:schemeClr val="tx1"/>
              </a:solidFill>
            </a:endParaRPr>
          </a:p>
          <a:p>
            <a:pPr marL="114300" indent="0">
              <a:buNone/>
            </a:pPr>
            <a:r>
              <a:rPr lang="en-IN" sz="1600" dirty="0">
                <a:solidFill>
                  <a:schemeClr val="tx1"/>
                </a:solidFill>
              </a:rPr>
              <a:t>ANS:</a:t>
            </a:r>
            <a:r>
              <a:rPr lang="en-IN" sz="1600" b="1" dirty="0">
                <a:solidFill>
                  <a:schemeClr val="tx1"/>
                </a:solidFill>
              </a:rPr>
              <a:t>B</a:t>
            </a:r>
            <a:endParaRPr lang="en-IN" sz="1600" dirty="0">
              <a:solidFill>
                <a:schemeClr val="tx1"/>
              </a:solidFill>
            </a:endParaRPr>
          </a:p>
          <a:p>
            <a:pPr>
              <a:buFont typeface="+mj-lt"/>
              <a:buAutoNum type="alphaUcPeriod"/>
            </a:pPr>
            <a:endParaRPr lang="en-IN" sz="1600" dirty="0">
              <a:solidFill>
                <a:schemeClr val="tx1"/>
              </a:solidFill>
            </a:endParaRPr>
          </a:p>
        </p:txBody>
      </p:sp>
      <p:pic>
        <p:nvPicPr>
          <p:cNvPr id="4" name="Google Shape;69;p15">
            <a:extLst>
              <a:ext uri="{FF2B5EF4-FFF2-40B4-BE49-F238E27FC236}">
                <a16:creationId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a:ln w="6600">
                  <a:solidFill>
                    <a:schemeClr val="accent2"/>
                  </a:solidFill>
                  <a:prstDash val="solid"/>
                </a:ln>
                <a:solidFill>
                  <a:srgbClr val="FFFFFF"/>
                </a:solidFill>
                <a:effectLst>
                  <a:outerShdw dist="38100" dir="2700000" algn="tl" rotWithShape="0">
                    <a:schemeClr val="accent2"/>
                  </a:outerShdw>
                </a:effectLst>
              </a:rPr>
              <a:t>  PROBLEM 8:</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a:extLst>
              <a:ext uri="{FF2B5EF4-FFF2-40B4-BE49-F238E27FC236}">
                <a16:creationId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p14="http://schemas.microsoft.com/office/powerpoint/2010/main" val="424984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barn(inVertical)">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E03686-3022-4EAD-8FF7-57FC286E9AD6}"/>
              </a:ext>
            </a:extLst>
          </p:cNvPr>
          <p:cNvSpPr>
            <a:spLocks noGrp="1"/>
          </p:cNvSpPr>
          <p:nvPr>
            <p:ph type="body" idx="1"/>
          </p:nvPr>
        </p:nvSpPr>
        <p:spPr>
          <a:xfrm>
            <a:off x="311700" y="1152475"/>
            <a:ext cx="8520600" cy="2927156"/>
          </a:xfrm>
        </p:spPr>
        <p:txBody>
          <a:bodyPr/>
          <a:lstStyle/>
          <a:p>
            <a:pPr marL="114300" indent="0">
              <a:buNone/>
            </a:pPr>
            <a:r>
              <a:rPr lang="en-IN" sz="1600" dirty="0">
                <a:solidFill>
                  <a:schemeClr val="tx1"/>
                </a:solidFill>
              </a:rPr>
              <a:t>If X + Y means X is the daughter of Y; X - Y means X is the brother of Y; X % Y means X is the father of Y and X x Y means X is the sister of Y. Which of the following means I is the niece of J?</a:t>
            </a:r>
          </a:p>
          <a:p>
            <a:pPr marL="114300" indent="0">
              <a:buNone/>
            </a:pPr>
            <a:r>
              <a:rPr lang="en-IN" sz="1600" b="1" dirty="0">
                <a:solidFill>
                  <a:schemeClr val="tx1"/>
                </a:solidFill>
              </a:rPr>
              <a:t>A.</a:t>
            </a:r>
            <a:r>
              <a:rPr lang="en-IN" sz="1600" dirty="0">
                <a:solidFill>
                  <a:schemeClr val="tx1"/>
                </a:solidFill>
              </a:rPr>
              <a:t> J - N % C x I</a:t>
            </a:r>
          </a:p>
          <a:p>
            <a:pPr marL="114300" indent="0">
              <a:buNone/>
            </a:pPr>
            <a:r>
              <a:rPr lang="en-IN" sz="1600" b="1" dirty="0">
                <a:solidFill>
                  <a:schemeClr val="tx1"/>
                </a:solidFill>
              </a:rPr>
              <a:t>B.</a:t>
            </a:r>
            <a:r>
              <a:rPr lang="en-IN" sz="1600" dirty="0">
                <a:solidFill>
                  <a:schemeClr val="tx1"/>
                </a:solidFill>
              </a:rPr>
              <a:t> I x C - N % J</a:t>
            </a:r>
          </a:p>
          <a:p>
            <a:pPr marL="114300" indent="0">
              <a:buNone/>
            </a:pPr>
            <a:r>
              <a:rPr lang="en-IN" sz="1600" b="1" dirty="0">
                <a:solidFill>
                  <a:schemeClr val="tx1"/>
                </a:solidFill>
              </a:rPr>
              <a:t>C.</a:t>
            </a:r>
            <a:r>
              <a:rPr lang="en-IN" sz="1600" dirty="0">
                <a:solidFill>
                  <a:schemeClr val="tx1"/>
                </a:solidFill>
              </a:rPr>
              <a:t> J + M x C % I</a:t>
            </a:r>
          </a:p>
          <a:p>
            <a:pPr marL="114300" indent="0">
              <a:buNone/>
            </a:pPr>
            <a:r>
              <a:rPr lang="en-IN" sz="1600" b="1" dirty="0">
                <a:solidFill>
                  <a:schemeClr val="tx1"/>
                </a:solidFill>
              </a:rPr>
              <a:t>D.</a:t>
            </a:r>
            <a:r>
              <a:rPr lang="en-IN" sz="1600" dirty="0">
                <a:solidFill>
                  <a:schemeClr val="tx1"/>
                </a:solidFill>
              </a:rPr>
              <a:t> I x C + N - J</a:t>
            </a:r>
          </a:p>
          <a:p>
            <a:pPr marL="114300" indent="0">
              <a:buNone/>
            </a:pPr>
            <a:endParaRPr lang="en-IN" sz="1600" dirty="0">
              <a:solidFill>
                <a:schemeClr val="tx1"/>
              </a:solidFill>
            </a:endParaRPr>
          </a:p>
          <a:p>
            <a:pPr marL="114300" indent="0">
              <a:buNone/>
            </a:pPr>
            <a:r>
              <a:rPr lang="en-IN" sz="1600" dirty="0">
                <a:solidFill>
                  <a:schemeClr val="tx1"/>
                </a:solidFill>
              </a:rPr>
              <a:t>ANS:D</a:t>
            </a:r>
          </a:p>
          <a:p>
            <a:pPr marL="114300" indent="0">
              <a:buNone/>
            </a:pPr>
            <a:endParaRPr lang="en-IN" sz="1600" dirty="0">
              <a:solidFill>
                <a:schemeClr val="tx1"/>
              </a:solidFill>
            </a:endParaRPr>
          </a:p>
        </p:txBody>
      </p:sp>
      <p:pic>
        <p:nvPicPr>
          <p:cNvPr id="4" name="Google Shape;69;p15">
            <a:extLst>
              <a:ext uri="{FF2B5EF4-FFF2-40B4-BE49-F238E27FC236}">
                <a16:creationId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a:ln w="6600">
                  <a:solidFill>
                    <a:schemeClr val="accent2"/>
                  </a:solidFill>
                  <a:prstDash val="solid"/>
                </a:ln>
                <a:solidFill>
                  <a:srgbClr val="FFFFFF"/>
                </a:solidFill>
                <a:effectLst>
                  <a:outerShdw dist="38100" dir="2700000" algn="tl" rotWithShape="0">
                    <a:schemeClr val="accent2"/>
                  </a:outerShdw>
                </a:effectLst>
              </a:rPr>
              <a:t>  PROBLEM 9:</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a:extLst>
              <a:ext uri="{FF2B5EF4-FFF2-40B4-BE49-F238E27FC236}">
                <a16:creationId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p14="http://schemas.microsoft.com/office/powerpoint/2010/main" val="249451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barn(inVertical)">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E03686-3022-4EAD-8FF7-57FC286E9AD6}"/>
              </a:ext>
            </a:extLst>
          </p:cNvPr>
          <p:cNvSpPr>
            <a:spLocks noGrp="1"/>
          </p:cNvSpPr>
          <p:nvPr>
            <p:ph type="body" idx="1"/>
          </p:nvPr>
        </p:nvSpPr>
        <p:spPr>
          <a:xfrm>
            <a:off x="311700" y="1152475"/>
            <a:ext cx="8520600" cy="2927156"/>
          </a:xfrm>
        </p:spPr>
        <p:txBody>
          <a:bodyPr/>
          <a:lstStyle/>
          <a:p>
            <a:pPr marL="114300" indent="0" fontAlgn="base">
              <a:buNone/>
            </a:pPr>
            <a:r>
              <a:rPr lang="en-IN" sz="1600" dirty="0">
                <a:solidFill>
                  <a:schemeClr val="tx1"/>
                </a:solidFill>
              </a:rPr>
              <a:t>Pointing to a man in a photograph, a woman said, "His brother's father is the only son of my grandfather." Hoe is the women related to the man in the photograph ?</a:t>
            </a:r>
          </a:p>
          <a:p>
            <a:pPr marL="114300" indent="0" fontAlgn="base">
              <a:buNone/>
            </a:pPr>
            <a:r>
              <a:rPr lang="en-IN" sz="1600" dirty="0">
                <a:solidFill>
                  <a:schemeClr val="tx1"/>
                </a:solidFill>
              </a:rPr>
              <a:t>A. Mother</a:t>
            </a:r>
          </a:p>
          <a:p>
            <a:pPr marL="114300" indent="0" fontAlgn="base">
              <a:buNone/>
            </a:pPr>
            <a:r>
              <a:rPr lang="en-IN" sz="1600" dirty="0">
                <a:solidFill>
                  <a:schemeClr val="tx1"/>
                </a:solidFill>
              </a:rPr>
              <a:t>B. Aunt</a:t>
            </a:r>
          </a:p>
          <a:p>
            <a:pPr marL="114300" indent="0" fontAlgn="base">
              <a:buNone/>
            </a:pPr>
            <a:r>
              <a:rPr lang="en-IN" sz="1600" dirty="0">
                <a:solidFill>
                  <a:schemeClr val="tx1"/>
                </a:solidFill>
              </a:rPr>
              <a:t>C. Sister</a:t>
            </a:r>
          </a:p>
          <a:p>
            <a:pPr marL="114300" indent="0" fontAlgn="base">
              <a:buNone/>
            </a:pPr>
            <a:r>
              <a:rPr lang="en-IN" sz="1600" dirty="0">
                <a:solidFill>
                  <a:schemeClr val="tx1"/>
                </a:solidFill>
              </a:rPr>
              <a:t>D. Daughter</a:t>
            </a:r>
          </a:p>
          <a:p>
            <a:pPr marL="114300" indent="0">
              <a:buNone/>
            </a:pPr>
            <a:endParaRPr lang="en-IN" sz="1600" dirty="0">
              <a:solidFill>
                <a:schemeClr val="tx1"/>
              </a:solidFill>
            </a:endParaRPr>
          </a:p>
          <a:p>
            <a:pPr marL="114300" indent="0">
              <a:buNone/>
            </a:pPr>
            <a:r>
              <a:rPr lang="en-IN" sz="1600" dirty="0">
                <a:solidFill>
                  <a:schemeClr val="tx1"/>
                </a:solidFill>
              </a:rPr>
              <a:t>ANS:</a:t>
            </a:r>
            <a:r>
              <a:rPr lang="en-IN" sz="1600" b="1" dirty="0">
                <a:solidFill>
                  <a:schemeClr val="tx1"/>
                </a:solidFill>
              </a:rPr>
              <a:t>C</a:t>
            </a:r>
            <a:endParaRPr lang="en-IN" sz="1600" dirty="0">
              <a:solidFill>
                <a:schemeClr val="tx1"/>
              </a:solidFill>
            </a:endParaRPr>
          </a:p>
          <a:p>
            <a:pPr marL="114300" indent="0">
              <a:buNone/>
            </a:pPr>
            <a:endParaRPr lang="en-IN" sz="1600" dirty="0">
              <a:solidFill>
                <a:schemeClr val="tx1"/>
              </a:solidFill>
            </a:endParaRPr>
          </a:p>
        </p:txBody>
      </p:sp>
      <p:pic>
        <p:nvPicPr>
          <p:cNvPr id="4" name="Google Shape;69;p15">
            <a:extLst>
              <a:ext uri="{FF2B5EF4-FFF2-40B4-BE49-F238E27FC236}">
                <a16:creationId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a:ln w="6600">
                  <a:solidFill>
                    <a:schemeClr val="accent2"/>
                  </a:solidFill>
                  <a:prstDash val="solid"/>
                </a:ln>
                <a:solidFill>
                  <a:srgbClr val="FFFFFF"/>
                </a:solidFill>
                <a:effectLst>
                  <a:outerShdw dist="38100" dir="2700000" algn="tl" rotWithShape="0">
                    <a:schemeClr val="accent2"/>
                  </a:outerShdw>
                </a:effectLst>
              </a:rPr>
              <a:t>  PROBLEM 10:</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a:extLst>
              <a:ext uri="{FF2B5EF4-FFF2-40B4-BE49-F238E27FC236}">
                <a16:creationId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p14="http://schemas.microsoft.com/office/powerpoint/2010/main" val="3398131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barn(inVertical)">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E03686-3022-4EAD-8FF7-57FC286E9AD6}"/>
              </a:ext>
            </a:extLst>
          </p:cNvPr>
          <p:cNvSpPr>
            <a:spLocks noGrp="1"/>
          </p:cNvSpPr>
          <p:nvPr>
            <p:ph type="body" idx="1"/>
          </p:nvPr>
        </p:nvSpPr>
        <p:spPr>
          <a:xfrm>
            <a:off x="311700" y="1152475"/>
            <a:ext cx="8520600" cy="2907059"/>
          </a:xfrm>
        </p:spPr>
        <p:txBody>
          <a:bodyPr/>
          <a:lstStyle/>
          <a:p>
            <a:pPr marL="114300" indent="0">
              <a:buNone/>
            </a:pPr>
            <a:r>
              <a:rPr lang="en-IN" sz="1600" dirty="0">
                <a:solidFill>
                  <a:schemeClr val="tx1"/>
                </a:solidFill>
              </a:rPr>
              <a:t>Looking at a portrait of a man Harsh said,” His mother is the wife of my father’s son brother and sister I have none at whose portrait was harsh looking?</a:t>
            </a:r>
          </a:p>
          <a:p>
            <a:pPr marL="114300" indent="0">
              <a:buNone/>
            </a:pPr>
            <a:r>
              <a:rPr lang="en-IN" sz="1600" b="1" dirty="0">
                <a:solidFill>
                  <a:schemeClr val="tx1"/>
                </a:solidFill>
              </a:rPr>
              <a:t>A.</a:t>
            </a:r>
            <a:r>
              <a:rPr lang="en-IN" sz="1600" dirty="0">
                <a:solidFill>
                  <a:schemeClr val="tx1"/>
                </a:solidFill>
              </a:rPr>
              <a:t> His son</a:t>
            </a:r>
          </a:p>
          <a:p>
            <a:pPr marL="114300" indent="0">
              <a:buNone/>
            </a:pPr>
            <a:r>
              <a:rPr lang="en-IN" sz="1600" b="1" dirty="0">
                <a:solidFill>
                  <a:schemeClr val="tx1"/>
                </a:solidFill>
              </a:rPr>
              <a:t>B.</a:t>
            </a:r>
            <a:r>
              <a:rPr lang="en-IN" sz="1600" dirty="0">
                <a:solidFill>
                  <a:schemeClr val="tx1"/>
                </a:solidFill>
              </a:rPr>
              <a:t> His cousin</a:t>
            </a:r>
          </a:p>
          <a:p>
            <a:pPr marL="114300" indent="0">
              <a:buNone/>
            </a:pPr>
            <a:r>
              <a:rPr lang="en-IN" sz="1600" b="1" dirty="0">
                <a:solidFill>
                  <a:schemeClr val="tx1"/>
                </a:solidFill>
              </a:rPr>
              <a:t>C.</a:t>
            </a:r>
            <a:r>
              <a:rPr lang="en-IN" sz="1600" dirty="0">
                <a:solidFill>
                  <a:schemeClr val="tx1"/>
                </a:solidFill>
              </a:rPr>
              <a:t> His uncle</a:t>
            </a:r>
          </a:p>
          <a:p>
            <a:pPr marL="114300" indent="0">
              <a:buNone/>
            </a:pPr>
            <a:r>
              <a:rPr lang="en-IN" sz="1600" b="1" dirty="0">
                <a:solidFill>
                  <a:schemeClr val="tx1"/>
                </a:solidFill>
              </a:rPr>
              <a:t>D.</a:t>
            </a:r>
            <a:r>
              <a:rPr lang="en-IN" sz="1600" dirty="0">
                <a:solidFill>
                  <a:schemeClr val="tx1"/>
                </a:solidFill>
              </a:rPr>
              <a:t> His Nephew</a:t>
            </a:r>
          </a:p>
          <a:p>
            <a:pPr marL="114300" indent="0">
              <a:buNone/>
            </a:pPr>
            <a:endParaRPr lang="en-IN" sz="1600" dirty="0">
              <a:solidFill>
                <a:schemeClr val="tx1"/>
              </a:solidFill>
            </a:endParaRPr>
          </a:p>
          <a:p>
            <a:pPr marL="114300" indent="0">
              <a:buNone/>
            </a:pPr>
            <a:r>
              <a:rPr lang="en-IN" sz="1600" dirty="0">
                <a:solidFill>
                  <a:schemeClr val="tx1"/>
                </a:solidFill>
              </a:rPr>
              <a:t>ANS:A</a:t>
            </a:r>
          </a:p>
          <a:p>
            <a:pPr marL="114300" indent="0">
              <a:buNone/>
            </a:pPr>
            <a:endParaRPr lang="en-IN" sz="1600" dirty="0">
              <a:solidFill>
                <a:schemeClr val="tx1"/>
              </a:solidFill>
            </a:endParaRPr>
          </a:p>
        </p:txBody>
      </p:sp>
      <p:pic>
        <p:nvPicPr>
          <p:cNvPr id="4" name="Google Shape;69;p15">
            <a:extLst>
              <a:ext uri="{FF2B5EF4-FFF2-40B4-BE49-F238E27FC236}">
                <a16:creationId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a:ln w="6600">
                  <a:solidFill>
                    <a:schemeClr val="accent2"/>
                  </a:solidFill>
                  <a:prstDash val="solid"/>
                </a:ln>
                <a:solidFill>
                  <a:srgbClr val="FFFFFF"/>
                </a:solidFill>
                <a:effectLst>
                  <a:outerShdw dist="38100" dir="2700000" algn="tl" rotWithShape="0">
                    <a:schemeClr val="accent2"/>
                  </a:outerShdw>
                </a:effectLst>
              </a:rPr>
              <a:t>  PROBLEM 11:</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a:extLst>
              <a:ext uri="{FF2B5EF4-FFF2-40B4-BE49-F238E27FC236}">
                <a16:creationId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p14="http://schemas.microsoft.com/office/powerpoint/2010/main" val="3872677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barn(inVertical)">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E03686-3022-4EAD-8FF7-57FC286E9AD6}"/>
              </a:ext>
            </a:extLst>
          </p:cNvPr>
          <p:cNvSpPr>
            <a:spLocks noGrp="1"/>
          </p:cNvSpPr>
          <p:nvPr>
            <p:ph type="body" idx="1"/>
          </p:nvPr>
        </p:nvSpPr>
        <p:spPr>
          <a:xfrm>
            <a:off x="311700" y="1152475"/>
            <a:ext cx="8520600" cy="3405238"/>
          </a:xfrm>
        </p:spPr>
        <p:txBody>
          <a:bodyPr/>
          <a:lstStyle/>
          <a:p>
            <a:pPr marL="114300" indent="0">
              <a:buNone/>
            </a:pPr>
            <a:r>
              <a:rPr lang="en-IN" sz="1600" dirty="0">
                <a:solidFill>
                  <a:schemeClr val="tx1"/>
                </a:solidFill>
              </a:rPr>
              <a:t>Pointing towards a girl in the picture, Sarita said “ she is the mother of Neha whose father is my son”, How is Sarita related to the girl in the picture?</a:t>
            </a:r>
          </a:p>
          <a:p>
            <a:pPr marL="114300" indent="0">
              <a:buNone/>
            </a:pPr>
            <a:r>
              <a:rPr lang="en-IN" sz="1600" b="1" dirty="0">
                <a:solidFill>
                  <a:schemeClr val="tx1"/>
                </a:solidFill>
              </a:rPr>
              <a:t>A.</a:t>
            </a:r>
            <a:r>
              <a:rPr lang="en-IN" sz="1600" dirty="0">
                <a:solidFill>
                  <a:schemeClr val="tx1"/>
                </a:solidFill>
              </a:rPr>
              <a:t> Mother</a:t>
            </a:r>
          </a:p>
          <a:p>
            <a:pPr marL="114300" indent="0">
              <a:buNone/>
            </a:pPr>
            <a:r>
              <a:rPr lang="en-IN" sz="1600" b="1" dirty="0">
                <a:solidFill>
                  <a:schemeClr val="tx1"/>
                </a:solidFill>
              </a:rPr>
              <a:t>B.</a:t>
            </a:r>
            <a:r>
              <a:rPr lang="en-IN" sz="1600" dirty="0">
                <a:solidFill>
                  <a:schemeClr val="tx1"/>
                </a:solidFill>
              </a:rPr>
              <a:t> Aunt</a:t>
            </a:r>
          </a:p>
          <a:p>
            <a:pPr marL="114300" indent="0">
              <a:buNone/>
            </a:pPr>
            <a:r>
              <a:rPr lang="en-IN" sz="1600" b="1" dirty="0">
                <a:solidFill>
                  <a:schemeClr val="tx1"/>
                </a:solidFill>
              </a:rPr>
              <a:t>C.</a:t>
            </a:r>
            <a:r>
              <a:rPr lang="en-IN" sz="1600" dirty="0">
                <a:solidFill>
                  <a:schemeClr val="tx1"/>
                </a:solidFill>
              </a:rPr>
              <a:t> Cousin</a:t>
            </a:r>
          </a:p>
          <a:p>
            <a:pPr marL="114300" indent="0">
              <a:buNone/>
            </a:pPr>
            <a:r>
              <a:rPr lang="en-IN" sz="1600" b="1" dirty="0">
                <a:solidFill>
                  <a:schemeClr val="tx1"/>
                </a:solidFill>
              </a:rPr>
              <a:t>D.</a:t>
            </a:r>
            <a:r>
              <a:rPr lang="en-IN" sz="1600" dirty="0">
                <a:solidFill>
                  <a:schemeClr val="tx1"/>
                </a:solidFill>
              </a:rPr>
              <a:t> None of these</a:t>
            </a:r>
          </a:p>
          <a:p>
            <a:pPr marL="114300" indent="0">
              <a:buNone/>
            </a:pPr>
            <a:endParaRPr lang="en-IN" sz="1600" dirty="0">
              <a:solidFill>
                <a:schemeClr val="tx1"/>
              </a:solidFill>
            </a:endParaRPr>
          </a:p>
          <a:p>
            <a:pPr marL="114300" indent="0">
              <a:buNone/>
            </a:pPr>
            <a:r>
              <a:rPr lang="en-IN" sz="1600" dirty="0">
                <a:solidFill>
                  <a:schemeClr val="tx1"/>
                </a:solidFill>
              </a:rPr>
              <a:t>ANS:</a:t>
            </a:r>
            <a:r>
              <a:rPr lang="en-IN" sz="1600" b="1" dirty="0">
                <a:solidFill>
                  <a:schemeClr val="tx1"/>
                </a:solidFill>
              </a:rPr>
              <a:t>D</a:t>
            </a:r>
            <a:endParaRPr lang="en-IN" sz="1600" dirty="0">
              <a:solidFill>
                <a:schemeClr val="tx1"/>
              </a:solidFill>
            </a:endParaRPr>
          </a:p>
          <a:p>
            <a:pPr marL="114300" indent="0">
              <a:buNone/>
            </a:pPr>
            <a:endParaRPr lang="en-IN" sz="1600" dirty="0">
              <a:solidFill>
                <a:schemeClr val="tx1"/>
              </a:solidFill>
            </a:endParaRPr>
          </a:p>
        </p:txBody>
      </p:sp>
      <p:pic>
        <p:nvPicPr>
          <p:cNvPr id="4" name="Google Shape;69;p15">
            <a:extLst>
              <a:ext uri="{FF2B5EF4-FFF2-40B4-BE49-F238E27FC236}">
                <a16:creationId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a:ln w="6600">
                  <a:solidFill>
                    <a:schemeClr val="accent2"/>
                  </a:solidFill>
                  <a:prstDash val="solid"/>
                </a:ln>
                <a:solidFill>
                  <a:srgbClr val="FFFFFF"/>
                </a:solidFill>
                <a:effectLst>
                  <a:outerShdw dist="38100" dir="2700000" algn="tl" rotWithShape="0">
                    <a:schemeClr val="accent2"/>
                  </a:outerShdw>
                </a:effectLst>
              </a:rPr>
              <a:t>  PROBLEM 12:</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a:extLst>
              <a:ext uri="{FF2B5EF4-FFF2-40B4-BE49-F238E27FC236}">
                <a16:creationId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p14="http://schemas.microsoft.com/office/powerpoint/2010/main" val="412437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barn(inVertical)">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E03686-3022-4EAD-8FF7-57FC286E9AD6}"/>
              </a:ext>
            </a:extLst>
          </p:cNvPr>
          <p:cNvSpPr>
            <a:spLocks noGrp="1"/>
          </p:cNvSpPr>
          <p:nvPr>
            <p:ph type="body" idx="1"/>
          </p:nvPr>
        </p:nvSpPr>
        <p:spPr>
          <a:xfrm>
            <a:off x="311700" y="1152475"/>
            <a:ext cx="8520600" cy="3405238"/>
          </a:xfrm>
        </p:spPr>
        <p:txBody>
          <a:bodyPr/>
          <a:lstStyle/>
          <a:p>
            <a:pPr marL="114300" indent="0">
              <a:buNone/>
            </a:pPr>
            <a:r>
              <a:rPr lang="en-IN" sz="1600" dirty="0">
                <a:solidFill>
                  <a:schemeClr val="tx1"/>
                </a:solidFill>
              </a:rPr>
              <a:t>Deepak said to nitin “ That boy playing football is the younger of the two brothers of the daughter of my father wife”, How is the boy playing football related to Deepak?</a:t>
            </a:r>
          </a:p>
          <a:p>
            <a:pPr marL="114300" indent="0">
              <a:buNone/>
            </a:pPr>
            <a:r>
              <a:rPr lang="en-IN" sz="1600" b="1" dirty="0">
                <a:solidFill>
                  <a:schemeClr val="tx1"/>
                </a:solidFill>
              </a:rPr>
              <a:t>A.</a:t>
            </a:r>
            <a:r>
              <a:rPr lang="en-IN" sz="1600" dirty="0">
                <a:solidFill>
                  <a:schemeClr val="tx1"/>
                </a:solidFill>
              </a:rPr>
              <a:t> Son</a:t>
            </a:r>
          </a:p>
          <a:p>
            <a:pPr marL="114300" indent="0">
              <a:buNone/>
            </a:pPr>
            <a:r>
              <a:rPr lang="en-IN" sz="1600" b="1" dirty="0">
                <a:solidFill>
                  <a:schemeClr val="tx1"/>
                </a:solidFill>
              </a:rPr>
              <a:t>B.</a:t>
            </a:r>
            <a:r>
              <a:rPr lang="en-IN" sz="1600" dirty="0">
                <a:solidFill>
                  <a:schemeClr val="tx1"/>
                </a:solidFill>
              </a:rPr>
              <a:t> Brother</a:t>
            </a:r>
          </a:p>
          <a:p>
            <a:pPr marL="114300" indent="0">
              <a:buNone/>
            </a:pPr>
            <a:r>
              <a:rPr lang="en-IN" sz="1600" b="1" dirty="0">
                <a:solidFill>
                  <a:schemeClr val="tx1"/>
                </a:solidFill>
              </a:rPr>
              <a:t>C.</a:t>
            </a:r>
            <a:r>
              <a:rPr lang="en-IN" sz="1600" dirty="0">
                <a:solidFill>
                  <a:schemeClr val="tx1"/>
                </a:solidFill>
              </a:rPr>
              <a:t> Cousin</a:t>
            </a:r>
          </a:p>
          <a:p>
            <a:pPr marL="114300" indent="0">
              <a:buNone/>
            </a:pPr>
            <a:r>
              <a:rPr lang="en-IN" sz="1600" b="1" dirty="0">
                <a:solidFill>
                  <a:schemeClr val="tx1"/>
                </a:solidFill>
              </a:rPr>
              <a:t>D.</a:t>
            </a:r>
            <a:r>
              <a:rPr lang="en-IN" sz="1600" dirty="0">
                <a:solidFill>
                  <a:schemeClr val="tx1"/>
                </a:solidFill>
              </a:rPr>
              <a:t> Nephew</a:t>
            </a:r>
          </a:p>
          <a:p>
            <a:pPr marL="114300" indent="0">
              <a:buNone/>
            </a:pPr>
            <a:endParaRPr lang="en-IN" sz="1600" dirty="0">
              <a:solidFill>
                <a:schemeClr val="tx1"/>
              </a:solidFill>
            </a:endParaRPr>
          </a:p>
          <a:p>
            <a:pPr marL="114300" indent="0">
              <a:buNone/>
            </a:pPr>
            <a:r>
              <a:rPr lang="en-IN" sz="1600" dirty="0">
                <a:solidFill>
                  <a:schemeClr val="tx1"/>
                </a:solidFill>
              </a:rPr>
              <a:t>ANS:</a:t>
            </a:r>
            <a:r>
              <a:rPr lang="en-IN" sz="1600" b="1" dirty="0">
                <a:solidFill>
                  <a:schemeClr val="tx1"/>
                </a:solidFill>
              </a:rPr>
              <a:t>B</a:t>
            </a:r>
            <a:endParaRPr lang="en-IN" sz="1600" dirty="0">
              <a:solidFill>
                <a:schemeClr val="tx1"/>
              </a:solidFill>
            </a:endParaRPr>
          </a:p>
          <a:p>
            <a:pPr marL="114300" indent="0">
              <a:buNone/>
            </a:pPr>
            <a:endParaRPr lang="en-IN" sz="1600" dirty="0">
              <a:solidFill>
                <a:schemeClr val="tx1"/>
              </a:solidFill>
            </a:endParaRPr>
          </a:p>
        </p:txBody>
      </p:sp>
      <p:pic>
        <p:nvPicPr>
          <p:cNvPr id="4" name="Google Shape;69;p15">
            <a:extLst>
              <a:ext uri="{FF2B5EF4-FFF2-40B4-BE49-F238E27FC236}">
                <a16:creationId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a:ln w="6600">
                  <a:solidFill>
                    <a:schemeClr val="accent2"/>
                  </a:solidFill>
                  <a:prstDash val="solid"/>
                </a:ln>
                <a:solidFill>
                  <a:srgbClr val="FFFFFF"/>
                </a:solidFill>
                <a:effectLst>
                  <a:outerShdw dist="38100" dir="2700000" algn="tl" rotWithShape="0">
                    <a:schemeClr val="accent2"/>
                  </a:outerShdw>
                </a:effectLst>
              </a:rPr>
              <a:t>  PROBLEM 13:</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a:extLst>
              <a:ext uri="{FF2B5EF4-FFF2-40B4-BE49-F238E27FC236}">
                <a16:creationId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p14="http://schemas.microsoft.com/office/powerpoint/2010/main" val="291045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 calcmode="lin" valueType="num">
                                      <p:cBhvr additive="base">
                                        <p:cTn id="3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E03686-3022-4EAD-8FF7-57FC286E9AD6}"/>
              </a:ext>
            </a:extLst>
          </p:cNvPr>
          <p:cNvSpPr>
            <a:spLocks noGrp="1"/>
          </p:cNvSpPr>
          <p:nvPr>
            <p:ph type="body" idx="1"/>
          </p:nvPr>
        </p:nvSpPr>
        <p:spPr>
          <a:xfrm>
            <a:off x="311700" y="1152475"/>
            <a:ext cx="8520600" cy="3405238"/>
          </a:xfrm>
        </p:spPr>
        <p:txBody>
          <a:bodyPr/>
          <a:lstStyle/>
          <a:p>
            <a:pPr marL="114300" indent="0">
              <a:buNone/>
            </a:pPr>
            <a:r>
              <a:rPr lang="en-IN" sz="1600" dirty="0">
                <a:solidFill>
                  <a:schemeClr val="tx1"/>
                </a:solidFill>
              </a:rPr>
              <a:t>Introducing a man to her husband a woman said, “His brother’s father is the only son, my grand father, “How is the lady to Manju?</a:t>
            </a:r>
          </a:p>
          <a:p>
            <a:pPr marL="114300" indent="0">
              <a:buNone/>
            </a:pPr>
            <a:r>
              <a:rPr lang="en-IN" sz="1600" b="1" dirty="0">
                <a:solidFill>
                  <a:schemeClr val="tx1"/>
                </a:solidFill>
              </a:rPr>
              <a:t>A.</a:t>
            </a:r>
            <a:r>
              <a:rPr lang="en-IN" sz="1600" dirty="0">
                <a:solidFill>
                  <a:schemeClr val="tx1"/>
                </a:solidFill>
              </a:rPr>
              <a:t> Mother</a:t>
            </a:r>
          </a:p>
          <a:p>
            <a:pPr marL="114300" indent="0">
              <a:buNone/>
            </a:pPr>
            <a:r>
              <a:rPr lang="en-IN" sz="1600" b="1" dirty="0">
                <a:solidFill>
                  <a:schemeClr val="tx1"/>
                </a:solidFill>
              </a:rPr>
              <a:t>B.</a:t>
            </a:r>
            <a:r>
              <a:rPr lang="en-IN" sz="1600" dirty="0">
                <a:solidFill>
                  <a:schemeClr val="tx1"/>
                </a:solidFill>
              </a:rPr>
              <a:t> Aunt</a:t>
            </a:r>
          </a:p>
          <a:p>
            <a:pPr marL="114300" indent="0">
              <a:buNone/>
            </a:pPr>
            <a:r>
              <a:rPr lang="en-IN" sz="1600" b="1" dirty="0">
                <a:solidFill>
                  <a:schemeClr val="tx1"/>
                </a:solidFill>
              </a:rPr>
              <a:t>C.</a:t>
            </a:r>
            <a:r>
              <a:rPr lang="en-IN" sz="1600" dirty="0">
                <a:solidFill>
                  <a:schemeClr val="tx1"/>
                </a:solidFill>
              </a:rPr>
              <a:t> Sister</a:t>
            </a:r>
          </a:p>
          <a:p>
            <a:pPr marL="114300" indent="0">
              <a:buNone/>
            </a:pPr>
            <a:r>
              <a:rPr lang="en-IN" sz="1600" b="1" dirty="0">
                <a:solidFill>
                  <a:schemeClr val="tx1"/>
                </a:solidFill>
              </a:rPr>
              <a:t>D.</a:t>
            </a:r>
            <a:r>
              <a:rPr lang="en-IN" sz="1600" dirty="0">
                <a:solidFill>
                  <a:schemeClr val="tx1"/>
                </a:solidFill>
              </a:rPr>
              <a:t> Daughter</a:t>
            </a:r>
          </a:p>
          <a:p>
            <a:pPr marL="114300" indent="0">
              <a:buNone/>
            </a:pPr>
            <a:endParaRPr lang="en-IN" sz="1600" dirty="0">
              <a:solidFill>
                <a:schemeClr val="tx1"/>
              </a:solidFill>
            </a:endParaRPr>
          </a:p>
          <a:p>
            <a:pPr marL="114300" indent="0">
              <a:buNone/>
            </a:pPr>
            <a:r>
              <a:rPr lang="en-IN" sz="1600" dirty="0">
                <a:solidFill>
                  <a:schemeClr val="tx1"/>
                </a:solidFill>
              </a:rPr>
              <a:t>ANS:</a:t>
            </a:r>
            <a:r>
              <a:rPr lang="en-IN" sz="1600" b="1" dirty="0">
                <a:solidFill>
                  <a:schemeClr val="tx1"/>
                </a:solidFill>
              </a:rPr>
              <a:t>C</a:t>
            </a:r>
            <a:endParaRPr lang="en-IN" sz="1600" dirty="0">
              <a:solidFill>
                <a:schemeClr val="tx1"/>
              </a:solidFill>
            </a:endParaRPr>
          </a:p>
          <a:p>
            <a:pPr marL="114300" indent="0">
              <a:buNone/>
            </a:pPr>
            <a:endParaRPr lang="en-IN" sz="1600" dirty="0">
              <a:solidFill>
                <a:schemeClr val="tx1"/>
              </a:solidFill>
            </a:endParaRPr>
          </a:p>
        </p:txBody>
      </p:sp>
      <p:pic>
        <p:nvPicPr>
          <p:cNvPr id="4" name="Google Shape;69;p15">
            <a:extLst>
              <a:ext uri="{FF2B5EF4-FFF2-40B4-BE49-F238E27FC236}">
                <a16:creationId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a:ln w="6600">
                  <a:solidFill>
                    <a:schemeClr val="accent2"/>
                  </a:solidFill>
                  <a:prstDash val="solid"/>
                </a:ln>
                <a:solidFill>
                  <a:srgbClr val="FFFFFF"/>
                </a:solidFill>
                <a:effectLst>
                  <a:outerShdw dist="38100" dir="2700000" algn="tl" rotWithShape="0">
                    <a:schemeClr val="accent2"/>
                  </a:outerShdw>
                </a:effectLst>
              </a:rPr>
              <a:t>  PROBLEM 14:</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a:extLst>
              <a:ext uri="{FF2B5EF4-FFF2-40B4-BE49-F238E27FC236}">
                <a16:creationId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p14="http://schemas.microsoft.com/office/powerpoint/2010/main" val="219683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barn(inVertical)">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E03686-3022-4EAD-8FF7-57FC286E9AD6}"/>
              </a:ext>
            </a:extLst>
          </p:cNvPr>
          <p:cNvSpPr>
            <a:spLocks noGrp="1"/>
          </p:cNvSpPr>
          <p:nvPr>
            <p:ph type="body" idx="1"/>
          </p:nvPr>
        </p:nvSpPr>
        <p:spPr>
          <a:xfrm>
            <a:off x="311700" y="1152475"/>
            <a:ext cx="8520600" cy="3405238"/>
          </a:xfrm>
        </p:spPr>
        <p:txBody>
          <a:bodyPr/>
          <a:lstStyle/>
          <a:p>
            <a:pPr marL="114300" indent="0">
              <a:buNone/>
            </a:pPr>
            <a:r>
              <a:rPr lang="en-IN" sz="1600" dirty="0">
                <a:solidFill>
                  <a:schemeClr val="tx1"/>
                </a:solidFill>
              </a:rPr>
              <a:t>Pointing to a lady a man said” The son of her only brother is the brother of my wife, How is the lady related to the man?</a:t>
            </a:r>
          </a:p>
          <a:p>
            <a:pPr marL="114300" indent="0">
              <a:buNone/>
            </a:pPr>
            <a:r>
              <a:rPr lang="en-IN" sz="1600" b="1" dirty="0">
                <a:solidFill>
                  <a:schemeClr val="tx1"/>
                </a:solidFill>
              </a:rPr>
              <a:t>A.</a:t>
            </a:r>
            <a:r>
              <a:rPr lang="en-IN" sz="1600" dirty="0">
                <a:solidFill>
                  <a:schemeClr val="tx1"/>
                </a:solidFill>
              </a:rPr>
              <a:t> Mother’s sister</a:t>
            </a:r>
          </a:p>
          <a:p>
            <a:pPr marL="114300" indent="0">
              <a:buNone/>
            </a:pPr>
            <a:r>
              <a:rPr lang="en-IN" sz="1600" b="1" dirty="0">
                <a:solidFill>
                  <a:schemeClr val="tx1"/>
                </a:solidFill>
              </a:rPr>
              <a:t>B.</a:t>
            </a:r>
            <a:r>
              <a:rPr lang="en-IN" sz="1600" dirty="0">
                <a:solidFill>
                  <a:schemeClr val="tx1"/>
                </a:solidFill>
              </a:rPr>
              <a:t> Grand Mother</a:t>
            </a:r>
          </a:p>
          <a:p>
            <a:pPr marL="114300" indent="0">
              <a:buNone/>
            </a:pPr>
            <a:r>
              <a:rPr lang="en-IN" sz="1600" b="1" dirty="0">
                <a:solidFill>
                  <a:schemeClr val="tx1"/>
                </a:solidFill>
              </a:rPr>
              <a:t>C.</a:t>
            </a:r>
            <a:r>
              <a:rPr lang="en-IN" sz="1600" dirty="0">
                <a:solidFill>
                  <a:schemeClr val="tx1"/>
                </a:solidFill>
              </a:rPr>
              <a:t> Mother-in-law</a:t>
            </a:r>
          </a:p>
          <a:p>
            <a:pPr marL="114300" indent="0">
              <a:buNone/>
            </a:pPr>
            <a:r>
              <a:rPr lang="en-IN" sz="1600" b="1" dirty="0">
                <a:solidFill>
                  <a:schemeClr val="tx1"/>
                </a:solidFill>
              </a:rPr>
              <a:t>D.</a:t>
            </a:r>
            <a:r>
              <a:rPr lang="en-IN" sz="1600" dirty="0">
                <a:solidFill>
                  <a:schemeClr val="tx1"/>
                </a:solidFill>
              </a:rPr>
              <a:t> Sister of Father-in-law</a:t>
            </a:r>
          </a:p>
          <a:p>
            <a:pPr marL="114300" indent="0">
              <a:buNone/>
            </a:pPr>
            <a:endParaRPr lang="en-IN" sz="1600" dirty="0">
              <a:solidFill>
                <a:schemeClr val="tx1"/>
              </a:solidFill>
            </a:endParaRPr>
          </a:p>
          <a:p>
            <a:pPr marL="114300" indent="0">
              <a:buNone/>
            </a:pPr>
            <a:r>
              <a:rPr lang="en-IN" sz="1600" dirty="0">
                <a:solidFill>
                  <a:schemeClr val="tx1"/>
                </a:solidFill>
              </a:rPr>
              <a:t>ANS:</a:t>
            </a:r>
            <a:r>
              <a:rPr lang="en-IN" sz="1600" b="1" dirty="0">
                <a:solidFill>
                  <a:schemeClr val="tx1"/>
                </a:solidFill>
              </a:rPr>
              <a:t>D</a:t>
            </a:r>
            <a:endParaRPr lang="en-IN" sz="1600" dirty="0">
              <a:solidFill>
                <a:schemeClr val="tx1"/>
              </a:solidFill>
            </a:endParaRPr>
          </a:p>
          <a:p>
            <a:pPr marL="114300" indent="0">
              <a:buNone/>
            </a:pPr>
            <a:endParaRPr lang="en-IN" sz="1600" dirty="0">
              <a:solidFill>
                <a:schemeClr val="tx1"/>
              </a:solidFill>
            </a:endParaRPr>
          </a:p>
        </p:txBody>
      </p:sp>
      <p:pic>
        <p:nvPicPr>
          <p:cNvPr id="4" name="Google Shape;69;p15">
            <a:extLst>
              <a:ext uri="{FF2B5EF4-FFF2-40B4-BE49-F238E27FC236}">
                <a16:creationId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a:ln w="6600">
                  <a:solidFill>
                    <a:schemeClr val="accent2"/>
                  </a:solidFill>
                  <a:prstDash val="solid"/>
                </a:ln>
                <a:solidFill>
                  <a:srgbClr val="FFFFFF"/>
                </a:solidFill>
                <a:effectLst>
                  <a:outerShdw dist="38100" dir="2700000" algn="tl" rotWithShape="0">
                    <a:schemeClr val="accent2"/>
                  </a:outerShdw>
                </a:effectLst>
              </a:rPr>
              <a:t>  PROBLEM 15:</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a:extLst>
              <a:ext uri="{FF2B5EF4-FFF2-40B4-BE49-F238E27FC236}">
                <a16:creationId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p14="http://schemas.microsoft.com/office/powerpoint/2010/main" val="191903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barn(inVertical)">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E03686-3022-4EAD-8FF7-57FC286E9AD6}"/>
              </a:ext>
            </a:extLst>
          </p:cNvPr>
          <p:cNvSpPr>
            <a:spLocks noGrp="1"/>
          </p:cNvSpPr>
          <p:nvPr>
            <p:ph type="body" idx="1"/>
          </p:nvPr>
        </p:nvSpPr>
        <p:spPr>
          <a:xfrm>
            <a:off x="311700" y="1152475"/>
            <a:ext cx="8520600" cy="3405238"/>
          </a:xfrm>
        </p:spPr>
        <p:txBody>
          <a:bodyPr/>
          <a:lstStyle/>
          <a:p>
            <a:pPr marL="114300" indent="0">
              <a:buNone/>
            </a:pPr>
            <a:r>
              <a:rPr lang="en-IN" sz="1600" dirty="0">
                <a:solidFill>
                  <a:schemeClr val="tx1"/>
                </a:solidFill>
              </a:rPr>
              <a:t>Ritha told mani, “The girl I met yesterday at the beach was the youngest daughter of the brother-in-law of my friend's mother, “How is the girl related to Rita’s friend?</a:t>
            </a:r>
          </a:p>
          <a:p>
            <a:pPr marL="114300" indent="0">
              <a:buNone/>
            </a:pPr>
            <a:r>
              <a:rPr lang="en-IN" sz="1600" b="1" dirty="0">
                <a:solidFill>
                  <a:schemeClr val="tx1"/>
                </a:solidFill>
              </a:rPr>
              <a:t>A.</a:t>
            </a:r>
            <a:r>
              <a:rPr lang="en-IN" sz="1600" dirty="0">
                <a:solidFill>
                  <a:schemeClr val="tx1"/>
                </a:solidFill>
              </a:rPr>
              <a:t> Cousin</a:t>
            </a:r>
          </a:p>
          <a:p>
            <a:pPr marL="114300" indent="0">
              <a:buNone/>
            </a:pPr>
            <a:r>
              <a:rPr lang="en-IN" sz="1600" b="1" dirty="0">
                <a:solidFill>
                  <a:schemeClr val="tx1"/>
                </a:solidFill>
              </a:rPr>
              <a:t>B.</a:t>
            </a:r>
            <a:r>
              <a:rPr lang="en-IN" sz="1600" dirty="0">
                <a:solidFill>
                  <a:schemeClr val="tx1"/>
                </a:solidFill>
              </a:rPr>
              <a:t> Daughter</a:t>
            </a:r>
          </a:p>
          <a:p>
            <a:pPr marL="114300" indent="0">
              <a:buNone/>
            </a:pPr>
            <a:r>
              <a:rPr lang="en-IN" sz="1600" b="1" dirty="0">
                <a:solidFill>
                  <a:schemeClr val="tx1"/>
                </a:solidFill>
              </a:rPr>
              <a:t>C.</a:t>
            </a:r>
            <a:r>
              <a:rPr lang="en-IN" sz="1600" dirty="0">
                <a:solidFill>
                  <a:schemeClr val="tx1"/>
                </a:solidFill>
              </a:rPr>
              <a:t> Niece</a:t>
            </a:r>
          </a:p>
          <a:p>
            <a:pPr marL="114300" indent="0">
              <a:buNone/>
            </a:pPr>
            <a:r>
              <a:rPr lang="en-IN" sz="1600" b="1" dirty="0">
                <a:solidFill>
                  <a:schemeClr val="tx1"/>
                </a:solidFill>
              </a:rPr>
              <a:t>D.</a:t>
            </a:r>
            <a:r>
              <a:rPr lang="en-IN" sz="1600" dirty="0">
                <a:solidFill>
                  <a:schemeClr val="tx1"/>
                </a:solidFill>
              </a:rPr>
              <a:t> Friend</a:t>
            </a:r>
          </a:p>
          <a:p>
            <a:pPr marL="114300" indent="0">
              <a:buNone/>
            </a:pPr>
            <a:endParaRPr lang="en-IN" sz="1600" dirty="0">
              <a:solidFill>
                <a:schemeClr val="tx1"/>
              </a:solidFill>
            </a:endParaRPr>
          </a:p>
          <a:p>
            <a:pPr marL="114300" indent="0">
              <a:buNone/>
            </a:pPr>
            <a:r>
              <a:rPr lang="en-IN" sz="1600" dirty="0">
                <a:solidFill>
                  <a:schemeClr val="tx1"/>
                </a:solidFill>
              </a:rPr>
              <a:t>ANS:</a:t>
            </a:r>
            <a:r>
              <a:rPr lang="en-IN" sz="1600" b="1" dirty="0">
                <a:solidFill>
                  <a:schemeClr val="tx1"/>
                </a:solidFill>
              </a:rPr>
              <a:t>A</a:t>
            </a:r>
            <a:endParaRPr lang="en-IN" sz="1600" dirty="0">
              <a:solidFill>
                <a:schemeClr val="tx1"/>
              </a:solidFill>
            </a:endParaRPr>
          </a:p>
          <a:p>
            <a:pPr marL="114300" indent="0">
              <a:buNone/>
            </a:pPr>
            <a:endParaRPr lang="en-IN" sz="1600" dirty="0">
              <a:solidFill>
                <a:schemeClr val="tx1"/>
              </a:solidFill>
            </a:endParaRPr>
          </a:p>
          <a:p>
            <a:endParaRPr lang="en-IN" sz="1600" dirty="0">
              <a:solidFill>
                <a:schemeClr val="tx1"/>
              </a:solidFill>
            </a:endParaRPr>
          </a:p>
          <a:p>
            <a:endParaRPr lang="en-IN" sz="1600" dirty="0">
              <a:solidFill>
                <a:schemeClr val="tx1"/>
              </a:solidFill>
            </a:endParaRPr>
          </a:p>
        </p:txBody>
      </p:sp>
      <p:pic>
        <p:nvPicPr>
          <p:cNvPr id="4" name="Google Shape;69;p15">
            <a:extLst>
              <a:ext uri="{FF2B5EF4-FFF2-40B4-BE49-F238E27FC236}">
                <a16:creationId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a:ln w="6600">
                  <a:solidFill>
                    <a:schemeClr val="accent2"/>
                  </a:solidFill>
                  <a:prstDash val="solid"/>
                </a:ln>
                <a:solidFill>
                  <a:srgbClr val="FFFFFF"/>
                </a:solidFill>
                <a:effectLst>
                  <a:outerShdw dist="38100" dir="2700000" algn="tl" rotWithShape="0">
                    <a:schemeClr val="accent2"/>
                  </a:outerShdw>
                </a:effectLst>
              </a:rPr>
              <a:t>  PROBLEM 16:</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a:extLst>
              <a:ext uri="{FF2B5EF4-FFF2-40B4-BE49-F238E27FC236}">
                <a16:creationId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p14="http://schemas.microsoft.com/office/powerpoint/2010/main" val="123469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barn(inVertical)">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98838A5-A14C-4EE2-8462-BA33BEF271AA}"/>
              </a:ext>
            </a:extLst>
          </p:cNvPr>
          <p:cNvSpPr>
            <a:spLocks noGrp="1"/>
          </p:cNvSpPr>
          <p:nvPr>
            <p:ph type="body" idx="1"/>
          </p:nvPr>
        </p:nvSpPr>
        <p:spPr>
          <a:xfrm>
            <a:off x="1175657" y="1683657"/>
            <a:ext cx="6473372" cy="1802494"/>
          </a:xfrm>
        </p:spPr>
        <p:txBody>
          <a:bodyPr/>
          <a:lstStyle/>
          <a:p>
            <a:pPr marL="114300" indent="0">
              <a:buNone/>
            </a:pPr>
            <a:r>
              <a:rPr lang="en-US" sz="4800" b="1" dirty="0">
                <a:solidFill>
                  <a:schemeClr val="tx1"/>
                </a:solidFill>
              </a:rPr>
              <a:t>BLOOD RELATION</a:t>
            </a:r>
            <a:endParaRPr lang="en-IN" sz="4800" b="1" dirty="0">
              <a:solidFill>
                <a:schemeClr val="tx1"/>
              </a:solidFill>
            </a:endParaRPr>
          </a:p>
        </p:txBody>
      </p:sp>
      <p:pic>
        <p:nvPicPr>
          <p:cNvPr id="4" name="Google Shape;69;p15">
            <a:extLst>
              <a:ext uri="{FF2B5EF4-FFF2-40B4-BE49-F238E27FC236}">
                <a16:creationId xmlns:a16="http://schemas.microsoft.com/office/drawing/2014/main" id="{06EE1967-AF90-4264-BA94-BCBC16B6786E}"/>
              </a:ext>
            </a:extLst>
          </p:cNvPr>
          <p:cNvPicPr preferRelativeResize="0"/>
          <p:nvPr/>
        </p:nvPicPr>
        <p:blipFill>
          <a:blip r:embed="rId2">
            <a:alphaModFix/>
          </a:blip>
          <a:stretch>
            <a:fillRect/>
          </a:stretch>
        </p:blipFill>
        <p:spPr>
          <a:xfrm>
            <a:off x="7082971" y="174171"/>
            <a:ext cx="1959429" cy="826178"/>
          </a:xfrm>
          <a:prstGeom prst="rect">
            <a:avLst/>
          </a:prstGeom>
          <a:noFill/>
          <a:ln>
            <a:noFill/>
          </a:ln>
        </p:spPr>
      </p:pic>
      <p:pic>
        <p:nvPicPr>
          <p:cNvPr id="6" name="Google Shape;68;p15">
            <a:extLst>
              <a:ext uri="{FF2B5EF4-FFF2-40B4-BE49-F238E27FC236}">
                <a16:creationId xmlns:a16="http://schemas.microsoft.com/office/drawing/2014/main" id="{FC024864-F07F-410A-9CD6-C6BA29AEDD0F}"/>
              </a:ext>
            </a:extLst>
          </p:cNvPr>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spTree>
    <p:extLst>
      <p:ext uri="{BB962C8B-B14F-4D97-AF65-F5344CB8AC3E}">
        <p14:creationId xmlns:p14="http://schemas.microsoft.com/office/powerpoint/2010/main" val="347195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edg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E03686-3022-4EAD-8FF7-57FC286E9AD6}"/>
              </a:ext>
            </a:extLst>
          </p:cNvPr>
          <p:cNvSpPr>
            <a:spLocks noGrp="1"/>
          </p:cNvSpPr>
          <p:nvPr>
            <p:ph type="body" idx="1"/>
          </p:nvPr>
        </p:nvSpPr>
        <p:spPr>
          <a:xfrm>
            <a:off x="311700" y="1152475"/>
            <a:ext cx="8520600" cy="3405238"/>
          </a:xfrm>
        </p:spPr>
        <p:txBody>
          <a:bodyPr/>
          <a:lstStyle/>
          <a:p>
            <a:pPr marL="114300" indent="0">
              <a:buNone/>
            </a:pPr>
            <a:r>
              <a:rPr lang="en-IN" sz="1600" dirty="0">
                <a:solidFill>
                  <a:schemeClr val="tx1"/>
                </a:solidFill>
              </a:rPr>
              <a:t>In a family, there are six members A, B, C, D, E and F. </a:t>
            </a:r>
          </a:p>
          <a:p>
            <a:pPr marL="114300" indent="0">
              <a:buNone/>
            </a:pPr>
            <a:r>
              <a:rPr lang="en-IN" sz="1600" dirty="0">
                <a:solidFill>
                  <a:schemeClr val="tx1"/>
                </a:solidFill>
              </a:rPr>
              <a:t>A and B are a married couple, A being the male member. D is the only son of C, who is the brother of A. E is the sister of D. B is the daughter-in-law of F, whose husband has died. How is E related to C ? </a:t>
            </a:r>
          </a:p>
          <a:p>
            <a:pPr marL="114300" indent="0">
              <a:buNone/>
            </a:pPr>
            <a:r>
              <a:rPr lang="en-IN" sz="1600" b="1" dirty="0">
                <a:solidFill>
                  <a:schemeClr val="tx1"/>
                </a:solidFill>
              </a:rPr>
              <a:t>A.</a:t>
            </a:r>
            <a:r>
              <a:rPr lang="en-IN" sz="1600" dirty="0">
                <a:solidFill>
                  <a:schemeClr val="tx1"/>
                </a:solidFill>
              </a:rPr>
              <a:t> Sister</a:t>
            </a:r>
          </a:p>
          <a:p>
            <a:pPr marL="114300" indent="0">
              <a:buNone/>
            </a:pPr>
            <a:r>
              <a:rPr lang="en-IN" sz="1600" b="1" dirty="0">
                <a:solidFill>
                  <a:schemeClr val="tx1"/>
                </a:solidFill>
              </a:rPr>
              <a:t>B.</a:t>
            </a:r>
            <a:r>
              <a:rPr lang="en-IN" sz="1600" dirty="0">
                <a:solidFill>
                  <a:schemeClr val="tx1"/>
                </a:solidFill>
              </a:rPr>
              <a:t> Daughter</a:t>
            </a:r>
          </a:p>
          <a:p>
            <a:pPr marL="114300" indent="0">
              <a:buNone/>
            </a:pPr>
            <a:r>
              <a:rPr lang="en-IN" sz="1600" b="1" dirty="0">
                <a:solidFill>
                  <a:schemeClr val="tx1"/>
                </a:solidFill>
              </a:rPr>
              <a:t>C.</a:t>
            </a:r>
            <a:r>
              <a:rPr lang="en-IN" sz="1600" dirty="0">
                <a:solidFill>
                  <a:schemeClr val="tx1"/>
                </a:solidFill>
              </a:rPr>
              <a:t> Cousin</a:t>
            </a:r>
          </a:p>
          <a:p>
            <a:pPr marL="114300" indent="0">
              <a:buNone/>
            </a:pPr>
            <a:r>
              <a:rPr lang="en-IN" sz="1600" b="1" dirty="0">
                <a:solidFill>
                  <a:schemeClr val="tx1"/>
                </a:solidFill>
              </a:rPr>
              <a:t>D.</a:t>
            </a:r>
            <a:r>
              <a:rPr lang="en-IN" sz="1600" dirty="0">
                <a:solidFill>
                  <a:schemeClr val="tx1"/>
                </a:solidFill>
              </a:rPr>
              <a:t> Mother</a:t>
            </a:r>
          </a:p>
          <a:p>
            <a:pPr marL="114300" indent="0">
              <a:buNone/>
            </a:pPr>
            <a:endParaRPr lang="en-IN" sz="1600" dirty="0">
              <a:solidFill>
                <a:schemeClr val="tx1"/>
              </a:solidFill>
            </a:endParaRPr>
          </a:p>
          <a:p>
            <a:pPr marL="114300" indent="0">
              <a:buNone/>
            </a:pPr>
            <a:r>
              <a:rPr lang="en-IN" sz="1600" dirty="0">
                <a:solidFill>
                  <a:schemeClr val="tx1"/>
                </a:solidFill>
              </a:rPr>
              <a:t>ANS:</a:t>
            </a:r>
            <a:r>
              <a:rPr lang="en-IN" sz="1600" b="1" dirty="0">
                <a:solidFill>
                  <a:schemeClr val="tx1"/>
                </a:solidFill>
              </a:rPr>
              <a:t>B</a:t>
            </a:r>
            <a:endParaRPr lang="en-IN" sz="1600" dirty="0">
              <a:solidFill>
                <a:schemeClr val="tx1"/>
              </a:solidFill>
            </a:endParaRPr>
          </a:p>
          <a:p>
            <a:pPr marL="114300" indent="0">
              <a:buNone/>
            </a:pPr>
            <a:endParaRPr lang="en-IN" sz="1600" dirty="0">
              <a:solidFill>
                <a:schemeClr val="tx1"/>
              </a:solidFill>
            </a:endParaRPr>
          </a:p>
        </p:txBody>
      </p:sp>
      <p:pic>
        <p:nvPicPr>
          <p:cNvPr id="4" name="Google Shape;69;p15">
            <a:extLst>
              <a:ext uri="{FF2B5EF4-FFF2-40B4-BE49-F238E27FC236}">
                <a16:creationId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a:ln w="6600">
                  <a:solidFill>
                    <a:schemeClr val="accent2"/>
                  </a:solidFill>
                  <a:prstDash val="solid"/>
                </a:ln>
                <a:solidFill>
                  <a:srgbClr val="FFFFFF"/>
                </a:solidFill>
                <a:effectLst>
                  <a:outerShdw dist="38100" dir="2700000" algn="tl" rotWithShape="0">
                    <a:schemeClr val="accent2"/>
                  </a:outerShdw>
                </a:effectLst>
              </a:rPr>
              <a:t>  PROBLEM 17:</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a:extLst>
              <a:ext uri="{FF2B5EF4-FFF2-40B4-BE49-F238E27FC236}">
                <a16:creationId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p14="http://schemas.microsoft.com/office/powerpoint/2010/main" val="2488429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barn(inVertical)">
                                      <p:cBhvr>
                                        <p:cTn id="4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E03686-3022-4EAD-8FF7-57FC286E9AD6}"/>
              </a:ext>
            </a:extLst>
          </p:cNvPr>
          <p:cNvSpPr>
            <a:spLocks noGrp="1"/>
          </p:cNvSpPr>
          <p:nvPr>
            <p:ph type="body" idx="1"/>
          </p:nvPr>
        </p:nvSpPr>
        <p:spPr>
          <a:xfrm>
            <a:off x="311700" y="1152475"/>
            <a:ext cx="8520600" cy="3405238"/>
          </a:xfrm>
        </p:spPr>
        <p:txBody>
          <a:bodyPr/>
          <a:lstStyle/>
          <a:p>
            <a:pPr marL="114300" indent="0">
              <a:buNone/>
            </a:pPr>
            <a:r>
              <a:rPr lang="en-IN" sz="1600" dirty="0">
                <a:solidFill>
                  <a:schemeClr val="tx1"/>
                </a:solidFill>
              </a:rPr>
              <a:t>When Anuj saw Manish, he recalled, "He is the son of the father of my daughter." Who is Manish ? </a:t>
            </a:r>
          </a:p>
          <a:p>
            <a:pPr marL="114300" indent="0">
              <a:buNone/>
            </a:pPr>
            <a:r>
              <a:rPr lang="en-IN" sz="1600" b="1" dirty="0">
                <a:solidFill>
                  <a:schemeClr val="tx1"/>
                </a:solidFill>
              </a:rPr>
              <a:t>A.</a:t>
            </a:r>
            <a:r>
              <a:rPr lang="en-IN" sz="1600" dirty="0">
                <a:solidFill>
                  <a:schemeClr val="tx1"/>
                </a:solidFill>
              </a:rPr>
              <a:t> Brother-in-law</a:t>
            </a:r>
          </a:p>
          <a:p>
            <a:pPr marL="114300" indent="0">
              <a:buNone/>
            </a:pPr>
            <a:r>
              <a:rPr lang="en-IN" sz="1600" b="1" dirty="0">
                <a:solidFill>
                  <a:schemeClr val="tx1"/>
                </a:solidFill>
              </a:rPr>
              <a:t>B.</a:t>
            </a:r>
            <a:r>
              <a:rPr lang="en-IN" sz="1600" dirty="0">
                <a:solidFill>
                  <a:schemeClr val="tx1"/>
                </a:solidFill>
              </a:rPr>
              <a:t> Brother</a:t>
            </a:r>
          </a:p>
          <a:p>
            <a:pPr marL="114300" indent="0">
              <a:buNone/>
            </a:pPr>
            <a:r>
              <a:rPr lang="en-IN" sz="1600" b="1" dirty="0">
                <a:solidFill>
                  <a:schemeClr val="tx1"/>
                </a:solidFill>
              </a:rPr>
              <a:t>C.</a:t>
            </a:r>
            <a:r>
              <a:rPr lang="en-IN" sz="1600" dirty="0">
                <a:solidFill>
                  <a:schemeClr val="tx1"/>
                </a:solidFill>
              </a:rPr>
              <a:t> Cousin</a:t>
            </a:r>
          </a:p>
          <a:p>
            <a:pPr marL="114300" indent="0">
              <a:buNone/>
            </a:pPr>
            <a:r>
              <a:rPr lang="en-IN" sz="1600" b="1" dirty="0">
                <a:solidFill>
                  <a:schemeClr val="tx1"/>
                </a:solidFill>
              </a:rPr>
              <a:t>D.</a:t>
            </a:r>
            <a:r>
              <a:rPr lang="en-IN" sz="1600" dirty="0">
                <a:solidFill>
                  <a:schemeClr val="tx1"/>
                </a:solidFill>
              </a:rPr>
              <a:t> Uncle</a:t>
            </a:r>
          </a:p>
          <a:p>
            <a:pPr marL="114300" indent="0">
              <a:buNone/>
            </a:pPr>
            <a:endParaRPr lang="en-IN" sz="1600" dirty="0">
              <a:solidFill>
                <a:schemeClr val="tx1"/>
              </a:solidFill>
            </a:endParaRPr>
          </a:p>
          <a:p>
            <a:pPr marL="114300" indent="0">
              <a:buNone/>
            </a:pPr>
            <a:r>
              <a:rPr lang="en-IN" sz="1600" dirty="0">
                <a:solidFill>
                  <a:schemeClr val="tx1"/>
                </a:solidFill>
              </a:rPr>
              <a:t>ANS:</a:t>
            </a:r>
            <a:r>
              <a:rPr lang="en-IN" sz="1600" b="1" dirty="0">
                <a:solidFill>
                  <a:schemeClr val="tx1"/>
                </a:solidFill>
              </a:rPr>
              <a:t>A</a:t>
            </a:r>
            <a:endParaRPr lang="en-IN" sz="1600" dirty="0">
              <a:solidFill>
                <a:schemeClr val="tx1"/>
              </a:solidFill>
            </a:endParaRPr>
          </a:p>
          <a:p>
            <a:pPr marL="114300" indent="0">
              <a:buNone/>
            </a:pPr>
            <a:endParaRPr lang="en-IN" sz="1600" dirty="0">
              <a:solidFill>
                <a:schemeClr val="tx1"/>
              </a:solidFill>
            </a:endParaRPr>
          </a:p>
        </p:txBody>
      </p:sp>
      <p:pic>
        <p:nvPicPr>
          <p:cNvPr id="4" name="Google Shape;69;p15">
            <a:extLst>
              <a:ext uri="{FF2B5EF4-FFF2-40B4-BE49-F238E27FC236}">
                <a16:creationId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a:ln w="6600">
                  <a:solidFill>
                    <a:schemeClr val="accent2"/>
                  </a:solidFill>
                  <a:prstDash val="solid"/>
                </a:ln>
                <a:solidFill>
                  <a:srgbClr val="FFFFFF"/>
                </a:solidFill>
                <a:effectLst>
                  <a:outerShdw dist="38100" dir="2700000" algn="tl" rotWithShape="0">
                    <a:schemeClr val="accent2"/>
                  </a:outerShdw>
                </a:effectLst>
              </a:rPr>
              <a:t>  PROBLEM 18:</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a:extLst>
              <a:ext uri="{FF2B5EF4-FFF2-40B4-BE49-F238E27FC236}">
                <a16:creationId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p14="http://schemas.microsoft.com/office/powerpoint/2010/main" val="2225677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barn(inVertical)">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E03686-3022-4EAD-8FF7-57FC286E9AD6}"/>
              </a:ext>
            </a:extLst>
          </p:cNvPr>
          <p:cNvSpPr>
            <a:spLocks noGrp="1"/>
          </p:cNvSpPr>
          <p:nvPr>
            <p:ph type="body" idx="1"/>
          </p:nvPr>
        </p:nvSpPr>
        <p:spPr>
          <a:xfrm>
            <a:off x="311700" y="1152475"/>
            <a:ext cx="8520600" cy="3405238"/>
          </a:xfrm>
        </p:spPr>
        <p:txBody>
          <a:bodyPr/>
          <a:lstStyle/>
          <a:p>
            <a:pPr marL="114300" indent="0">
              <a:buNone/>
            </a:pPr>
            <a:r>
              <a:rPr lang="en-IN" sz="1600" dirty="0">
                <a:solidFill>
                  <a:schemeClr val="tx1"/>
                </a:solidFill>
              </a:rPr>
              <a:t>Pointing to a photograph, a lady tells Pramod, "I am the only daughter of this lady and her son is your maternal uncle." How is the speaker related to Pramod's father </a:t>
            </a:r>
          </a:p>
          <a:p>
            <a:pPr marL="114300" indent="0">
              <a:buNone/>
            </a:pPr>
            <a:r>
              <a:rPr lang="en-IN" sz="1600" b="1" dirty="0">
                <a:solidFill>
                  <a:schemeClr val="tx1"/>
                </a:solidFill>
              </a:rPr>
              <a:t>A.</a:t>
            </a:r>
            <a:r>
              <a:rPr lang="en-IN" sz="1600" dirty="0">
                <a:solidFill>
                  <a:schemeClr val="tx1"/>
                </a:solidFill>
              </a:rPr>
              <a:t> Sister-in-law</a:t>
            </a:r>
          </a:p>
          <a:p>
            <a:pPr marL="114300" indent="0">
              <a:buNone/>
            </a:pPr>
            <a:r>
              <a:rPr lang="en-IN" sz="1600" b="1" dirty="0">
                <a:solidFill>
                  <a:schemeClr val="tx1"/>
                </a:solidFill>
              </a:rPr>
              <a:t>B.</a:t>
            </a:r>
            <a:r>
              <a:rPr lang="en-IN" sz="1600" dirty="0">
                <a:solidFill>
                  <a:schemeClr val="tx1"/>
                </a:solidFill>
              </a:rPr>
              <a:t> Wife</a:t>
            </a:r>
          </a:p>
          <a:p>
            <a:pPr marL="114300" indent="0">
              <a:buNone/>
            </a:pPr>
            <a:r>
              <a:rPr lang="en-IN" sz="1600" b="1" dirty="0">
                <a:solidFill>
                  <a:schemeClr val="tx1"/>
                </a:solidFill>
              </a:rPr>
              <a:t>C.</a:t>
            </a:r>
            <a:r>
              <a:rPr lang="en-IN" sz="1600" dirty="0">
                <a:solidFill>
                  <a:schemeClr val="tx1"/>
                </a:solidFill>
              </a:rPr>
              <a:t> Either (a) or (b)</a:t>
            </a:r>
          </a:p>
          <a:p>
            <a:pPr marL="114300" indent="0">
              <a:buNone/>
            </a:pPr>
            <a:r>
              <a:rPr lang="en-IN" sz="1600" b="1" dirty="0">
                <a:solidFill>
                  <a:schemeClr val="tx1"/>
                </a:solidFill>
              </a:rPr>
              <a:t>D.</a:t>
            </a:r>
            <a:r>
              <a:rPr lang="en-IN" sz="1600" dirty="0">
                <a:solidFill>
                  <a:schemeClr val="tx1"/>
                </a:solidFill>
              </a:rPr>
              <a:t>  Neither (a) nor (b)</a:t>
            </a:r>
          </a:p>
          <a:p>
            <a:pPr marL="114300" indent="0">
              <a:buNone/>
            </a:pPr>
            <a:endParaRPr lang="en-IN" sz="1600" dirty="0">
              <a:solidFill>
                <a:schemeClr val="tx1"/>
              </a:solidFill>
            </a:endParaRPr>
          </a:p>
          <a:p>
            <a:pPr marL="114300" indent="0">
              <a:buNone/>
            </a:pPr>
            <a:r>
              <a:rPr lang="en-IN" sz="1600" dirty="0">
                <a:solidFill>
                  <a:schemeClr val="tx1"/>
                </a:solidFill>
              </a:rPr>
              <a:t>ANS:</a:t>
            </a:r>
            <a:r>
              <a:rPr lang="en-IN" sz="1600" b="1" dirty="0">
                <a:solidFill>
                  <a:schemeClr val="tx1"/>
                </a:solidFill>
              </a:rPr>
              <a:t>B</a:t>
            </a:r>
            <a:endParaRPr lang="en-IN" sz="1600" dirty="0">
              <a:solidFill>
                <a:schemeClr val="tx1"/>
              </a:solidFill>
            </a:endParaRPr>
          </a:p>
          <a:p>
            <a:pPr marL="114300" indent="0">
              <a:buNone/>
            </a:pPr>
            <a:endParaRPr lang="en-IN" sz="1600" dirty="0">
              <a:solidFill>
                <a:schemeClr val="tx1"/>
              </a:solidFill>
            </a:endParaRPr>
          </a:p>
        </p:txBody>
      </p:sp>
      <p:pic>
        <p:nvPicPr>
          <p:cNvPr id="4" name="Google Shape;69;p15">
            <a:extLst>
              <a:ext uri="{FF2B5EF4-FFF2-40B4-BE49-F238E27FC236}">
                <a16:creationId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a:ln w="6600">
                  <a:solidFill>
                    <a:schemeClr val="accent2"/>
                  </a:solidFill>
                  <a:prstDash val="solid"/>
                </a:ln>
                <a:solidFill>
                  <a:srgbClr val="FFFFFF"/>
                </a:solidFill>
                <a:effectLst>
                  <a:outerShdw dist="38100" dir="2700000" algn="tl" rotWithShape="0">
                    <a:schemeClr val="accent2"/>
                  </a:outerShdw>
                </a:effectLst>
              </a:rPr>
              <a:t>  PROBLEM 19:</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a:extLst>
              <a:ext uri="{FF2B5EF4-FFF2-40B4-BE49-F238E27FC236}">
                <a16:creationId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p14="http://schemas.microsoft.com/office/powerpoint/2010/main" val="101700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barn(inVertical)">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E03686-3022-4EAD-8FF7-57FC286E9AD6}"/>
              </a:ext>
            </a:extLst>
          </p:cNvPr>
          <p:cNvSpPr>
            <a:spLocks noGrp="1"/>
          </p:cNvSpPr>
          <p:nvPr>
            <p:ph type="body" idx="1"/>
          </p:nvPr>
        </p:nvSpPr>
        <p:spPr>
          <a:xfrm>
            <a:off x="311700" y="1152475"/>
            <a:ext cx="8520600" cy="3405238"/>
          </a:xfrm>
        </p:spPr>
        <p:txBody>
          <a:bodyPr/>
          <a:lstStyle/>
          <a:p>
            <a:pPr marL="114300" indent="0">
              <a:buNone/>
            </a:pPr>
            <a:r>
              <a:rPr lang="en-IN" sz="1600" dirty="0">
                <a:solidFill>
                  <a:schemeClr val="tx1"/>
                </a:solidFill>
              </a:rPr>
              <a:t>If 'A $ B' means 'A is brother of B', 'A @ B'means 'A is wife of B', 'A # B' means 'A is daughter of B' and 'A &amp; B'means 'A is father of B', then which of the following expressions indicates the relationship 'K' is father-in-law of H'? </a:t>
            </a:r>
            <a:br>
              <a:rPr lang="en-IN" sz="1600" dirty="0">
                <a:solidFill>
                  <a:schemeClr val="tx1"/>
                </a:solidFill>
              </a:rPr>
            </a:br>
            <a:r>
              <a:rPr lang="en-IN" sz="1600" b="1" dirty="0">
                <a:solidFill>
                  <a:schemeClr val="tx1"/>
                </a:solidFill>
              </a:rPr>
              <a:t>A.</a:t>
            </a:r>
            <a:r>
              <a:rPr lang="en-IN" sz="1600" dirty="0">
                <a:solidFill>
                  <a:schemeClr val="tx1"/>
                </a:solidFill>
              </a:rPr>
              <a:t> </a:t>
            </a:r>
            <a:r>
              <a:rPr lang="pt-BR" sz="1600" dirty="0">
                <a:solidFill>
                  <a:schemeClr val="tx1"/>
                </a:solidFill>
              </a:rPr>
              <a:t>H @ J $ L # P &amp; K</a:t>
            </a:r>
            <a:endParaRPr lang="en-IN" sz="1600" dirty="0">
              <a:solidFill>
                <a:schemeClr val="tx1"/>
              </a:solidFill>
            </a:endParaRPr>
          </a:p>
          <a:p>
            <a:pPr marL="114300" indent="0">
              <a:buNone/>
            </a:pPr>
            <a:r>
              <a:rPr lang="en-IN" sz="1600" b="1" dirty="0">
                <a:solidFill>
                  <a:schemeClr val="tx1"/>
                </a:solidFill>
              </a:rPr>
              <a:t>B.</a:t>
            </a:r>
            <a:r>
              <a:rPr lang="pt-BR" sz="1600" dirty="0">
                <a:solidFill>
                  <a:schemeClr val="tx1"/>
                </a:solidFill>
              </a:rPr>
              <a:t>  H @ J $ P &amp; L # K</a:t>
            </a:r>
            <a:endParaRPr lang="en-IN" sz="1600" dirty="0">
              <a:solidFill>
                <a:schemeClr val="tx1"/>
              </a:solidFill>
            </a:endParaRPr>
          </a:p>
          <a:p>
            <a:pPr marL="114300" indent="0">
              <a:buNone/>
            </a:pPr>
            <a:r>
              <a:rPr lang="en-IN" sz="1600" b="1" dirty="0">
                <a:solidFill>
                  <a:schemeClr val="tx1"/>
                </a:solidFill>
              </a:rPr>
              <a:t>C.</a:t>
            </a:r>
            <a:r>
              <a:rPr lang="pt-BR" sz="1600" dirty="0">
                <a:solidFill>
                  <a:schemeClr val="tx1"/>
                </a:solidFill>
              </a:rPr>
              <a:t> H @ J $ L # K &amp; P</a:t>
            </a:r>
            <a:endParaRPr lang="en-IN" sz="1600" dirty="0">
              <a:solidFill>
                <a:schemeClr val="tx1"/>
              </a:solidFill>
            </a:endParaRPr>
          </a:p>
          <a:p>
            <a:pPr marL="114300" indent="0">
              <a:buNone/>
            </a:pPr>
            <a:r>
              <a:rPr lang="en-IN" sz="1600" b="1" dirty="0">
                <a:solidFill>
                  <a:schemeClr val="tx1"/>
                </a:solidFill>
              </a:rPr>
              <a:t>D.</a:t>
            </a:r>
            <a:r>
              <a:rPr lang="pt-BR" sz="1600" dirty="0">
                <a:solidFill>
                  <a:schemeClr val="tx1"/>
                </a:solidFill>
              </a:rPr>
              <a:t> H @ P $ J &amp; L # K</a:t>
            </a:r>
            <a:endParaRPr lang="en-IN" sz="1600" dirty="0">
              <a:solidFill>
                <a:schemeClr val="tx1"/>
              </a:solidFill>
            </a:endParaRPr>
          </a:p>
          <a:p>
            <a:pPr marL="114300" indent="0">
              <a:buNone/>
            </a:pPr>
            <a:endParaRPr lang="en-IN" sz="1600" dirty="0">
              <a:solidFill>
                <a:schemeClr val="tx1"/>
              </a:solidFill>
            </a:endParaRPr>
          </a:p>
          <a:p>
            <a:pPr marL="114300" indent="0">
              <a:buNone/>
            </a:pPr>
            <a:r>
              <a:rPr lang="en-IN" sz="1600" dirty="0">
                <a:solidFill>
                  <a:schemeClr val="tx1"/>
                </a:solidFill>
              </a:rPr>
              <a:t>ANS:</a:t>
            </a:r>
            <a:r>
              <a:rPr lang="en-IN" sz="1600" b="1" dirty="0">
                <a:solidFill>
                  <a:schemeClr val="tx1"/>
                </a:solidFill>
              </a:rPr>
              <a:t>C</a:t>
            </a:r>
            <a:endParaRPr lang="en-IN" sz="1600" dirty="0">
              <a:solidFill>
                <a:schemeClr val="tx1"/>
              </a:solidFill>
            </a:endParaRPr>
          </a:p>
          <a:p>
            <a:pPr marL="114300" indent="0">
              <a:buNone/>
            </a:pPr>
            <a:endParaRPr lang="en-IN" sz="1600" dirty="0">
              <a:solidFill>
                <a:schemeClr val="tx1"/>
              </a:solidFill>
            </a:endParaRPr>
          </a:p>
        </p:txBody>
      </p:sp>
      <p:pic>
        <p:nvPicPr>
          <p:cNvPr id="4" name="Google Shape;69;p15">
            <a:extLst>
              <a:ext uri="{FF2B5EF4-FFF2-40B4-BE49-F238E27FC236}">
                <a16:creationId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a:ln w="6600">
                  <a:solidFill>
                    <a:schemeClr val="accent2"/>
                  </a:solidFill>
                  <a:prstDash val="solid"/>
                </a:ln>
                <a:solidFill>
                  <a:srgbClr val="FFFFFF"/>
                </a:solidFill>
                <a:effectLst>
                  <a:outerShdw dist="38100" dir="2700000" algn="tl" rotWithShape="0">
                    <a:schemeClr val="accent2"/>
                  </a:outerShdw>
                </a:effectLst>
              </a:rPr>
              <a:t>  PROBLEM 20:</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a:extLst>
              <a:ext uri="{FF2B5EF4-FFF2-40B4-BE49-F238E27FC236}">
                <a16:creationId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p14="http://schemas.microsoft.com/office/powerpoint/2010/main" val="199714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arn(inVertical)">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141638"/>
            <a:ext cx="6712857" cy="766798"/>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TextBox 9">
            <a:extLst>
              <a:ext uri="{FF2B5EF4-FFF2-40B4-BE49-F238E27FC236}">
                <a16:creationId xmlns:a16="http://schemas.microsoft.com/office/drawing/2014/main" id="{E6261728-6E8D-4512-861C-80EFE0DD3349}"/>
              </a:ext>
            </a:extLst>
          </p:cNvPr>
          <p:cNvSpPr txBox="1"/>
          <p:nvPr/>
        </p:nvSpPr>
        <p:spPr>
          <a:xfrm>
            <a:off x="195140" y="199426"/>
            <a:ext cx="5668631" cy="658642"/>
          </a:xfrm>
          <a:prstGeom prst="rect">
            <a:avLst/>
          </a:prstGeom>
          <a:noFill/>
        </p:spPr>
        <p:txBody>
          <a:bodyPr wrap="square" rtlCol="0">
            <a:spAutoFit/>
          </a:bodyPr>
          <a:lstStyle/>
          <a:p>
            <a:r>
              <a:rPr lang="en-US" sz="3680" b="1" dirty="0">
                <a:ln w="6600">
                  <a:solidFill>
                    <a:schemeClr val="accent2"/>
                  </a:solidFill>
                  <a:prstDash val="solid"/>
                </a:ln>
                <a:solidFill>
                  <a:srgbClr val="FFFFFF"/>
                </a:solidFill>
                <a:effectLst>
                  <a:outerShdw dist="38100" dir="2700000" algn="tl" rotWithShape="0">
                    <a:schemeClr val="accent2"/>
                  </a:outerShdw>
                </a:effectLst>
              </a:rPr>
              <a:t>BLOOD RELATION</a:t>
            </a:r>
          </a:p>
        </p:txBody>
      </p:sp>
      <p:sp>
        <p:nvSpPr>
          <p:cNvPr id="3" name="TextBox 2">
            <a:extLst>
              <a:ext uri="{FF2B5EF4-FFF2-40B4-BE49-F238E27FC236}">
                <a16:creationId xmlns:a16="http://schemas.microsoft.com/office/drawing/2014/main" id="{A71A8E7E-A32A-45D7-8800-5BE227894F76}"/>
              </a:ext>
            </a:extLst>
          </p:cNvPr>
          <p:cNvSpPr txBox="1"/>
          <p:nvPr/>
        </p:nvSpPr>
        <p:spPr>
          <a:xfrm>
            <a:off x="195140" y="959599"/>
            <a:ext cx="8150571" cy="4278094"/>
          </a:xfrm>
          <a:prstGeom prst="rect">
            <a:avLst/>
          </a:prstGeom>
          <a:noFill/>
        </p:spPr>
        <p:txBody>
          <a:bodyPr wrap="square" rtlCol="0">
            <a:spAutoFit/>
          </a:bodyPr>
          <a:lstStyle/>
          <a:p>
            <a:r>
              <a:rPr lang="en-IN" sz="1600" b="1" dirty="0"/>
              <a:t>Important Blood Relations</a:t>
            </a:r>
          </a:p>
          <a:p>
            <a:r>
              <a:rPr lang="en-IN" sz="1600" dirty="0"/>
              <a:t> 1. Mother’s (or) Father’s Daughter – Sister</a:t>
            </a:r>
            <a:br>
              <a:rPr lang="en-IN" sz="1600" dirty="0"/>
            </a:br>
            <a:r>
              <a:rPr lang="en-IN" sz="1600" dirty="0"/>
              <a:t>    2. Daughter’s husband – Son in law</a:t>
            </a:r>
            <a:br>
              <a:rPr lang="en-IN" sz="1600" dirty="0"/>
            </a:br>
            <a:r>
              <a:rPr lang="en-IN" sz="1600" dirty="0"/>
              <a:t>        3. Mother’s brother – Maternal Uncle</a:t>
            </a:r>
            <a:br>
              <a:rPr lang="en-IN" sz="1600" dirty="0"/>
            </a:br>
            <a:r>
              <a:rPr lang="en-IN" sz="1600" dirty="0"/>
              <a:t>           4. Mother’s (or) father’s son – Brother</a:t>
            </a:r>
            <a:br>
              <a:rPr lang="en-IN" sz="1600" dirty="0"/>
            </a:br>
            <a:r>
              <a:rPr lang="en-IN" sz="1600" dirty="0"/>
              <a:t>              5. Mother’s (or) Father’s sister – Aunt</a:t>
            </a:r>
            <a:br>
              <a:rPr lang="en-IN" sz="1600" dirty="0"/>
            </a:br>
            <a:r>
              <a:rPr lang="en-IN" sz="1600" dirty="0"/>
              <a:t>                 6. Mother’s (or) Father’s father – Grand Father</a:t>
            </a:r>
            <a:br>
              <a:rPr lang="en-IN" sz="1600" dirty="0"/>
            </a:br>
            <a:r>
              <a:rPr lang="en-IN" sz="1600" dirty="0"/>
              <a:t>                    7. Sister’s husband – Brother in law</a:t>
            </a:r>
            <a:br>
              <a:rPr lang="en-IN" sz="1600" dirty="0"/>
            </a:br>
            <a:r>
              <a:rPr lang="en-IN" sz="1600" dirty="0"/>
              <a:t>                       8. Husband’s (or) Wife’s mother – Mother in law</a:t>
            </a:r>
            <a:br>
              <a:rPr lang="en-IN" sz="1600" dirty="0"/>
            </a:br>
            <a:r>
              <a:rPr lang="en-IN" sz="1600" dirty="0"/>
              <a:t>                          9. Mother’s (or) Father’s mother – Grand Mother</a:t>
            </a:r>
            <a:br>
              <a:rPr lang="en-IN" sz="1600" dirty="0"/>
            </a:br>
            <a:r>
              <a:rPr lang="en-IN" sz="1600" dirty="0"/>
              <a:t>                           10. Son’s wife – Daughter in law</a:t>
            </a:r>
            <a:br>
              <a:rPr lang="en-IN" sz="1600" dirty="0"/>
            </a:br>
            <a:r>
              <a:rPr lang="en-IN" sz="1600" dirty="0"/>
              <a:t>                              11. Brother’s (or) Sister’s daughter – Niece</a:t>
            </a:r>
            <a:br>
              <a:rPr lang="en-IN" sz="1600" dirty="0"/>
            </a:br>
            <a:r>
              <a:rPr lang="en-IN" sz="1600" dirty="0"/>
              <a:t>                                 12. Husband’s (or) Wife’s father – Father in law</a:t>
            </a:r>
            <a:br>
              <a:rPr lang="en-IN" sz="1600" dirty="0"/>
            </a:br>
            <a:r>
              <a:rPr lang="en-IN" sz="1600" dirty="0"/>
              <a:t>                                     13. Husband’s (or) Wife’s brother – Brother in law</a:t>
            </a:r>
            <a:br>
              <a:rPr lang="en-IN" sz="1600" dirty="0"/>
            </a:br>
            <a:r>
              <a:rPr lang="en-IN" sz="1600" dirty="0"/>
              <a:t>                                        14. Father’s Brother – Paternal uncle</a:t>
            </a:r>
            <a:br>
              <a:rPr lang="en-IN" sz="1600" dirty="0"/>
            </a:br>
            <a:r>
              <a:rPr lang="en-IN" sz="1600" dirty="0"/>
              <a:t>                                           15. Husband’s (or) Wife’s sister – Sister in law</a:t>
            </a:r>
            <a:br>
              <a:rPr lang="en-IN" sz="1600" dirty="0"/>
            </a:br>
            <a:r>
              <a:rPr lang="en-IN" sz="1600" dirty="0"/>
              <a:t>                                               16. Brother’s (or) Sister’s son – Nephew</a:t>
            </a:r>
            <a:endParaRPr lang="en-IN" sz="1600" dirty="0">
              <a:solidFill>
                <a:schemeClr val="tx1"/>
              </a:solidFill>
            </a:endParaRPr>
          </a:p>
        </p:txBody>
      </p:sp>
    </p:spTree>
    <p:extLst>
      <p:ext uri="{BB962C8B-B14F-4D97-AF65-F5344CB8AC3E}">
        <p14:creationId xmlns:p14="http://schemas.microsoft.com/office/powerpoint/2010/main" val="98437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0"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edge">
                                      <p:cBhvr>
                                        <p:cTn id="14"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141638"/>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TextBox 9">
            <a:extLst>
              <a:ext uri="{FF2B5EF4-FFF2-40B4-BE49-F238E27FC236}">
                <a16:creationId xmlns:a16="http://schemas.microsoft.com/office/drawing/2014/main" id="{E6261728-6E8D-4512-861C-80EFE0DD3349}"/>
              </a:ext>
            </a:extLst>
          </p:cNvPr>
          <p:cNvSpPr txBox="1"/>
          <p:nvPr/>
        </p:nvSpPr>
        <p:spPr>
          <a:xfrm>
            <a:off x="328935" y="157422"/>
            <a:ext cx="3176265" cy="477054"/>
          </a:xfrm>
          <a:prstGeom prst="rect">
            <a:avLst/>
          </a:prstGeom>
          <a:noFill/>
        </p:spPr>
        <p:txBody>
          <a:bodyPr wrap="square" rtlCol="0">
            <a:spAutoFit/>
          </a:bodyPr>
          <a:lstStyle/>
          <a:p>
            <a:r>
              <a:rPr lang="en-US" sz="2500" b="1" dirty="0">
                <a:ln w="6600">
                  <a:solidFill>
                    <a:schemeClr val="accent2"/>
                  </a:solidFill>
                  <a:prstDash val="solid"/>
                </a:ln>
                <a:solidFill>
                  <a:srgbClr val="FFFFFF"/>
                </a:solidFill>
                <a:effectLst>
                  <a:outerShdw dist="38100" dir="2700000" algn="tl" rotWithShape="0">
                    <a:schemeClr val="accent2"/>
                  </a:outerShdw>
                </a:effectLst>
              </a:rPr>
              <a:t>PROBLEM 1:</a:t>
            </a:r>
          </a:p>
        </p:txBody>
      </p:sp>
      <p:sp>
        <p:nvSpPr>
          <p:cNvPr id="3" name="TextBox 2">
            <a:extLst>
              <a:ext uri="{FF2B5EF4-FFF2-40B4-BE49-F238E27FC236}">
                <a16:creationId xmlns:a16="http://schemas.microsoft.com/office/drawing/2014/main" id="{A71A8E7E-A32A-45D7-8800-5BE227894F76}"/>
              </a:ext>
            </a:extLst>
          </p:cNvPr>
          <p:cNvSpPr txBox="1"/>
          <p:nvPr/>
        </p:nvSpPr>
        <p:spPr>
          <a:xfrm>
            <a:off x="195140" y="1424047"/>
            <a:ext cx="8525120" cy="2554545"/>
          </a:xfrm>
          <a:prstGeom prst="rect">
            <a:avLst/>
          </a:prstGeom>
          <a:noFill/>
        </p:spPr>
        <p:txBody>
          <a:bodyPr wrap="square" rtlCol="0">
            <a:spAutoFit/>
          </a:bodyPr>
          <a:lstStyle/>
          <a:p>
            <a:r>
              <a:rPr lang="en-IN" sz="1600" dirty="0"/>
              <a:t>Pointing toward a girl in the picture, Sunita said, "She is the mother of Renu, whose father is my son ." How is Sunita related to that girl in the picture?</a:t>
            </a:r>
          </a:p>
          <a:p>
            <a:pPr marL="342900" indent="-342900">
              <a:buFont typeface="+mj-lt"/>
              <a:buAutoNum type="alphaUcPeriod"/>
            </a:pPr>
            <a:r>
              <a:rPr lang="en-IN" sz="1600" dirty="0"/>
              <a:t>Mother</a:t>
            </a:r>
          </a:p>
          <a:p>
            <a:pPr marL="342900" indent="-342900">
              <a:buFont typeface="+mj-lt"/>
              <a:buAutoNum type="alphaUcPeriod"/>
            </a:pPr>
            <a:r>
              <a:rPr lang="en-IN" sz="1600" dirty="0"/>
              <a:t>Aunt</a:t>
            </a:r>
          </a:p>
          <a:p>
            <a:pPr marL="342900" indent="-342900">
              <a:buFont typeface="+mj-lt"/>
              <a:buAutoNum type="alphaUcPeriod"/>
            </a:pPr>
            <a:r>
              <a:rPr lang="en-IN" sz="1600" dirty="0"/>
              <a:t>Cousin</a:t>
            </a:r>
          </a:p>
          <a:p>
            <a:pPr marL="342900" indent="-342900">
              <a:buFont typeface="+mj-lt"/>
              <a:buAutoNum type="alphaUcPeriod"/>
            </a:pPr>
            <a:r>
              <a:rPr lang="en-IN" sz="1600" dirty="0"/>
              <a:t>Data inadequate</a:t>
            </a:r>
          </a:p>
          <a:p>
            <a:pPr marL="342900" indent="-342900">
              <a:buFont typeface="+mj-lt"/>
              <a:buAutoNum type="alphaUcPeriod"/>
            </a:pPr>
            <a:r>
              <a:rPr lang="en-IN" sz="1600" dirty="0"/>
              <a:t>None of these</a:t>
            </a:r>
          </a:p>
          <a:p>
            <a:endParaRPr lang="en-IN" sz="1600" dirty="0">
              <a:solidFill>
                <a:schemeClr val="tx1"/>
              </a:solidFill>
            </a:endParaRPr>
          </a:p>
          <a:p>
            <a:r>
              <a:rPr lang="en-IN" sz="1600" dirty="0">
                <a:solidFill>
                  <a:schemeClr val="tx1"/>
                </a:solidFill>
              </a:rPr>
              <a:t>ANS:</a:t>
            </a:r>
            <a:r>
              <a:rPr lang="en-IN" sz="1600" b="1" dirty="0">
                <a:solidFill>
                  <a:schemeClr val="tx1"/>
                </a:solidFill>
              </a:rPr>
              <a:t>E</a:t>
            </a:r>
            <a:endParaRPr lang="en-IN" sz="1600" dirty="0">
              <a:solidFill>
                <a:schemeClr val="tx1"/>
              </a:solidFill>
            </a:endParaRPr>
          </a:p>
          <a:p>
            <a:endParaRPr lang="en-IN" sz="1600" dirty="0">
              <a:solidFill>
                <a:schemeClr val="tx1"/>
              </a:solidFill>
            </a:endParaRPr>
          </a:p>
        </p:txBody>
      </p:sp>
    </p:spTree>
    <p:extLst>
      <p:ext uri="{BB962C8B-B14F-4D97-AF65-F5344CB8AC3E}">
        <p14:creationId xmlns:p14="http://schemas.microsoft.com/office/powerpoint/2010/main" val="118126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barn(inVertical)">
                                      <p:cBhvr>
                                        <p:cTn id="4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1938"/>
            <a:ext cx="4886325" cy="1071561"/>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 name="Google Shape;70;p15">
            <a:extLst>
              <a:ext uri="{FF2B5EF4-FFF2-40B4-BE49-F238E27FC236}">
                <a16:creationId xmlns:a16="http://schemas.microsoft.com/office/drawing/2014/main" id="{EAC73844-35FD-444E-AECC-E54980A9AD51}"/>
              </a:ext>
            </a:extLst>
          </p:cNvPr>
          <p:cNvSpPr/>
          <p:nvPr/>
        </p:nvSpPr>
        <p:spPr>
          <a:xfrm>
            <a:off x="0" y="135577"/>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a:extLst>
              <a:ext uri="{FF2B5EF4-FFF2-40B4-BE49-F238E27FC236}">
                <a16:creationId xmlns:a16="http://schemas.microsoft.com/office/drawing/2014/main" id="{19FCABAF-CA0A-4E57-940A-3BC4784CA037}"/>
              </a:ext>
            </a:extLst>
          </p:cNvPr>
          <p:cNvSpPr txBox="1"/>
          <p:nvPr/>
        </p:nvSpPr>
        <p:spPr>
          <a:xfrm>
            <a:off x="257633" y="135577"/>
            <a:ext cx="3123675" cy="477054"/>
          </a:xfrm>
          <a:prstGeom prst="rect">
            <a:avLst/>
          </a:prstGeom>
          <a:noFill/>
        </p:spPr>
        <p:txBody>
          <a:bodyPr wrap="square" rtlCol="0">
            <a:spAutoFit/>
          </a:bodyPr>
          <a:lstStyle/>
          <a:p>
            <a:r>
              <a:rPr lang="en-US" sz="2500" b="1" dirty="0">
                <a:ln w="6600">
                  <a:solidFill>
                    <a:schemeClr val="accent2"/>
                  </a:solidFill>
                  <a:prstDash val="solid"/>
                </a:ln>
                <a:solidFill>
                  <a:srgbClr val="FFFFFF"/>
                </a:solidFill>
                <a:effectLst>
                  <a:outerShdw dist="38100" dir="2700000" algn="tl" rotWithShape="0">
                    <a:schemeClr val="accent2"/>
                  </a:outerShdw>
                </a:effectLst>
              </a:rPr>
              <a:t>PROBLEM 2:</a:t>
            </a:r>
          </a:p>
        </p:txBody>
      </p:sp>
      <p:sp>
        <p:nvSpPr>
          <p:cNvPr id="2" name="TextBox 1">
            <a:extLst>
              <a:ext uri="{FF2B5EF4-FFF2-40B4-BE49-F238E27FC236}">
                <a16:creationId xmlns:a16="http://schemas.microsoft.com/office/drawing/2014/main" id="{9733EE28-3D2C-4626-89EC-33C3C42BA2AA}"/>
              </a:ext>
            </a:extLst>
          </p:cNvPr>
          <p:cNvSpPr txBox="1"/>
          <p:nvPr/>
        </p:nvSpPr>
        <p:spPr>
          <a:xfrm>
            <a:off x="342900" y="1276349"/>
            <a:ext cx="8472488" cy="2308324"/>
          </a:xfrm>
          <a:prstGeom prst="rect">
            <a:avLst/>
          </a:prstGeom>
          <a:noFill/>
        </p:spPr>
        <p:txBody>
          <a:bodyPr wrap="square" rtlCol="0">
            <a:spAutoFit/>
          </a:bodyPr>
          <a:lstStyle/>
          <a:p>
            <a:pPr fontAlgn="base"/>
            <a:r>
              <a:rPr lang="en-IN" sz="1600" dirty="0">
                <a:solidFill>
                  <a:schemeClr val="tx1"/>
                </a:solidFill>
              </a:rPr>
              <a:t>Pointing towards Rita, Nikhil said, " I am the only son of her mother's son." How is Rita related to Nikhil?</a:t>
            </a:r>
          </a:p>
          <a:p>
            <a:pPr fontAlgn="base"/>
            <a:r>
              <a:rPr lang="en-IN" sz="1600" dirty="0">
                <a:solidFill>
                  <a:schemeClr val="tx1"/>
                </a:solidFill>
              </a:rPr>
              <a:t>A. Aunt</a:t>
            </a:r>
          </a:p>
          <a:p>
            <a:pPr fontAlgn="base"/>
            <a:r>
              <a:rPr lang="en-IN" sz="1600" dirty="0">
                <a:solidFill>
                  <a:schemeClr val="tx1"/>
                </a:solidFill>
              </a:rPr>
              <a:t>B. Niece</a:t>
            </a:r>
          </a:p>
          <a:p>
            <a:pPr fontAlgn="base"/>
            <a:r>
              <a:rPr lang="en-IN" sz="1600" dirty="0">
                <a:solidFill>
                  <a:schemeClr val="tx1"/>
                </a:solidFill>
              </a:rPr>
              <a:t>C. Mother</a:t>
            </a:r>
          </a:p>
          <a:p>
            <a:pPr fontAlgn="base"/>
            <a:r>
              <a:rPr lang="en-IN" sz="1600" dirty="0">
                <a:solidFill>
                  <a:schemeClr val="tx1"/>
                </a:solidFill>
              </a:rPr>
              <a:t>D. Cousin</a:t>
            </a:r>
          </a:p>
          <a:p>
            <a:endParaRPr lang="en-IN" sz="1600" dirty="0">
              <a:solidFill>
                <a:schemeClr val="tx1"/>
              </a:solidFill>
            </a:endParaRPr>
          </a:p>
          <a:p>
            <a:r>
              <a:rPr lang="en-IN" sz="1600" dirty="0">
                <a:solidFill>
                  <a:schemeClr val="tx1"/>
                </a:solidFill>
              </a:rPr>
              <a:t>ANS:</a:t>
            </a:r>
            <a:r>
              <a:rPr lang="en-IN" sz="1600" b="1" dirty="0">
                <a:solidFill>
                  <a:schemeClr val="tx1"/>
                </a:solidFill>
              </a:rPr>
              <a:t>A</a:t>
            </a:r>
            <a:endParaRPr lang="en-IN" sz="1600" dirty="0">
              <a:solidFill>
                <a:schemeClr val="tx1"/>
              </a:solidFill>
            </a:endParaRPr>
          </a:p>
          <a:p>
            <a:endParaRPr lang="en-IN" sz="1600" dirty="0">
              <a:solidFill>
                <a:schemeClr val="tx1"/>
              </a:solidFill>
            </a:endParaRPr>
          </a:p>
        </p:txBody>
      </p:sp>
    </p:spTree>
    <p:extLst>
      <p:ext uri="{BB962C8B-B14F-4D97-AF65-F5344CB8AC3E}">
        <p14:creationId xmlns:p14="http://schemas.microsoft.com/office/powerpoint/2010/main" val="164106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additive="base">
                                        <p:cTn id="14"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 calcmode="lin" valueType="num">
                                      <p:cBhvr additive="base">
                                        <p:cTn id="20"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 calcmode="lin" valueType="num">
                                      <p:cBhvr additive="base">
                                        <p:cTn id="26"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 calcmode="lin" valueType="num">
                                      <p:cBhvr additive="base">
                                        <p:cTn id="32"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2">
                                            <p:txEl>
                                              <p:pRg st="6" end="6"/>
                                            </p:txEl>
                                          </p:spTgt>
                                        </p:tgtEl>
                                        <p:attrNameLst>
                                          <p:attrName>style.visibility</p:attrName>
                                        </p:attrNameLst>
                                      </p:cBhvr>
                                      <p:to>
                                        <p:strVal val="visible"/>
                                      </p:to>
                                    </p:set>
                                    <p:animEffect transition="in" filter="barn(inVertical)">
                                      <p:cBhvr>
                                        <p:cTn id="3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181536"/>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US" sz="2500" b="1" dirty="0">
                <a:ln w="6600">
                  <a:solidFill>
                    <a:schemeClr val="accent2"/>
                  </a:solidFill>
                  <a:prstDash val="solid"/>
                </a:ln>
                <a:solidFill>
                  <a:srgbClr val="FFFFFF"/>
                </a:solidFill>
                <a:effectLst>
                  <a:outerShdw dist="38100" dir="2700000" algn="tl" rotWithShape="0">
                    <a:schemeClr val="accent2"/>
                  </a:outerShdw>
                </a:effectLst>
              </a:rPr>
              <a:t>P</a:t>
            </a:r>
            <a:r>
              <a:rPr lang="en-IN" sz="2500" b="1" dirty="0">
                <a:ln w="6600">
                  <a:solidFill>
                    <a:schemeClr val="accent2"/>
                  </a:solidFill>
                  <a:prstDash val="solid"/>
                </a:ln>
                <a:solidFill>
                  <a:srgbClr val="FFFFFF"/>
                </a:solidFill>
                <a:effectLst>
                  <a:outerShdw dist="38100" dir="2700000" algn="tl" rotWithShape="0">
                    <a:schemeClr val="accent2"/>
                  </a:outerShdw>
                </a:effectLst>
              </a:rPr>
              <a:t>ROBLEM 3:</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 name="TextBox 1">
            <a:extLst>
              <a:ext uri="{FF2B5EF4-FFF2-40B4-BE49-F238E27FC236}">
                <a16:creationId xmlns:a16="http://schemas.microsoft.com/office/drawing/2014/main" id="{DE3CDC98-8B9F-49F8-B729-9782F43D7824}"/>
              </a:ext>
            </a:extLst>
          </p:cNvPr>
          <p:cNvSpPr txBox="1"/>
          <p:nvPr/>
        </p:nvSpPr>
        <p:spPr>
          <a:xfrm>
            <a:off x="342900" y="1276350"/>
            <a:ext cx="8472488" cy="2554545"/>
          </a:xfrm>
          <a:prstGeom prst="rect">
            <a:avLst/>
          </a:prstGeom>
          <a:noFill/>
        </p:spPr>
        <p:txBody>
          <a:bodyPr wrap="square" rtlCol="0">
            <a:spAutoFit/>
          </a:bodyPr>
          <a:lstStyle/>
          <a:p>
            <a:pPr fontAlgn="base"/>
            <a:r>
              <a:rPr lang="en-IN" sz="1600" dirty="0">
                <a:solidFill>
                  <a:schemeClr val="tx1"/>
                </a:solidFill>
              </a:rPr>
              <a:t>Suresh's sister is the wife of Ram. Ram is Rani's brother. Ram's father is Madhur. Sheetal is Ram's grandmother. Rema is Sheetal's daughter-in-law. Rohit is Rani's brother's son. Who is Rohit to Suresh ?</a:t>
            </a:r>
          </a:p>
          <a:p>
            <a:pPr fontAlgn="base"/>
            <a:r>
              <a:rPr lang="en-IN" sz="1600" dirty="0">
                <a:solidFill>
                  <a:schemeClr val="tx1"/>
                </a:solidFill>
              </a:rPr>
              <a:t>A. Brother-in-law</a:t>
            </a:r>
          </a:p>
          <a:p>
            <a:pPr fontAlgn="base"/>
            <a:r>
              <a:rPr lang="en-IN" sz="1600" dirty="0">
                <a:solidFill>
                  <a:schemeClr val="tx1"/>
                </a:solidFill>
              </a:rPr>
              <a:t>B. Son</a:t>
            </a:r>
          </a:p>
          <a:p>
            <a:pPr fontAlgn="base"/>
            <a:r>
              <a:rPr lang="en-IN" sz="1600" dirty="0">
                <a:solidFill>
                  <a:schemeClr val="tx1"/>
                </a:solidFill>
              </a:rPr>
              <a:t>C. Brother</a:t>
            </a:r>
          </a:p>
          <a:p>
            <a:pPr fontAlgn="base"/>
            <a:r>
              <a:rPr lang="en-IN" sz="1600" dirty="0">
                <a:solidFill>
                  <a:schemeClr val="tx1"/>
                </a:solidFill>
              </a:rPr>
              <a:t>D. Nephew</a:t>
            </a:r>
          </a:p>
          <a:p>
            <a:endParaRPr lang="en-IN" sz="1600" dirty="0">
              <a:solidFill>
                <a:schemeClr val="tx1"/>
              </a:solidFill>
            </a:endParaRPr>
          </a:p>
          <a:p>
            <a:r>
              <a:rPr lang="en-IN" sz="1600" dirty="0">
                <a:solidFill>
                  <a:schemeClr val="tx1"/>
                </a:solidFill>
              </a:rPr>
              <a:t>ANS:</a:t>
            </a:r>
            <a:r>
              <a:rPr lang="en-IN" sz="1600" b="1" dirty="0">
                <a:solidFill>
                  <a:schemeClr val="tx1"/>
                </a:solidFill>
              </a:rPr>
              <a:t>D</a:t>
            </a:r>
            <a:endParaRPr lang="en-IN" sz="1600" dirty="0">
              <a:solidFill>
                <a:schemeClr val="tx1"/>
              </a:solidFill>
            </a:endParaRPr>
          </a:p>
          <a:p>
            <a:endParaRPr lang="en-IN" sz="1600" dirty="0">
              <a:solidFill>
                <a:schemeClr val="tx1"/>
              </a:solidFill>
            </a:endParaRPr>
          </a:p>
        </p:txBody>
      </p:sp>
    </p:spTree>
    <p:extLst>
      <p:ext uri="{BB962C8B-B14F-4D97-AF65-F5344CB8AC3E}">
        <p14:creationId xmlns:p14="http://schemas.microsoft.com/office/powerpoint/2010/main" val="7556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additive="base">
                                        <p:cTn id="14"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 calcmode="lin" valueType="num">
                                      <p:cBhvr additive="base">
                                        <p:cTn id="20"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 calcmode="lin" valueType="num">
                                      <p:cBhvr additive="base">
                                        <p:cTn id="26"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 calcmode="lin" valueType="num">
                                      <p:cBhvr additive="base">
                                        <p:cTn id="32"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2">
                                            <p:txEl>
                                              <p:pRg st="6" end="6"/>
                                            </p:txEl>
                                          </p:spTgt>
                                        </p:tgtEl>
                                        <p:attrNameLst>
                                          <p:attrName>style.visibility</p:attrName>
                                        </p:attrNameLst>
                                      </p:cBhvr>
                                      <p:to>
                                        <p:strVal val="visible"/>
                                      </p:to>
                                    </p:set>
                                    <p:animEffect transition="in" filter="barn(inVertical)">
                                      <p:cBhvr>
                                        <p:cTn id="3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168772"/>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1" name="Google Shape;71;p15"/>
          <p:cNvSpPr txBox="1"/>
          <p:nvPr/>
        </p:nvSpPr>
        <p:spPr>
          <a:xfrm>
            <a:off x="328936" y="149125"/>
            <a:ext cx="4457699" cy="475200"/>
          </a:xfrm>
          <a:prstGeom prst="rect">
            <a:avLst/>
          </a:prstGeom>
          <a:noFill/>
          <a:ln>
            <a:noFill/>
          </a:ln>
        </p:spPr>
        <p:txBody>
          <a:bodyPr spcFirstLastPara="1" wrap="square" lIns="0" tIns="0" rIns="0" bIns="0" anchor="ctr" anchorCtr="0">
            <a:noAutofit/>
          </a:bodyPr>
          <a:lstStyle/>
          <a:p>
            <a:r>
              <a:rPr lang="en-US" sz="2500" b="1" dirty="0">
                <a:ln w="6600">
                  <a:solidFill>
                    <a:schemeClr val="accent2"/>
                  </a:solidFill>
                  <a:prstDash val="solid"/>
                </a:ln>
                <a:solidFill>
                  <a:srgbClr val="FFFFFF"/>
                </a:solidFill>
                <a:effectLst>
                  <a:outerShdw dist="38100" dir="2700000" algn="tl" rotWithShape="0">
                    <a:schemeClr val="accent2"/>
                  </a:outerShdw>
                </a:effectLst>
              </a:rPr>
              <a:t>P</a:t>
            </a:r>
            <a:r>
              <a:rPr lang="en-IN" sz="2500" b="1" dirty="0">
                <a:ln w="6600">
                  <a:solidFill>
                    <a:schemeClr val="accent2"/>
                  </a:solidFill>
                  <a:prstDash val="solid"/>
                </a:ln>
                <a:solidFill>
                  <a:srgbClr val="FFFFFF"/>
                </a:solidFill>
                <a:effectLst>
                  <a:outerShdw dist="38100" dir="2700000" algn="tl" rotWithShape="0">
                    <a:schemeClr val="accent2"/>
                  </a:outerShdw>
                </a:effectLst>
              </a:rPr>
              <a:t>ROBLEM 4:</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TextBox 3">
            <a:extLst>
              <a:ext uri="{FF2B5EF4-FFF2-40B4-BE49-F238E27FC236}">
                <a16:creationId xmlns:a16="http://schemas.microsoft.com/office/drawing/2014/main" id="{F09F00F3-00D1-4AAD-8471-3C02492BC13D}"/>
              </a:ext>
            </a:extLst>
          </p:cNvPr>
          <p:cNvSpPr txBox="1"/>
          <p:nvPr/>
        </p:nvSpPr>
        <p:spPr>
          <a:xfrm>
            <a:off x="328936" y="1314450"/>
            <a:ext cx="8486452" cy="2308324"/>
          </a:xfrm>
          <a:prstGeom prst="rect">
            <a:avLst/>
          </a:prstGeom>
          <a:noFill/>
        </p:spPr>
        <p:txBody>
          <a:bodyPr wrap="square" rtlCol="0">
            <a:spAutoFit/>
          </a:bodyPr>
          <a:lstStyle/>
          <a:p>
            <a:pPr fontAlgn="base"/>
            <a:r>
              <a:rPr lang="en-IN" sz="1600" dirty="0"/>
              <a:t>Rahul told Anand, "Yesterday I defeated the only brother of the daughter of my grand mother." Whom did Rahul defeat?</a:t>
            </a:r>
          </a:p>
          <a:p>
            <a:pPr fontAlgn="base"/>
            <a:r>
              <a:rPr lang="en-IN" sz="1600" dirty="0"/>
              <a:t>A. Son</a:t>
            </a:r>
          </a:p>
          <a:p>
            <a:pPr fontAlgn="base"/>
            <a:r>
              <a:rPr lang="en-IN" sz="1600" dirty="0"/>
              <a:t>B. Father</a:t>
            </a:r>
          </a:p>
          <a:p>
            <a:pPr fontAlgn="base"/>
            <a:r>
              <a:rPr lang="en-IN" sz="1600" dirty="0"/>
              <a:t>C. Brother</a:t>
            </a:r>
          </a:p>
          <a:p>
            <a:pPr fontAlgn="base"/>
            <a:r>
              <a:rPr lang="en-IN" sz="1600" dirty="0"/>
              <a:t>D. Father-in-law</a:t>
            </a:r>
          </a:p>
          <a:p>
            <a:endParaRPr lang="en-IN" sz="1600" dirty="0">
              <a:solidFill>
                <a:schemeClr val="tx1"/>
              </a:solidFill>
            </a:endParaRPr>
          </a:p>
          <a:p>
            <a:r>
              <a:rPr lang="en-IN" sz="1600" dirty="0">
                <a:solidFill>
                  <a:schemeClr val="tx1"/>
                </a:solidFill>
              </a:rPr>
              <a:t>ANS:</a:t>
            </a:r>
            <a:r>
              <a:rPr lang="en-IN" sz="1600" b="1" dirty="0">
                <a:solidFill>
                  <a:schemeClr val="tx1"/>
                </a:solidFill>
              </a:rPr>
              <a:t>B</a:t>
            </a:r>
            <a:endParaRPr lang="en-IN" sz="1600" dirty="0">
              <a:solidFill>
                <a:schemeClr val="tx1"/>
              </a:solidFill>
            </a:endParaRPr>
          </a:p>
          <a:p>
            <a:endParaRPr lang="en-IN" sz="1600" dirty="0">
              <a:solidFill>
                <a:schemeClr val="tx1"/>
              </a:solidFill>
            </a:endParaRPr>
          </a:p>
        </p:txBody>
      </p:sp>
    </p:spTree>
    <p:extLst>
      <p:ext uri="{BB962C8B-B14F-4D97-AF65-F5344CB8AC3E}">
        <p14:creationId xmlns:p14="http://schemas.microsoft.com/office/powerpoint/2010/main" val="400818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 calcmode="lin" valueType="num">
                                      <p:cBhvr additive="base">
                                        <p:cTn id="14"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 calcmode="lin" valueType="num">
                                      <p:cBhvr additive="base">
                                        <p:cTn id="20"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 calcmode="lin" valueType="num">
                                      <p:cBhvr additive="base">
                                        <p:cTn id="26"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 calcmode="lin" valueType="num">
                                      <p:cBhvr additive="base">
                                        <p:cTn id="32"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4">
                                            <p:txEl>
                                              <p:pRg st="6" end="6"/>
                                            </p:txEl>
                                          </p:spTgt>
                                        </p:tgtEl>
                                        <p:attrNameLst>
                                          <p:attrName>style.visibility</p:attrName>
                                        </p:attrNameLst>
                                      </p:cBhvr>
                                      <p:to>
                                        <p:strVal val="visible"/>
                                      </p:to>
                                    </p:set>
                                    <p:animEffect transition="in" filter="barn(inVertical)">
                                      <p:cBhvr>
                                        <p:cTn id="38"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225767"/>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3600" b="1" dirty="0">
                <a:ln w="6600">
                  <a:solidFill>
                    <a:schemeClr val="accent2"/>
                  </a:solidFill>
                  <a:prstDash val="solid"/>
                </a:ln>
                <a:solidFill>
                  <a:srgbClr val="FFFFFF"/>
                </a:solidFill>
                <a:effectLst>
                  <a:outerShdw dist="38100" dir="2700000" algn="tl" rotWithShape="0">
                    <a:schemeClr val="accent2"/>
                  </a:outerShdw>
                </a:effectLst>
              </a:rPr>
              <a:t> </a:t>
            </a:r>
            <a:r>
              <a:rPr lang="en-IN" sz="2500" b="1" dirty="0">
                <a:ln w="6600">
                  <a:solidFill>
                    <a:schemeClr val="accent2"/>
                  </a:solidFill>
                  <a:prstDash val="solid"/>
                </a:ln>
                <a:solidFill>
                  <a:srgbClr val="FFFFFF"/>
                </a:solidFill>
                <a:effectLst>
                  <a:outerShdw dist="38100" dir="2700000" algn="tl" rotWithShape="0">
                    <a:schemeClr val="accent2"/>
                  </a:outerShdw>
                </a:effectLst>
              </a:rPr>
              <a:t>PROBLEM 5:</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TextBox 6">
            <a:extLst>
              <a:ext uri="{FF2B5EF4-FFF2-40B4-BE49-F238E27FC236}">
                <a16:creationId xmlns:a16="http://schemas.microsoft.com/office/drawing/2014/main" id="{5CCF91DC-D613-4AC8-BE26-1340F443BAEC}"/>
              </a:ext>
            </a:extLst>
          </p:cNvPr>
          <p:cNvSpPr txBox="1"/>
          <p:nvPr/>
        </p:nvSpPr>
        <p:spPr>
          <a:xfrm>
            <a:off x="343224" y="1314450"/>
            <a:ext cx="8472164" cy="2554545"/>
          </a:xfrm>
          <a:prstGeom prst="rect">
            <a:avLst/>
          </a:prstGeom>
          <a:noFill/>
        </p:spPr>
        <p:txBody>
          <a:bodyPr wrap="square" numCol="1" rtlCol="0">
            <a:spAutoFit/>
          </a:bodyPr>
          <a:lstStyle/>
          <a:p>
            <a:pPr fontAlgn="base"/>
            <a:r>
              <a:rPr lang="en-IN" sz="1600" dirty="0">
                <a:solidFill>
                  <a:schemeClr val="tx1"/>
                </a:solidFill>
              </a:rPr>
              <a:t>A woman introduces a man as the son of the brother of her mother. How is the man related to the woman?</a:t>
            </a:r>
          </a:p>
          <a:p>
            <a:pPr fontAlgn="base"/>
            <a:r>
              <a:rPr lang="en-IN" sz="1600" dirty="0">
                <a:solidFill>
                  <a:schemeClr val="tx1"/>
                </a:solidFill>
              </a:rPr>
              <a:t>A. Nephew</a:t>
            </a:r>
          </a:p>
          <a:p>
            <a:pPr fontAlgn="base"/>
            <a:r>
              <a:rPr lang="en-IN" sz="1600" dirty="0">
                <a:solidFill>
                  <a:schemeClr val="tx1"/>
                </a:solidFill>
              </a:rPr>
              <a:t>B. Son</a:t>
            </a:r>
          </a:p>
          <a:p>
            <a:pPr fontAlgn="base"/>
            <a:r>
              <a:rPr lang="en-IN" sz="1600" dirty="0">
                <a:solidFill>
                  <a:schemeClr val="tx1"/>
                </a:solidFill>
              </a:rPr>
              <a:t>C. Cousin</a:t>
            </a:r>
          </a:p>
          <a:p>
            <a:pPr fontAlgn="base"/>
            <a:r>
              <a:rPr lang="en-IN" sz="1600" dirty="0">
                <a:solidFill>
                  <a:schemeClr val="tx1"/>
                </a:solidFill>
              </a:rPr>
              <a:t>D. Uncle</a:t>
            </a:r>
          </a:p>
          <a:p>
            <a:pPr fontAlgn="base"/>
            <a:r>
              <a:rPr lang="en-IN" sz="1600" dirty="0">
                <a:solidFill>
                  <a:schemeClr val="tx1"/>
                </a:solidFill>
              </a:rPr>
              <a:t>E. Grandson</a:t>
            </a:r>
          </a:p>
          <a:p>
            <a:endParaRPr lang="en-IN" sz="1600" dirty="0">
              <a:solidFill>
                <a:schemeClr val="tx1"/>
              </a:solidFill>
            </a:endParaRPr>
          </a:p>
          <a:p>
            <a:r>
              <a:rPr lang="en-IN" sz="1600" dirty="0">
                <a:solidFill>
                  <a:schemeClr val="tx1"/>
                </a:solidFill>
              </a:rPr>
              <a:t>ANS:</a:t>
            </a:r>
            <a:r>
              <a:rPr lang="en-IN" sz="1600" b="1" dirty="0">
                <a:solidFill>
                  <a:schemeClr val="tx1"/>
                </a:solidFill>
              </a:rPr>
              <a:t>C</a:t>
            </a:r>
            <a:endParaRPr lang="en-IN" sz="1600" dirty="0">
              <a:solidFill>
                <a:schemeClr val="tx1"/>
              </a:solidFill>
            </a:endParaRPr>
          </a:p>
          <a:p>
            <a:endParaRPr lang="en-IN" sz="1600" dirty="0">
              <a:solidFill>
                <a:schemeClr val="tx1"/>
              </a:solidFill>
            </a:endParaRPr>
          </a:p>
        </p:txBody>
      </p:sp>
    </p:spTree>
    <p:extLst>
      <p:ext uri="{BB962C8B-B14F-4D97-AF65-F5344CB8AC3E}">
        <p14:creationId xmlns:p14="http://schemas.microsoft.com/office/powerpoint/2010/main" val="4071585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 calcmode="lin" valueType="num">
                                      <p:cBhvr additive="base">
                                        <p:cTn id="14"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 calcmode="lin" valueType="num">
                                      <p:cBhvr additive="base">
                                        <p:cTn id="20"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
                                            <p:txEl>
                                              <p:pRg st="3" end="3"/>
                                            </p:txEl>
                                          </p:spTgt>
                                        </p:tgtEl>
                                        <p:attrNameLst>
                                          <p:attrName>style.visibility</p:attrName>
                                        </p:attrNameLst>
                                      </p:cBhvr>
                                      <p:to>
                                        <p:strVal val="visible"/>
                                      </p:to>
                                    </p:set>
                                    <p:anim calcmode="lin" valueType="num">
                                      <p:cBhvr additive="base">
                                        <p:cTn id="26"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 calcmode="lin" valueType="num">
                                      <p:cBhvr additive="base">
                                        <p:cTn id="32"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7">
                                            <p:txEl>
                                              <p:pRg st="5" end="5"/>
                                            </p:txEl>
                                          </p:spTgt>
                                        </p:tgtEl>
                                        <p:attrNameLst>
                                          <p:attrName>style.visibility</p:attrName>
                                        </p:attrNameLst>
                                      </p:cBhvr>
                                      <p:to>
                                        <p:strVal val="visible"/>
                                      </p:to>
                                    </p:set>
                                    <p:anim calcmode="lin" valueType="num">
                                      <p:cBhvr additive="base">
                                        <p:cTn id="38"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7">
                                            <p:txEl>
                                              <p:pRg st="7" end="7"/>
                                            </p:txEl>
                                          </p:spTgt>
                                        </p:tgtEl>
                                        <p:attrNameLst>
                                          <p:attrName>style.visibility</p:attrName>
                                        </p:attrNameLst>
                                      </p:cBhvr>
                                      <p:to>
                                        <p:strVal val="visible"/>
                                      </p:to>
                                    </p:set>
                                    <p:animEffect transition="in" filter="barn(inVertical)">
                                      <p:cBhvr>
                                        <p:cTn id="44"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143245"/>
            <a:ext cx="4457700" cy="100025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3600" b="1" dirty="0">
                <a:ln w="6600">
                  <a:solidFill>
                    <a:schemeClr val="accent2"/>
                  </a:solidFill>
                  <a:prstDash val="solid"/>
                </a:ln>
                <a:solidFill>
                  <a:srgbClr val="FFFFFF"/>
                </a:solidFill>
                <a:effectLst>
                  <a:outerShdw dist="38100" dir="2700000" algn="tl" rotWithShape="0">
                    <a:schemeClr val="accent2"/>
                  </a:outerShdw>
                </a:effectLst>
              </a:rPr>
              <a:t>  </a:t>
            </a:r>
            <a:r>
              <a:rPr lang="en-IN" sz="2500" b="1" dirty="0">
                <a:ln w="6600">
                  <a:solidFill>
                    <a:schemeClr val="accent2"/>
                  </a:solidFill>
                  <a:prstDash val="solid"/>
                </a:ln>
                <a:solidFill>
                  <a:srgbClr val="FFFFFF"/>
                </a:solidFill>
                <a:effectLst>
                  <a:outerShdw dist="38100" dir="2700000" algn="tl" rotWithShape="0">
                    <a:schemeClr val="accent2"/>
                  </a:outerShdw>
                </a:effectLst>
              </a:rPr>
              <a:t>PROBLEM 6:</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5" name="TextBox 14">
            <a:extLst>
              <a:ext uri="{FF2B5EF4-FFF2-40B4-BE49-F238E27FC236}">
                <a16:creationId xmlns:a16="http://schemas.microsoft.com/office/drawing/2014/main" id="{9CC8740B-B0B9-4584-9410-5EF2A7338749}"/>
              </a:ext>
            </a:extLst>
          </p:cNvPr>
          <p:cNvSpPr txBox="1"/>
          <p:nvPr/>
        </p:nvSpPr>
        <p:spPr>
          <a:xfrm>
            <a:off x="342900" y="1314450"/>
            <a:ext cx="8472164" cy="2308324"/>
          </a:xfrm>
          <a:prstGeom prst="rect">
            <a:avLst/>
          </a:prstGeom>
          <a:noFill/>
        </p:spPr>
        <p:txBody>
          <a:bodyPr wrap="square" rtlCol="0">
            <a:spAutoFit/>
          </a:bodyPr>
          <a:lstStyle/>
          <a:p>
            <a:r>
              <a:rPr lang="en-IN" sz="1600" dirty="0">
                <a:solidFill>
                  <a:schemeClr val="tx1"/>
                </a:solidFill>
              </a:rPr>
              <a:t>Deepak said to Nitin, “That boy playing with the football is the younger of the two brothers of the daughter of my father’s wife.” How is the boy playing football related to Deepak?</a:t>
            </a:r>
          </a:p>
          <a:p>
            <a:pPr marL="342900" indent="-342900">
              <a:buFont typeface="+mj-lt"/>
              <a:buAutoNum type="alphaUcPeriod"/>
            </a:pPr>
            <a:r>
              <a:rPr lang="en-IN" sz="1600" dirty="0">
                <a:solidFill>
                  <a:schemeClr val="tx1"/>
                </a:solidFill>
              </a:rPr>
              <a:t>Son</a:t>
            </a:r>
          </a:p>
          <a:p>
            <a:pPr marL="342900" indent="-342900">
              <a:buFont typeface="+mj-lt"/>
              <a:buAutoNum type="alphaUcPeriod"/>
            </a:pPr>
            <a:r>
              <a:rPr lang="en-IN" sz="1600" dirty="0">
                <a:solidFill>
                  <a:schemeClr val="tx1"/>
                </a:solidFill>
              </a:rPr>
              <a:t>Brother</a:t>
            </a:r>
          </a:p>
          <a:p>
            <a:pPr marL="342900" indent="-342900">
              <a:buFont typeface="+mj-lt"/>
              <a:buAutoNum type="alphaUcPeriod"/>
            </a:pPr>
            <a:r>
              <a:rPr lang="en-IN" sz="1600" dirty="0">
                <a:solidFill>
                  <a:schemeClr val="tx1"/>
                </a:solidFill>
              </a:rPr>
              <a:t>Cousin</a:t>
            </a:r>
          </a:p>
          <a:p>
            <a:pPr marL="342900" indent="-342900">
              <a:buFont typeface="+mj-lt"/>
              <a:buAutoNum type="alphaUcPeriod"/>
            </a:pPr>
            <a:r>
              <a:rPr lang="en-IN" sz="1600" dirty="0">
                <a:solidFill>
                  <a:schemeClr val="tx1"/>
                </a:solidFill>
              </a:rPr>
              <a:t>Nephew</a:t>
            </a:r>
          </a:p>
          <a:p>
            <a:endParaRPr lang="en-IN" sz="1600" dirty="0">
              <a:solidFill>
                <a:schemeClr val="tx1"/>
              </a:solidFill>
            </a:endParaRPr>
          </a:p>
          <a:p>
            <a:r>
              <a:rPr lang="en-IN" sz="1600" dirty="0">
                <a:solidFill>
                  <a:schemeClr val="tx1"/>
                </a:solidFill>
              </a:rPr>
              <a:t>ANS:</a:t>
            </a:r>
            <a:r>
              <a:rPr lang="en-IN" sz="1600" b="1" dirty="0">
                <a:solidFill>
                  <a:schemeClr val="tx1"/>
                </a:solidFill>
              </a:rPr>
              <a:t>B</a:t>
            </a:r>
            <a:endParaRPr lang="en-IN" sz="1600" dirty="0">
              <a:solidFill>
                <a:schemeClr val="tx1"/>
              </a:solidFill>
            </a:endParaRPr>
          </a:p>
          <a:p>
            <a:endParaRPr lang="en-IN" sz="1600" dirty="0">
              <a:solidFill>
                <a:schemeClr val="tx1"/>
              </a:solidFill>
            </a:endParaRPr>
          </a:p>
        </p:txBody>
      </p:sp>
    </p:spTree>
    <p:extLst>
      <p:ext uri="{BB962C8B-B14F-4D97-AF65-F5344CB8AC3E}">
        <p14:creationId xmlns:p14="http://schemas.microsoft.com/office/powerpoint/2010/main" val="20276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1000"/>
                                        <p:tgtEl>
                                          <p:spTgt spid="15">
                                            <p:txEl>
                                              <p:pRg st="0" end="0"/>
                                            </p:txEl>
                                          </p:spTgt>
                                        </p:tgtEl>
                                      </p:cBhvr>
                                    </p:animEffect>
                                    <p:anim calcmode="lin" valueType="num">
                                      <p:cBhvr>
                                        <p:cTn id="8"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5">
                                            <p:txEl>
                                              <p:pRg st="1" end="1"/>
                                            </p:txEl>
                                          </p:spTgt>
                                        </p:tgtEl>
                                        <p:attrNameLst>
                                          <p:attrName>style.visibility</p:attrName>
                                        </p:attrNameLst>
                                      </p:cBhvr>
                                      <p:to>
                                        <p:strVal val="visible"/>
                                      </p:to>
                                    </p:set>
                                    <p:anim calcmode="lin" valueType="num">
                                      <p:cBhvr additive="base">
                                        <p:cTn id="14"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5">
                                            <p:txEl>
                                              <p:pRg st="2" end="2"/>
                                            </p:txEl>
                                          </p:spTgt>
                                        </p:tgtEl>
                                        <p:attrNameLst>
                                          <p:attrName>style.visibility</p:attrName>
                                        </p:attrNameLst>
                                      </p:cBhvr>
                                      <p:to>
                                        <p:strVal val="visible"/>
                                      </p:to>
                                    </p:set>
                                    <p:anim calcmode="lin" valueType="num">
                                      <p:cBhvr additive="base">
                                        <p:cTn id="20"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5">
                                            <p:txEl>
                                              <p:pRg st="3" end="3"/>
                                            </p:txEl>
                                          </p:spTgt>
                                        </p:tgtEl>
                                        <p:attrNameLst>
                                          <p:attrName>style.visibility</p:attrName>
                                        </p:attrNameLst>
                                      </p:cBhvr>
                                      <p:to>
                                        <p:strVal val="visible"/>
                                      </p:to>
                                    </p:set>
                                    <p:anim calcmode="lin" valueType="num">
                                      <p:cBhvr additive="base">
                                        <p:cTn id="26"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5">
                                            <p:txEl>
                                              <p:pRg st="4" end="4"/>
                                            </p:txEl>
                                          </p:spTgt>
                                        </p:tgtEl>
                                        <p:attrNameLst>
                                          <p:attrName>style.visibility</p:attrName>
                                        </p:attrNameLst>
                                      </p:cBhvr>
                                      <p:to>
                                        <p:strVal val="visible"/>
                                      </p:to>
                                    </p:set>
                                    <p:anim calcmode="lin" valueType="num">
                                      <p:cBhvr additive="base">
                                        <p:cTn id="32"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15">
                                            <p:txEl>
                                              <p:pRg st="6" end="6"/>
                                            </p:txEl>
                                          </p:spTgt>
                                        </p:tgtEl>
                                        <p:attrNameLst>
                                          <p:attrName>style.visibility</p:attrName>
                                        </p:attrNameLst>
                                      </p:cBhvr>
                                      <p:to>
                                        <p:strVal val="visible"/>
                                      </p:to>
                                    </p:set>
                                    <p:animEffect transition="in" filter="barn(inVertical)">
                                      <p:cBhvr>
                                        <p:cTn id="38" dur="500"/>
                                        <p:tgtEl>
                                          <p:spTgt spid="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C1E70DAE89464BBB24385DB5BAADCB" ma:contentTypeVersion="2" ma:contentTypeDescription="Create a new document." ma:contentTypeScope="" ma:versionID="5f1ed2b2d8068acd83977a589e67cebc">
  <xsd:schema xmlns:xsd="http://www.w3.org/2001/XMLSchema" xmlns:xs="http://www.w3.org/2001/XMLSchema" xmlns:p="http://schemas.microsoft.com/office/2006/metadata/properties" xmlns:ns2="f2e28455-a4bd-4882-acf5-dd58dbd2fa34" targetNamespace="http://schemas.microsoft.com/office/2006/metadata/properties" ma:root="true" ma:fieldsID="5634dc619dfe070d77c1e661015e6cd5" ns2:_="">
    <xsd:import namespace="f2e28455-a4bd-4882-acf5-dd58dbd2fa3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e28455-a4bd-4882-acf5-dd58dbd2fa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7778A90-5500-4476-BEDF-8C67E3E5BB51}"/>
</file>

<file path=customXml/itemProps2.xml><?xml version="1.0" encoding="utf-8"?>
<ds:datastoreItem xmlns:ds="http://schemas.openxmlformats.org/officeDocument/2006/customXml" ds:itemID="{6D1AAE97-219F-464D-A3C4-EE07EDE8E472}"/>
</file>

<file path=customXml/itemProps3.xml><?xml version="1.0" encoding="utf-8"?>
<ds:datastoreItem xmlns:ds="http://schemas.openxmlformats.org/officeDocument/2006/customXml" ds:itemID="{F0611835-BE98-4631-8BB3-889FB3955DD0}"/>
</file>

<file path=docProps/app.xml><?xml version="1.0" encoding="utf-8"?>
<Properties xmlns="http://schemas.openxmlformats.org/officeDocument/2006/extended-properties" xmlns:vt="http://schemas.openxmlformats.org/officeDocument/2006/docPropsVTypes">
  <TotalTime>7133</TotalTime>
  <Words>1221</Words>
  <Application>Microsoft Office PowerPoint</Application>
  <PresentationFormat>On-screen Show (16:9)</PresentationFormat>
  <Paragraphs>199</Paragraphs>
  <Slides>23</Slides>
  <Notes>22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23</vt:i4>
      </vt:variant>
    </vt:vector>
  </HeadingPairs>
  <TitlesOfParts>
    <vt:vector size="25" baseType="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PROBLEM 7:</vt:lpstr>
      <vt:lpstr>  PROBLEM 8:</vt:lpstr>
      <vt:lpstr>  PROBLEM 9:</vt:lpstr>
      <vt:lpstr>  PROBLEM 10:</vt:lpstr>
      <vt:lpstr>  PROBLEM 11:</vt:lpstr>
      <vt:lpstr>  PROBLEM 12:</vt:lpstr>
      <vt:lpstr>  PROBLEM 13:</vt:lpstr>
      <vt:lpstr>  PROBLEM 14:</vt:lpstr>
      <vt:lpstr>  PROBLEM 15:</vt:lpstr>
      <vt:lpstr>  PROBLEM 16:</vt:lpstr>
      <vt:lpstr>  PROBLEM 17:</vt:lpstr>
      <vt:lpstr>  PROBLEM 18:</vt:lpstr>
      <vt:lpstr>  PROBLEM 19:</vt:lpstr>
      <vt:lpstr>  PROBLEM 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sushmitha</dc:creator>
  <cp:lastModifiedBy>Sana Shetty</cp:lastModifiedBy>
  <cp:revision>366</cp:revision>
  <dcterms:modified xsi:type="dcterms:W3CDTF">2019-09-10T05:42:52Z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0x0101009FC1E70DAE89464BBB24385DB5BAADCB</vt:lpwstr>
  </property>
</Properties>
</file>