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98" r:id="rId3"/>
    <p:sldId id="265" r:id="rId4"/>
    <p:sldId id="304" r:id="rId5"/>
    <p:sldId id="266" r:id="rId6"/>
    <p:sldId id="268" r:id="rId7"/>
    <p:sldId id="269" r:id="rId8"/>
    <p:sldId id="285" r:id="rId9"/>
    <p:sldId id="286" r:id="rId10"/>
    <p:sldId id="287" r:id="rId11"/>
    <p:sldId id="305" r:id="rId12"/>
    <p:sldId id="288" r:id="rId13"/>
    <p:sldId id="306" r:id="rId14"/>
    <p:sldId id="291" r:id="rId15"/>
    <p:sldId id="307" r:id="rId16"/>
    <p:sldId id="292" r:id="rId17"/>
    <p:sldId id="308" r:id="rId18"/>
    <p:sldId id="293" r:id="rId19"/>
    <p:sldId id="294" r:id="rId20"/>
    <p:sldId id="295" r:id="rId21"/>
    <p:sldId id="296" r:id="rId22"/>
    <p:sldId id="297" r:id="rId23"/>
    <p:sldId id="299" r:id="rId24"/>
    <p:sldId id="300" r:id="rId25"/>
    <p:sldId id="301" r:id="rId26"/>
    <p:sldId id="302" r:id="rId27"/>
    <p:sldId id="30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208" userDrawn="1">
          <p15:clr>
            <a:srgbClr val="9AA0A6"/>
          </p15:clr>
        </p15:guide>
        <p15:guide id="2" orient="horz" pos="2772" userDrawn="1">
          <p15:clr>
            <a:srgbClr val="9AA0A6"/>
          </p15:clr>
        </p15:guide>
        <p15:guide id="3" orient="horz" pos="828" userDrawn="1">
          <p15:clr>
            <a:srgbClr val="9AA0A6"/>
          </p15:clr>
        </p15:guide>
        <p15:guide id="4" pos="216" userDrawn="1">
          <p15:clr>
            <a:srgbClr val="9AA0A6"/>
          </p15:clr>
        </p15:guide>
        <p15:guide id="5" pos="5553">
          <p15:clr>
            <a:srgbClr val="9AA0A6"/>
          </p15:clr>
        </p15:guide>
        <p15:guide id="6" orient="horz" pos="1140" userDrawn="1">
          <p15:clr>
            <a:srgbClr val="9AA0A6"/>
          </p15:clr>
        </p15:guide>
        <p15:guide id="7" orient="horz" pos="2451">
          <p15:clr>
            <a:srgbClr val="9AA0A6"/>
          </p15:clr>
        </p15:guide>
        <p15:guide id="8" pos="888" userDrawn="1">
          <p15:clr>
            <a:srgbClr val="9AA0A6"/>
          </p15:clr>
        </p15:guide>
        <p15:guide id="9" pos="2856" userDrawn="1">
          <p15:clr>
            <a:srgbClr val="9AA0A6"/>
          </p15:clr>
        </p15:guide>
        <p15:guide id="10" pos="4909">
          <p15:clr>
            <a:srgbClr val="9AA0A6"/>
          </p15:clr>
        </p15:guide>
        <p15:guide id="11" orient="horz" pos="2196"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573" autoAdjust="0"/>
  </p:normalViewPr>
  <p:slideViewPr>
    <p:cSldViewPr snapToGrid="0">
      <p:cViewPr varScale="1">
        <p:scale>
          <a:sx n="66" d="100"/>
          <a:sy n="66" d="100"/>
        </p:scale>
        <p:origin x="1512" y="66"/>
      </p:cViewPr>
      <p:guideLst>
        <p:guide pos="2208"/>
        <p:guide orient="horz" pos="2772"/>
        <p:guide orient="horz" pos="828"/>
        <p:guide pos="216"/>
        <p:guide pos="5553"/>
        <p:guide orient="horz" pos="1140"/>
        <p:guide orient="horz" pos="2451"/>
        <p:guide pos="888"/>
        <p:guide pos="2856"/>
        <p:guide pos="4909"/>
        <p:guide orient="horz" pos="21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03581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230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029051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Answer- </a:t>
            </a:r>
            <a:r>
              <a:rPr lang="en-IN" sz="1100" b="1" i="0" u="none" strike="noStrike" cap="none" dirty="0">
                <a:solidFill>
                  <a:srgbClr val="000000"/>
                </a:solidFill>
                <a:effectLst/>
                <a:latin typeface="Arial"/>
                <a:ea typeface="Arial"/>
                <a:cs typeface="Arial"/>
                <a:sym typeface="Arial"/>
              </a:rPr>
              <a:t>2) Daughter</a:t>
            </a:r>
            <a:endParaRPr lang="en-IN" dirty="0"/>
          </a:p>
        </p:txBody>
      </p:sp>
    </p:spTree>
    <p:extLst>
      <p:ext uri="{BB962C8B-B14F-4D97-AF65-F5344CB8AC3E}">
        <p14:creationId xmlns:p14="http://schemas.microsoft.com/office/powerpoint/2010/main" val="3104990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Answer- </a:t>
            </a:r>
            <a:r>
              <a:rPr lang="en-IN" sz="1100" b="1" i="0" u="none" strike="noStrike" cap="none" dirty="0">
                <a:solidFill>
                  <a:srgbClr val="000000"/>
                </a:solidFill>
                <a:effectLst/>
                <a:latin typeface="Arial"/>
                <a:ea typeface="Arial"/>
                <a:cs typeface="Arial"/>
                <a:sym typeface="Arial"/>
              </a:rPr>
              <a:t>2) Daughter</a:t>
            </a:r>
            <a:endParaRPr lang="en-IN" dirty="0"/>
          </a:p>
        </p:txBody>
      </p:sp>
    </p:spTree>
    <p:extLst>
      <p:ext uri="{BB962C8B-B14F-4D97-AF65-F5344CB8AC3E}">
        <p14:creationId xmlns:p14="http://schemas.microsoft.com/office/powerpoint/2010/main" val="185391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Answer- </a:t>
            </a:r>
            <a:r>
              <a:rPr lang="en-IN" sz="1100" b="1" i="0" u="none" strike="noStrike" cap="none" dirty="0">
                <a:solidFill>
                  <a:srgbClr val="000000"/>
                </a:solidFill>
                <a:effectLst/>
                <a:latin typeface="Arial"/>
                <a:ea typeface="Arial"/>
                <a:cs typeface="Arial"/>
                <a:sym typeface="Arial"/>
              </a:rPr>
              <a:t>2) Sister</a:t>
            </a:r>
            <a:endParaRPr lang="en-IN" dirty="0"/>
          </a:p>
        </p:txBody>
      </p:sp>
    </p:spTree>
    <p:extLst>
      <p:ext uri="{BB962C8B-B14F-4D97-AF65-F5344CB8AC3E}">
        <p14:creationId xmlns:p14="http://schemas.microsoft.com/office/powerpoint/2010/main" val="3098866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Answer- </a:t>
            </a:r>
            <a:r>
              <a:rPr lang="en-IN" sz="1100" b="1" i="0" u="none" strike="noStrike" cap="none" dirty="0">
                <a:solidFill>
                  <a:srgbClr val="000000"/>
                </a:solidFill>
                <a:effectLst/>
                <a:latin typeface="Arial"/>
                <a:ea typeface="Arial"/>
                <a:cs typeface="Arial"/>
                <a:sym typeface="Arial"/>
              </a:rPr>
              <a:t>2) Sister</a:t>
            </a:r>
            <a:endParaRPr lang="en-IN" dirty="0"/>
          </a:p>
        </p:txBody>
      </p:sp>
    </p:spTree>
    <p:extLst>
      <p:ext uri="{BB962C8B-B14F-4D97-AF65-F5344CB8AC3E}">
        <p14:creationId xmlns:p14="http://schemas.microsoft.com/office/powerpoint/2010/main" val="167144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Answer- </a:t>
            </a:r>
            <a:r>
              <a:rPr lang="en-IN" sz="1100" b="1" i="0" u="none" strike="noStrike" cap="none" dirty="0">
                <a:solidFill>
                  <a:srgbClr val="000000"/>
                </a:solidFill>
                <a:effectLst/>
                <a:latin typeface="Arial"/>
                <a:ea typeface="Arial"/>
                <a:cs typeface="Arial"/>
                <a:sym typeface="Arial"/>
              </a:rPr>
              <a:t>1) Sister.</a:t>
            </a:r>
            <a:endParaRPr lang="en-IN" dirty="0"/>
          </a:p>
        </p:txBody>
      </p:sp>
    </p:spTree>
    <p:extLst>
      <p:ext uri="{BB962C8B-B14F-4D97-AF65-F5344CB8AC3E}">
        <p14:creationId xmlns:p14="http://schemas.microsoft.com/office/powerpoint/2010/main" val="366044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Answer- </a:t>
            </a:r>
            <a:r>
              <a:rPr lang="en-IN" sz="1100" b="1" i="0" u="none" strike="noStrike" cap="none" dirty="0">
                <a:solidFill>
                  <a:srgbClr val="000000"/>
                </a:solidFill>
                <a:effectLst/>
                <a:latin typeface="Arial"/>
                <a:ea typeface="Arial"/>
                <a:cs typeface="Arial"/>
                <a:sym typeface="Arial"/>
              </a:rPr>
              <a:t>1) Sister.</a:t>
            </a:r>
            <a:endParaRPr lang="en-IN" dirty="0"/>
          </a:p>
        </p:txBody>
      </p:sp>
    </p:spTree>
    <p:extLst>
      <p:ext uri="{BB962C8B-B14F-4D97-AF65-F5344CB8AC3E}">
        <p14:creationId xmlns:p14="http://schemas.microsoft.com/office/powerpoint/2010/main" val="3806895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Answer: A .Brother</a:t>
            </a:r>
            <a:br>
              <a:rPr lang="en-IN" dirty="0"/>
            </a:br>
            <a:r>
              <a:rPr lang="en-IN" sz="1100" b="0" i="0" u="none" strike="noStrike" cap="none" dirty="0">
                <a:solidFill>
                  <a:srgbClr val="000000"/>
                </a:solidFill>
                <a:effectLst/>
                <a:latin typeface="Arial"/>
                <a:ea typeface="Arial"/>
                <a:cs typeface="Arial"/>
                <a:sym typeface="Arial"/>
              </a:rPr>
              <a:t>Justification: Daughter of uncle’s father — Uncle’s sister — Mother;</a:t>
            </a:r>
            <a:br>
              <a:rPr lang="en-IN" dirty="0"/>
            </a:br>
            <a:r>
              <a:rPr lang="en-IN" sz="1100" b="0" i="0" u="none" strike="noStrike" cap="none" dirty="0">
                <a:solidFill>
                  <a:srgbClr val="000000"/>
                </a:solidFill>
                <a:effectLst/>
                <a:latin typeface="Arial"/>
                <a:ea typeface="Arial"/>
                <a:cs typeface="Arial"/>
                <a:sym typeface="Arial"/>
              </a:rPr>
              <a:t>Mother’s son — Brother.</a:t>
            </a:r>
            <a:endParaRPr lang="en-IN" dirty="0"/>
          </a:p>
        </p:txBody>
      </p:sp>
    </p:spTree>
    <p:extLst>
      <p:ext uri="{BB962C8B-B14F-4D97-AF65-F5344CB8AC3E}">
        <p14:creationId xmlns:p14="http://schemas.microsoft.com/office/powerpoint/2010/main" val="1184152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err="1">
                <a:solidFill>
                  <a:srgbClr val="000000"/>
                </a:solidFill>
                <a:effectLst/>
                <a:latin typeface="Arial"/>
                <a:ea typeface="Arial"/>
                <a:cs typeface="Arial"/>
                <a:sym typeface="Arial"/>
              </a:rPr>
              <a:t>AnswerD</a:t>
            </a:r>
            <a:r>
              <a:rPr lang="en-IN" sz="1100" b="0" i="0" u="none" strike="noStrike" cap="none" dirty="0">
                <a:solidFill>
                  <a:srgbClr val="000000"/>
                </a:solidFill>
                <a:effectLst/>
                <a:latin typeface="Arial"/>
                <a:ea typeface="Arial"/>
                <a:cs typeface="Arial"/>
                <a:sym typeface="Arial"/>
              </a:rPr>
              <a:t> .Uncle</a:t>
            </a:r>
            <a:br>
              <a:rPr lang="en-IN" dirty="0"/>
            </a:br>
            <a:r>
              <a:rPr lang="en-IN" sz="1100" b="0" i="0" u="none" strike="noStrike" cap="none" dirty="0">
                <a:solidFill>
                  <a:srgbClr val="000000"/>
                </a:solidFill>
                <a:effectLst/>
                <a:latin typeface="Arial"/>
                <a:ea typeface="Arial"/>
                <a:cs typeface="Arial"/>
                <a:sym typeface="Arial"/>
              </a:rPr>
              <a:t>Justification: Father of Deepak’s daughter’s father — Deepak’s father.</a:t>
            </a:r>
            <a:br>
              <a:rPr lang="en-IN" dirty="0"/>
            </a:br>
            <a:r>
              <a:rPr lang="en-IN" sz="1100" b="0" i="0" u="none" strike="noStrike" cap="none" dirty="0">
                <a:solidFill>
                  <a:srgbClr val="000000"/>
                </a:solidFill>
                <a:effectLst/>
                <a:latin typeface="Arial"/>
                <a:ea typeface="Arial"/>
                <a:cs typeface="Arial"/>
                <a:sym typeface="Arial"/>
              </a:rPr>
              <a:t>So, the man’s brother is Deepak’s father or the man is the brother of Deepak’s father i.e., Deepak’s uncle.</a:t>
            </a:r>
            <a:endParaRPr lang="en-IN" dirty="0"/>
          </a:p>
        </p:txBody>
      </p:sp>
    </p:spTree>
    <p:extLst>
      <p:ext uri="{BB962C8B-B14F-4D97-AF65-F5344CB8AC3E}">
        <p14:creationId xmlns:p14="http://schemas.microsoft.com/office/powerpoint/2010/main" val="2021547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Justification: Only daughter of Kamal’s mother — Kamal’s sister.</a:t>
            </a:r>
            <a:br>
              <a:rPr lang="en-IN" dirty="0"/>
            </a:br>
            <a:r>
              <a:rPr lang="en-IN" sz="1100" b="0" i="0" u="none" strike="noStrike" cap="none" dirty="0">
                <a:solidFill>
                  <a:srgbClr val="000000"/>
                </a:solidFill>
                <a:effectLst/>
                <a:latin typeface="Arial"/>
                <a:ea typeface="Arial"/>
                <a:cs typeface="Arial"/>
                <a:sym typeface="Arial"/>
              </a:rPr>
              <a:t>So, Ravi’s mother is Kamal’s sister or Kamal is the brother of Ravi’s mother i.e., Ravi’s maternal uncle.</a:t>
            </a:r>
            <a:endParaRPr lang="en-IN" dirty="0"/>
          </a:p>
        </p:txBody>
      </p:sp>
    </p:spTree>
    <p:extLst>
      <p:ext uri="{BB962C8B-B14F-4D97-AF65-F5344CB8AC3E}">
        <p14:creationId xmlns:p14="http://schemas.microsoft.com/office/powerpoint/2010/main" val="11863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8231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Justification: Anuj’s daughter’s mother — Anuj’s wife;</a:t>
            </a:r>
            <a:br>
              <a:rPr lang="en-IN" dirty="0"/>
            </a:br>
            <a:r>
              <a:rPr lang="en-IN" sz="1100" b="0" i="0" u="none" strike="noStrike" cap="none" dirty="0">
                <a:solidFill>
                  <a:srgbClr val="000000"/>
                </a:solidFill>
                <a:effectLst/>
                <a:latin typeface="Arial"/>
                <a:ea typeface="Arial"/>
                <a:cs typeface="Arial"/>
                <a:sym typeface="Arial"/>
              </a:rPr>
              <a:t>Anuj’s wife’s father — Anuj’s father-in-law;</a:t>
            </a:r>
            <a:br>
              <a:rPr lang="en-IN" dirty="0"/>
            </a:br>
            <a:r>
              <a:rPr lang="en-IN" sz="1100" b="0" i="0" u="none" strike="noStrike" cap="none" dirty="0">
                <a:solidFill>
                  <a:srgbClr val="000000"/>
                </a:solidFill>
                <a:effectLst/>
                <a:latin typeface="Arial"/>
                <a:ea typeface="Arial"/>
                <a:cs typeface="Arial"/>
                <a:sym typeface="Arial"/>
              </a:rPr>
              <a:t>Father-in-law’s son — Anuj’s brother-in-law.</a:t>
            </a:r>
            <a:br>
              <a:rPr lang="en-IN" dirty="0"/>
            </a:br>
            <a:r>
              <a:rPr lang="en-IN" sz="1100" b="0" i="0" u="none" strike="noStrike" cap="none" dirty="0">
                <a:solidFill>
                  <a:srgbClr val="000000"/>
                </a:solidFill>
                <a:effectLst/>
                <a:latin typeface="Arial"/>
                <a:ea typeface="Arial"/>
                <a:cs typeface="Arial"/>
                <a:sym typeface="Arial"/>
              </a:rPr>
              <a:t>So, Manish is Anuj’s brother-in-law.</a:t>
            </a:r>
            <a:endParaRPr lang="en-IN" dirty="0"/>
          </a:p>
        </p:txBody>
      </p:sp>
    </p:spTree>
    <p:extLst>
      <p:ext uri="{BB962C8B-B14F-4D97-AF65-F5344CB8AC3E}">
        <p14:creationId xmlns:p14="http://schemas.microsoft.com/office/powerpoint/2010/main" val="3572284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Justification: Man’s son’s sister — Man’s daughter.</a:t>
            </a:r>
            <a:br>
              <a:rPr lang="en-IN" dirty="0"/>
            </a:br>
            <a:r>
              <a:rPr lang="en-IN" sz="1100" b="0" i="0" u="none" strike="noStrike" cap="none" dirty="0">
                <a:solidFill>
                  <a:srgbClr val="000000"/>
                </a:solidFill>
                <a:effectLst/>
                <a:latin typeface="Arial"/>
                <a:ea typeface="Arial"/>
                <a:cs typeface="Arial"/>
                <a:sym typeface="Arial"/>
              </a:rPr>
              <a:t>So, the man’s daughter is the mother of the woman’s husband.</a:t>
            </a:r>
            <a:br>
              <a:rPr lang="en-IN" dirty="0"/>
            </a:br>
            <a:r>
              <a:rPr lang="en-IN" sz="1100" b="0" i="0" u="none" strike="noStrike" cap="none" dirty="0">
                <a:solidFill>
                  <a:srgbClr val="000000"/>
                </a:solidFill>
                <a:effectLst/>
                <a:latin typeface="Arial"/>
                <a:ea typeface="Arial"/>
                <a:cs typeface="Arial"/>
                <a:sym typeface="Arial"/>
              </a:rPr>
              <a:t>Thus, the woman’s husband is the grandson of the man in the photograph.</a:t>
            </a:r>
            <a:endParaRPr lang="en-IN" dirty="0"/>
          </a:p>
        </p:txBody>
      </p:sp>
    </p:spTree>
    <p:extLst>
      <p:ext uri="{BB962C8B-B14F-4D97-AF65-F5344CB8AC3E}">
        <p14:creationId xmlns:p14="http://schemas.microsoft.com/office/powerpoint/2010/main" val="2169718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Justification: Kailash’s son’s uncle — Kailash’s brother.</a:t>
            </a:r>
            <a:br>
              <a:rPr lang="en-IN" dirty="0"/>
            </a:br>
            <a:r>
              <a:rPr lang="en-IN" sz="1100" b="0" i="0" u="none" strike="noStrike" cap="none" dirty="0">
                <a:solidFill>
                  <a:srgbClr val="000000"/>
                </a:solidFill>
                <a:effectLst/>
                <a:latin typeface="Arial"/>
                <a:ea typeface="Arial"/>
                <a:cs typeface="Arial"/>
                <a:sym typeface="Arial"/>
              </a:rPr>
              <a:t>So, the old man’s son is Kailash’s brother i.e., the old man is Kailash’s father.</a:t>
            </a:r>
            <a:endParaRPr lang="en-IN" dirty="0"/>
          </a:p>
        </p:txBody>
      </p:sp>
    </p:spTree>
    <p:extLst>
      <p:ext uri="{BB962C8B-B14F-4D97-AF65-F5344CB8AC3E}">
        <p14:creationId xmlns:p14="http://schemas.microsoft.com/office/powerpoint/2010/main" val="1041473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Justification: M is the brother of N and B is the brother of N.</a:t>
            </a:r>
            <a:br>
              <a:rPr lang="en-IN" dirty="0"/>
            </a:br>
            <a:r>
              <a:rPr lang="en-IN" sz="1100" b="0" i="0" u="none" strike="noStrike" cap="none" dirty="0">
                <a:solidFill>
                  <a:srgbClr val="000000"/>
                </a:solidFill>
                <a:effectLst/>
                <a:latin typeface="Arial"/>
                <a:ea typeface="Arial"/>
                <a:cs typeface="Arial"/>
                <a:sym typeface="Arial"/>
              </a:rPr>
              <a:t>So, M is the brother of B.</a:t>
            </a:r>
            <a:endParaRPr lang="en-IN" dirty="0"/>
          </a:p>
        </p:txBody>
      </p:sp>
    </p:spTree>
    <p:extLst>
      <p:ext uri="{BB962C8B-B14F-4D97-AF65-F5344CB8AC3E}">
        <p14:creationId xmlns:p14="http://schemas.microsoft.com/office/powerpoint/2010/main" val="3448059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Justification: A is the sister of B and B is the daughter of C.</a:t>
            </a:r>
            <a:br>
              <a:rPr lang="en-IN" dirty="0"/>
            </a:br>
            <a:r>
              <a:rPr lang="en-IN" sz="1100" b="0" i="0" u="none" strike="noStrike" cap="none" dirty="0">
                <a:solidFill>
                  <a:srgbClr val="000000"/>
                </a:solidFill>
                <a:effectLst/>
                <a:latin typeface="Arial"/>
                <a:ea typeface="Arial"/>
                <a:cs typeface="Arial"/>
                <a:sym typeface="Arial"/>
              </a:rPr>
              <a:t>So, A is the daughter of C. Also, D is the father of C.</a:t>
            </a:r>
            <a:br>
              <a:rPr lang="en-IN" dirty="0"/>
            </a:br>
            <a:r>
              <a:rPr lang="en-IN" sz="1100" b="0" i="0" u="none" strike="noStrike" cap="none" dirty="0">
                <a:solidFill>
                  <a:srgbClr val="000000"/>
                </a:solidFill>
                <a:effectLst/>
                <a:latin typeface="Arial"/>
                <a:ea typeface="Arial"/>
                <a:cs typeface="Arial"/>
                <a:sym typeface="Arial"/>
              </a:rPr>
              <a:t>So, A is the grand daughter of D.</a:t>
            </a:r>
            <a:endParaRPr lang="en-IN" dirty="0"/>
          </a:p>
        </p:txBody>
      </p:sp>
    </p:spTree>
    <p:extLst>
      <p:ext uri="{BB962C8B-B14F-4D97-AF65-F5344CB8AC3E}">
        <p14:creationId xmlns:p14="http://schemas.microsoft.com/office/powerpoint/2010/main" val="3340450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dirty="0">
                <a:solidFill>
                  <a:srgbClr val="000000"/>
                </a:solidFill>
                <a:effectLst/>
                <a:latin typeface="Arial"/>
                <a:ea typeface="Arial"/>
                <a:cs typeface="Arial"/>
                <a:sym typeface="Arial"/>
              </a:rPr>
              <a:t>Explanation:</a:t>
            </a:r>
            <a:br>
              <a:rPr lang="en-IN" dirty="0"/>
            </a:br>
            <a:r>
              <a:rPr lang="en-IN" sz="1100" b="0" i="0" u="none" strike="noStrike" cap="none" dirty="0">
                <a:solidFill>
                  <a:srgbClr val="000000"/>
                </a:solidFill>
                <a:effectLst/>
                <a:latin typeface="Arial"/>
                <a:ea typeface="Arial"/>
                <a:cs typeface="Arial"/>
                <a:sym typeface="Arial"/>
              </a:rPr>
              <a:t>Clearly, the speaker's brother is Pramod's maternal uncle. So, the speaker is Pramod's mother or his father's wife </a:t>
            </a:r>
          </a:p>
          <a:p>
            <a:pPr marL="158750" indent="0">
              <a:buNone/>
            </a:pPr>
            <a:endParaRPr lang="en-IN" dirty="0"/>
          </a:p>
        </p:txBody>
      </p:sp>
    </p:spTree>
    <p:extLst>
      <p:ext uri="{BB962C8B-B14F-4D97-AF65-F5344CB8AC3E}">
        <p14:creationId xmlns:p14="http://schemas.microsoft.com/office/powerpoint/2010/main" val="3259019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sz="1100" b="1" i="0" u="none" strike="noStrike" cap="none" dirty="0">
                <a:solidFill>
                  <a:srgbClr val="000000"/>
                </a:solidFill>
                <a:effectLst/>
                <a:latin typeface="Arial"/>
                <a:ea typeface="Arial"/>
                <a:cs typeface="Arial"/>
                <a:sym typeface="Arial"/>
              </a:rPr>
              <a:t>Answer:</a:t>
            </a:r>
            <a:r>
              <a:rPr lang="en-IN" sz="1100" b="0" i="0" u="none" strike="noStrike" cap="none" dirty="0">
                <a:solidFill>
                  <a:srgbClr val="000000"/>
                </a:solidFill>
                <a:effectLst/>
                <a:latin typeface="Arial"/>
                <a:ea typeface="Arial"/>
                <a:cs typeface="Arial"/>
                <a:sym typeface="Arial"/>
              </a:rPr>
              <a:t> d)</a:t>
            </a:r>
          </a:p>
          <a:p>
            <a:r>
              <a:rPr lang="en-IN" sz="1100" b="1" i="0" u="none" strike="noStrike" cap="none" dirty="0">
                <a:solidFill>
                  <a:srgbClr val="000000"/>
                </a:solidFill>
                <a:effectLst/>
                <a:latin typeface="Arial"/>
                <a:ea typeface="Arial"/>
                <a:cs typeface="Arial"/>
                <a:sym typeface="Arial"/>
              </a:rPr>
              <a:t>Explanation:</a:t>
            </a:r>
            <a:r>
              <a:rPr lang="en-IN" sz="1100" b="0" i="0" u="none" strike="noStrike" cap="none" dirty="0">
                <a:solidFill>
                  <a:srgbClr val="000000"/>
                </a:solidFill>
                <a:effectLst/>
                <a:latin typeface="Arial"/>
                <a:ea typeface="Arial"/>
                <a:cs typeface="Arial"/>
                <a:sym typeface="Arial"/>
              </a:rPr>
              <a:t> A had a grandmother, that grandmother son is the father of the girl in the photo cousin.</a:t>
            </a:r>
          </a:p>
          <a:p>
            <a:r>
              <a:rPr lang="en-IN" sz="1100" b="0" i="0" u="none" strike="noStrike" cap="none" dirty="0">
                <a:solidFill>
                  <a:srgbClr val="000000"/>
                </a:solidFill>
                <a:effectLst/>
                <a:latin typeface="Arial"/>
                <a:ea typeface="Arial"/>
                <a:cs typeface="Arial"/>
                <a:sym typeface="Arial"/>
              </a:rPr>
              <a:t>If A is the paternal grandmother then she is a sister of A.</a:t>
            </a:r>
          </a:p>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2852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1" i="0" u="none" strike="noStrike" cap="none" dirty="0">
                <a:solidFill>
                  <a:srgbClr val="000000"/>
                </a:solidFill>
                <a:effectLst/>
                <a:latin typeface="Arial"/>
                <a:ea typeface="Arial"/>
                <a:cs typeface="Arial"/>
                <a:sym typeface="Arial"/>
              </a:rPr>
              <a:t>D)Both I and II not sufficient to answer the question</a:t>
            </a:r>
            <a:br>
              <a:rPr lang="en-IN" sz="1100" b="0" i="0" u="none" strike="noStrike" cap="none" dirty="0">
                <a:solidFill>
                  <a:srgbClr val="000000"/>
                </a:solidFill>
                <a:effectLst/>
                <a:latin typeface="Arial"/>
                <a:ea typeface="Arial"/>
                <a:cs typeface="Arial"/>
                <a:sym typeface="Arial"/>
              </a:rPr>
            </a:br>
            <a:endParaRPr lang="en-IN" sz="1100" b="0" i="0" u="none" strike="noStrike" cap="none" dirty="0">
              <a:solidFill>
                <a:srgbClr val="000000"/>
              </a:solidFill>
              <a:effectLst/>
              <a:latin typeface="Arial"/>
              <a:ea typeface="Arial"/>
              <a:cs typeface="Arial"/>
              <a:sym typeface="Arial"/>
            </a:endParaRPr>
          </a:p>
          <a:p>
            <a:pPr marL="158750" indent="0">
              <a:buNone/>
            </a:pPr>
            <a:endParaRPr dirty="0"/>
          </a:p>
        </p:txBody>
      </p:sp>
    </p:spTree>
    <p:extLst>
      <p:ext uri="{BB962C8B-B14F-4D97-AF65-F5344CB8AC3E}">
        <p14:creationId xmlns:p14="http://schemas.microsoft.com/office/powerpoint/2010/main" val="119235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1" i="0" u="none" strike="noStrike" cap="none" dirty="0">
                <a:solidFill>
                  <a:srgbClr val="000000"/>
                </a:solidFill>
                <a:effectLst/>
                <a:latin typeface="Arial"/>
                <a:ea typeface="Arial"/>
                <a:cs typeface="Arial"/>
                <a:sym typeface="Arial"/>
              </a:rPr>
              <a:t>1) R is the mother of P </a:t>
            </a:r>
            <a:r>
              <a:rPr lang="en-IN"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2249506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1" i="0" u="none" strike="noStrike" cap="none" dirty="0">
                <a:solidFill>
                  <a:srgbClr val="000000"/>
                </a:solidFill>
                <a:effectLst/>
                <a:latin typeface="Arial"/>
                <a:ea typeface="Arial"/>
                <a:cs typeface="Arial"/>
                <a:sym typeface="Arial"/>
              </a:rPr>
              <a:t>3) P is the son of R</a:t>
            </a:r>
            <a:r>
              <a:rPr lang="en-IN"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421330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1" i="0" u="none" strike="noStrike" cap="none" dirty="0">
                <a:solidFill>
                  <a:srgbClr val="000000"/>
                </a:solidFill>
                <a:effectLst/>
                <a:latin typeface="Arial"/>
                <a:ea typeface="Arial"/>
                <a:cs typeface="Arial"/>
                <a:sym typeface="Arial"/>
              </a:rPr>
              <a:t>1) P is the niece of R </a:t>
            </a:r>
            <a:r>
              <a:rPr lang="en-IN"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354738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1" i="0" u="none" strike="noStrike" cap="none" dirty="0">
                <a:solidFill>
                  <a:srgbClr val="000000"/>
                </a:solidFill>
                <a:effectLst/>
                <a:latin typeface="Arial"/>
                <a:ea typeface="Arial"/>
                <a:cs typeface="Arial"/>
                <a:sym typeface="Arial"/>
              </a:rPr>
              <a:t>1) Husband </a:t>
            </a:r>
            <a:r>
              <a:rPr lang="en-IN"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272309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1" i="0" u="none" strike="noStrike" cap="none" dirty="0">
                <a:solidFill>
                  <a:srgbClr val="000000"/>
                </a:solidFill>
                <a:effectLst/>
                <a:latin typeface="Arial"/>
                <a:ea typeface="Arial"/>
                <a:cs typeface="Arial"/>
                <a:sym typeface="Arial"/>
              </a:rPr>
              <a:t>1) Maternal Uncle </a:t>
            </a:r>
            <a:r>
              <a:rPr lang="en-IN"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0" i="0" u="none" strike="noStrike" cap="none" dirty="0">
                <a:solidFill>
                  <a:srgbClr val="000000"/>
                </a:solidFill>
                <a:effectLst/>
                <a:latin typeface="Arial"/>
                <a:ea typeface="Arial"/>
                <a:cs typeface="Arial"/>
                <a:sym typeface="Arial"/>
              </a:rPr>
              <a:t>Answer- </a:t>
            </a:r>
            <a:r>
              <a:rPr lang="en-IN" sz="1100" b="1" i="0" u="none" strike="noStrike" cap="none" dirty="0">
                <a:solidFill>
                  <a:srgbClr val="000000"/>
                </a:solidFill>
                <a:effectLst/>
                <a:latin typeface="Arial"/>
                <a:ea typeface="Arial"/>
                <a:cs typeface="Arial"/>
                <a:sym typeface="Arial"/>
              </a:rPr>
              <a:t>2) Brother and Sister</a:t>
            </a:r>
            <a:endParaRPr lang="en-IN" dirty="0"/>
          </a:p>
        </p:txBody>
      </p:sp>
    </p:spTree>
    <p:extLst>
      <p:ext uri="{BB962C8B-B14F-4D97-AF65-F5344CB8AC3E}">
        <p14:creationId xmlns:p14="http://schemas.microsoft.com/office/powerpoint/2010/main" val="297747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800" y="183600"/>
            <a:ext cx="1022401" cy="766801"/>
          </a:xfrm>
          <a:prstGeom prst="rect">
            <a:avLst/>
          </a:prstGeom>
        </p:spPr>
      </p:pic>
      <p:pic>
        <p:nvPicPr>
          <p:cNvPr id="18" name="Picture 17" descr="A picture containing colorful, colored&#10;&#10;Description generated with very high confidence">
            <a:extLst>
              <a:ext uri="{FF2B5EF4-FFF2-40B4-BE49-F238E27FC236}">
                <a16:creationId xmlns:a16="http://schemas.microsoft.com/office/drawing/2014/main" id="{E0D97DB0-BDD7-4C1B-9D80-139ACF9A602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55603" b="37531"/>
          <a:stretch/>
        </p:blipFill>
        <p:spPr>
          <a:xfrm>
            <a:off x="0" y="4849200"/>
            <a:ext cx="9144000" cy="294300"/>
          </a:xfrm>
          <a:prstGeom prst="rect">
            <a:avLst/>
          </a:prstGeom>
        </p:spPr>
      </p:pic>
      <p:sp>
        <p:nvSpPr>
          <p:cNvPr id="13" name="Oval 12">
            <a:extLst>
              <a:ext uri="{FF2B5EF4-FFF2-40B4-BE49-F238E27FC236}">
                <a16:creationId xmlns:a16="http://schemas.microsoft.com/office/drawing/2014/main" id="{464DDAD7-9253-4567-A1F3-65F4B7C61A77}"/>
              </a:ext>
            </a:extLst>
          </p:cNvPr>
          <p:cNvSpPr/>
          <p:nvPr userDrawn="1"/>
        </p:nvSpPr>
        <p:spPr>
          <a:xfrm>
            <a:off x="894683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5" name="Oval 24">
            <a:extLst>
              <a:ext uri="{FF2B5EF4-FFF2-40B4-BE49-F238E27FC236}">
                <a16:creationId xmlns:a16="http://schemas.microsoft.com/office/drawing/2014/main" id="{11EC6E10-6AC4-4503-9F03-C632F86B55C7}"/>
              </a:ext>
            </a:extLst>
          </p:cNvPr>
          <p:cNvSpPr/>
          <p:nvPr userDrawn="1"/>
        </p:nvSpPr>
        <p:spPr>
          <a:xfrm>
            <a:off x="887040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6" name="Oval 25">
            <a:extLst>
              <a:ext uri="{FF2B5EF4-FFF2-40B4-BE49-F238E27FC236}">
                <a16:creationId xmlns:a16="http://schemas.microsoft.com/office/drawing/2014/main" id="{EEB03500-4568-47CA-AE21-6AA1F318D5E6}"/>
              </a:ext>
            </a:extLst>
          </p:cNvPr>
          <p:cNvSpPr/>
          <p:nvPr userDrawn="1"/>
        </p:nvSpPr>
        <p:spPr>
          <a:xfrm>
            <a:off x="879397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7" name="Oval 26">
            <a:extLst>
              <a:ext uri="{FF2B5EF4-FFF2-40B4-BE49-F238E27FC236}">
                <a16:creationId xmlns:a16="http://schemas.microsoft.com/office/drawing/2014/main" id="{4B747C6B-6CFB-4B24-8FFB-DDD7294145F4}"/>
              </a:ext>
            </a:extLst>
          </p:cNvPr>
          <p:cNvSpPr/>
          <p:nvPr userDrawn="1"/>
        </p:nvSpPr>
        <p:spPr>
          <a:xfrm>
            <a:off x="871754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Tree>
    <p:extLst>
      <p:ext uri="{BB962C8B-B14F-4D97-AF65-F5344CB8AC3E}">
        <p14:creationId xmlns:p14="http://schemas.microsoft.com/office/powerpoint/2010/main" val="114781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7"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7713B0-BB37-4E14-B58B-966745BA70C5}"/>
              </a:ext>
            </a:extLst>
          </p:cNvPr>
          <p:cNvSpPr>
            <a:spLocks noGrp="1"/>
          </p:cNvSpPr>
          <p:nvPr>
            <p:ph type="body" idx="1"/>
          </p:nvPr>
        </p:nvSpPr>
        <p:spPr/>
        <p:txBody>
          <a:bodyPr/>
          <a:lstStyle/>
          <a:p>
            <a:pPr marL="114300" indent="0">
              <a:buNone/>
            </a:pPr>
            <a:endParaRPr lang="en-US" dirty="0"/>
          </a:p>
          <a:p>
            <a:pPr marL="114300" indent="0">
              <a:buNone/>
            </a:pPr>
            <a:endParaRPr lang="en-IN" dirty="0"/>
          </a:p>
        </p:txBody>
      </p:sp>
      <p:sp>
        <p:nvSpPr>
          <p:cNvPr id="4" name="Google Shape;70;p15">
            <a:extLst>
              <a:ext uri="{FF2B5EF4-FFF2-40B4-BE49-F238E27FC236}">
                <a16:creationId xmlns:a16="http://schemas.microsoft.com/office/drawing/2014/main" id="{1DD5EB74-9029-47E2-AEA8-9D69AC37C564}"/>
              </a:ext>
            </a:extLst>
          </p:cNvPr>
          <p:cNvSpPr>
            <a:spLocks noGrp="1"/>
          </p:cNvSpPr>
          <p:nvPr>
            <p:ph type="title"/>
          </p:nvPr>
        </p:nvSpPr>
        <p:spPr>
          <a:xfrm>
            <a:off x="0" y="211016"/>
            <a:ext cx="6541477" cy="50241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7:</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9;p15">
            <a:extLst>
              <a:ext uri="{FF2B5EF4-FFF2-40B4-BE49-F238E27FC236}">
                <a16:creationId xmlns:a16="http://schemas.microsoft.com/office/drawing/2014/main" id="{A5BB65EE-33BA-41CA-A19D-465AD4BC7C82}"/>
              </a:ext>
            </a:extLst>
          </p:cNvPr>
          <p:cNvPicPr preferRelativeResize="0"/>
          <p:nvPr/>
        </p:nvPicPr>
        <p:blipFill>
          <a:blip r:embed="rId3">
            <a:alphaModFix/>
          </a:blip>
          <a:stretch>
            <a:fillRect/>
          </a:stretch>
        </p:blipFill>
        <p:spPr>
          <a:xfrm>
            <a:off x="6983604" y="110532"/>
            <a:ext cx="1831460" cy="800147"/>
          </a:xfrm>
          <a:prstGeom prst="rect">
            <a:avLst/>
          </a:prstGeom>
          <a:noFill/>
          <a:ln>
            <a:noFill/>
          </a:ln>
        </p:spPr>
      </p:pic>
      <p:sp>
        <p:nvSpPr>
          <p:cNvPr id="8" name="TextBox 7">
            <a:extLst>
              <a:ext uri="{FF2B5EF4-FFF2-40B4-BE49-F238E27FC236}">
                <a16:creationId xmlns:a16="http://schemas.microsoft.com/office/drawing/2014/main" id="{0F4E6B8A-B903-4260-A890-468717C04A7B}"/>
              </a:ext>
            </a:extLst>
          </p:cNvPr>
          <p:cNvSpPr txBox="1"/>
          <p:nvPr/>
        </p:nvSpPr>
        <p:spPr>
          <a:xfrm>
            <a:off x="422032" y="1314450"/>
            <a:ext cx="8393032" cy="3046988"/>
          </a:xfrm>
          <a:prstGeom prst="rect">
            <a:avLst/>
          </a:prstGeom>
          <a:noFill/>
        </p:spPr>
        <p:txBody>
          <a:bodyPr wrap="square" rtlCol="0">
            <a:spAutoFit/>
          </a:bodyPr>
          <a:lstStyle/>
          <a:p>
            <a:r>
              <a:rPr lang="en-IN" sz="1600" dirty="0">
                <a:solidFill>
                  <a:schemeClr val="tx1"/>
                </a:solidFill>
              </a:rPr>
              <a:t>Showing a photograph Rohan says, “My grandmother’s only son’s wife is to the right side and my brother’s mother’s brother is to left side.” How Rahul’s left, and right-side persons are related to each other.</a:t>
            </a:r>
          </a:p>
          <a:p>
            <a:r>
              <a:rPr lang="en-IN" sz="1600" dirty="0">
                <a:solidFill>
                  <a:schemeClr val="tx1"/>
                </a:solidFill>
              </a:rPr>
              <a:t>A) Father and Daughter</a:t>
            </a:r>
          </a:p>
          <a:p>
            <a:r>
              <a:rPr lang="en-IN" sz="1600" dirty="0">
                <a:solidFill>
                  <a:schemeClr val="tx1"/>
                </a:solidFill>
              </a:rPr>
              <a:t>B) Brother and Sister</a:t>
            </a:r>
          </a:p>
          <a:p>
            <a:r>
              <a:rPr lang="en-IN" sz="1600" dirty="0">
                <a:solidFill>
                  <a:schemeClr val="tx1"/>
                </a:solidFill>
              </a:rPr>
              <a:t>C) Husband and Wife</a:t>
            </a:r>
          </a:p>
          <a:p>
            <a:r>
              <a:rPr lang="en-IN" sz="1600" dirty="0">
                <a:solidFill>
                  <a:schemeClr val="tx1"/>
                </a:solidFill>
              </a:rPr>
              <a:t>D) Mother and Son</a:t>
            </a:r>
          </a:p>
          <a:p>
            <a:r>
              <a:rPr lang="en-IN" sz="1600" dirty="0">
                <a:solidFill>
                  <a:schemeClr val="tx1"/>
                </a:solidFill>
              </a:rPr>
              <a:t>E) Father in law and Daughter in law</a:t>
            </a:r>
          </a:p>
          <a:p>
            <a:endParaRPr lang="en-IN" sz="1600" dirty="0">
              <a:solidFill>
                <a:schemeClr val="tx1"/>
              </a:solidFill>
            </a:endParaRPr>
          </a:p>
          <a:p>
            <a:r>
              <a:rPr lang="en-IN" sz="1600" dirty="0">
                <a:solidFill>
                  <a:schemeClr val="tx1"/>
                </a:solidFill>
              </a:rPr>
              <a:t>ANS:B</a:t>
            </a:r>
          </a:p>
          <a:p>
            <a:endParaRPr lang="en-IN" sz="1600" dirty="0">
              <a:solidFill>
                <a:schemeClr val="tx1"/>
              </a:solidFill>
            </a:endParaRPr>
          </a:p>
          <a:p>
            <a:endParaRPr lang="en-IN" sz="1600" dirty="0">
              <a:solidFill>
                <a:schemeClr val="tx1"/>
              </a:solidFill>
            </a:endParaRPr>
          </a:p>
        </p:txBody>
      </p:sp>
      <p:pic>
        <p:nvPicPr>
          <p:cNvPr id="10" name="Google Shape;68;p15">
            <a:extLst>
              <a:ext uri="{FF2B5EF4-FFF2-40B4-BE49-F238E27FC236}">
                <a16:creationId xmlns:a16="http://schemas.microsoft.com/office/drawing/2014/main" id="{5A452303-9EFD-468C-BC3D-D4C35F07B90E}"/>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392374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1000"/>
                                        <p:tgtEl>
                                          <p:spTgt spid="8">
                                            <p:txEl>
                                              <p:pRg st="4" end="4"/>
                                            </p:txEl>
                                          </p:spTgt>
                                        </p:tgtEl>
                                      </p:cBhvr>
                                    </p:animEffect>
                                    <p:anim calcmode="lin" valueType="num">
                                      <p:cBhvr>
                                        <p:cTn id="3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Effect transition="in" filter="fade">
                                      <p:cBhvr>
                                        <p:cTn id="49" dur="1000"/>
                                        <p:tgtEl>
                                          <p:spTgt spid="8">
                                            <p:txEl>
                                              <p:pRg st="7" end="7"/>
                                            </p:txEl>
                                          </p:spTgt>
                                        </p:tgtEl>
                                      </p:cBhvr>
                                    </p:animEffect>
                                    <p:anim calcmode="lin" valueType="num">
                                      <p:cBhvr>
                                        <p:cTn id="5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7713B0-BB37-4E14-B58B-966745BA70C5}"/>
              </a:ext>
            </a:extLst>
          </p:cNvPr>
          <p:cNvSpPr>
            <a:spLocks noGrp="1"/>
          </p:cNvSpPr>
          <p:nvPr>
            <p:ph type="body" idx="1"/>
          </p:nvPr>
        </p:nvSpPr>
        <p:spPr/>
        <p:txBody>
          <a:bodyPr/>
          <a:lstStyle/>
          <a:p>
            <a:pPr marL="114300" indent="0">
              <a:buNone/>
            </a:pPr>
            <a:endParaRPr lang="en-US" dirty="0"/>
          </a:p>
          <a:p>
            <a:pPr marL="114300" indent="0">
              <a:buNone/>
            </a:pPr>
            <a:endParaRPr lang="en-IN" dirty="0"/>
          </a:p>
        </p:txBody>
      </p:sp>
      <p:sp>
        <p:nvSpPr>
          <p:cNvPr id="4" name="Google Shape;70;p15">
            <a:extLst>
              <a:ext uri="{FF2B5EF4-FFF2-40B4-BE49-F238E27FC236}">
                <a16:creationId xmlns:a16="http://schemas.microsoft.com/office/drawing/2014/main" id="{1DD5EB74-9029-47E2-AEA8-9D69AC37C564}"/>
              </a:ext>
            </a:extLst>
          </p:cNvPr>
          <p:cNvSpPr>
            <a:spLocks noGrp="1"/>
          </p:cNvSpPr>
          <p:nvPr>
            <p:ph type="title"/>
          </p:nvPr>
        </p:nvSpPr>
        <p:spPr>
          <a:xfrm>
            <a:off x="0" y="211016"/>
            <a:ext cx="6541477" cy="50241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7:ANSWER</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9;p15">
            <a:extLst>
              <a:ext uri="{FF2B5EF4-FFF2-40B4-BE49-F238E27FC236}">
                <a16:creationId xmlns:a16="http://schemas.microsoft.com/office/drawing/2014/main" id="{A5BB65EE-33BA-41CA-A19D-465AD4BC7C82}"/>
              </a:ext>
            </a:extLst>
          </p:cNvPr>
          <p:cNvPicPr preferRelativeResize="0"/>
          <p:nvPr/>
        </p:nvPicPr>
        <p:blipFill>
          <a:blip r:embed="rId3">
            <a:alphaModFix/>
          </a:blip>
          <a:stretch>
            <a:fillRect/>
          </a:stretch>
        </p:blipFill>
        <p:spPr>
          <a:xfrm>
            <a:off x="6983604" y="110532"/>
            <a:ext cx="1831460" cy="800147"/>
          </a:xfrm>
          <a:prstGeom prst="rect">
            <a:avLst/>
          </a:prstGeom>
          <a:noFill/>
          <a:ln>
            <a:noFill/>
          </a:ln>
        </p:spPr>
      </p:pic>
      <p:pic>
        <p:nvPicPr>
          <p:cNvPr id="10" name="Google Shape;68;p15">
            <a:extLst>
              <a:ext uri="{FF2B5EF4-FFF2-40B4-BE49-F238E27FC236}">
                <a16:creationId xmlns:a16="http://schemas.microsoft.com/office/drawing/2014/main" id="{5A452303-9EFD-468C-BC3D-D4C35F07B90E}"/>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pic>
        <p:nvPicPr>
          <p:cNvPr id="5" name="Picture 4" descr="A screenshot of a cell phone&#10;&#10;Description automatically generated">
            <a:extLst>
              <a:ext uri="{FF2B5EF4-FFF2-40B4-BE49-F238E27FC236}">
                <a16:creationId xmlns:a16="http://schemas.microsoft.com/office/drawing/2014/main" id="{E4D82866-A08B-4C4D-8AEC-ECF8749B91A9}"/>
              </a:ext>
            </a:extLst>
          </p:cNvPr>
          <p:cNvPicPr>
            <a:picLocks noChangeAspect="1"/>
          </p:cNvPicPr>
          <p:nvPr/>
        </p:nvPicPr>
        <p:blipFill>
          <a:blip r:embed="rId5"/>
          <a:stretch>
            <a:fillRect/>
          </a:stretch>
        </p:blipFill>
        <p:spPr>
          <a:xfrm>
            <a:off x="224614" y="955230"/>
            <a:ext cx="3477110" cy="318179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931E3B5-1958-45BE-A666-8A87BD8A1C88}"/>
              </a:ext>
            </a:extLst>
          </p:cNvPr>
          <p:cNvPicPr>
            <a:picLocks noChangeAspect="1"/>
          </p:cNvPicPr>
          <p:nvPr/>
        </p:nvPicPr>
        <p:blipFill>
          <a:blip r:embed="rId6"/>
          <a:stretch>
            <a:fillRect/>
          </a:stretch>
        </p:blipFill>
        <p:spPr>
          <a:xfrm>
            <a:off x="3715349" y="1169498"/>
            <a:ext cx="5428652" cy="3686689"/>
          </a:xfrm>
          <a:prstGeom prst="rect">
            <a:avLst/>
          </a:prstGeom>
        </p:spPr>
      </p:pic>
    </p:spTree>
    <p:extLst>
      <p:ext uri="{BB962C8B-B14F-4D97-AF65-F5344CB8AC3E}">
        <p14:creationId xmlns:p14="http://schemas.microsoft.com/office/powerpoint/2010/main" val="253878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2927156"/>
          </a:xfrm>
        </p:spPr>
        <p:txBody>
          <a:bodyPr/>
          <a:lstStyle/>
          <a:p>
            <a:pPr marL="114300" indent="0">
              <a:buNone/>
            </a:pPr>
            <a:r>
              <a:rPr lang="en-IN" sz="1600" dirty="0">
                <a:solidFill>
                  <a:schemeClr val="tx1"/>
                </a:solidFill>
              </a:rPr>
              <a:t>John introduces Maya as the daughter of the only son of my father’s wife. How is Maya related to John?</a:t>
            </a:r>
          </a:p>
          <a:p>
            <a:pPr marL="114300" indent="0">
              <a:buNone/>
            </a:pPr>
            <a:r>
              <a:rPr lang="en-IN" sz="1600" dirty="0">
                <a:solidFill>
                  <a:schemeClr val="tx1"/>
                </a:solidFill>
              </a:rPr>
              <a:t>A) Mother</a:t>
            </a:r>
          </a:p>
          <a:p>
            <a:pPr marL="114300" indent="0">
              <a:buNone/>
            </a:pPr>
            <a:r>
              <a:rPr lang="en-IN" sz="1600" dirty="0">
                <a:solidFill>
                  <a:schemeClr val="tx1"/>
                </a:solidFill>
              </a:rPr>
              <a:t>B) Daughter</a:t>
            </a:r>
          </a:p>
          <a:p>
            <a:pPr marL="114300" indent="0">
              <a:buNone/>
            </a:pPr>
            <a:r>
              <a:rPr lang="en-IN" sz="1600" dirty="0">
                <a:solidFill>
                  <a:schemeClr val="tx1"/>
                </a:solidFill>
              </a:rPr>
              <a:t>C) Sister</a:t>
            </a:r>
          </a:p>
          <a:p>
            <a:pPr marL="114300" indent="0">
              <a:buNone/>
            </a:pPr>
            <a:r>
              <a:rPr lang="en-IN" sz="1600" dirty="0">
                <a:solidFill>
                  <a:schemeClr val="tx1"/>
                </a:solidFill>
              </a:rPr>
              <a:t>D) Niece</a:t>
            </a:r>
          </a:p>
          <a:p>
            <a:pPr marL="114300" indent="0">
              <a:buNone/>
            </a:pPr>
            <a:r>
              <a:rPr lang="en-IN" sz="1600" dirty="0">
                <a:solidFill>
                  <a:schemeClr val="tx1"/>
                </a:solidFill>
              </a:rPr>
              <a:t>E) Cousin</a:t>
            </a:r>
          </a:p>
          <a:p>
            <a:pPr marL="114300" indent="0">
              <a:buNone/>
            </a:pPr>
            <a:endParaRPr lang="en-IN" sz="1600" dirty="0">
              <a:solidFill>
                <a:schemeClr val="tx1"/>
              </a:solidFill>
            </a:endParaRPr>
          </a:p>
          <a:p>
            <a:pPr marL="114300" indent="0">
              <a:buNone/>
            </a:pPr>
            <a:r>
              <a:rPr lang="en-IN" sz="1600" dirty="0">
                <a:solidFill>
                  <a:schemeClr val="tx1"/>
                </a:solidFill>
              </a:rPr>
              <a:t>ANS:B</a:t>
            </a:r>
          </a:p>
          <a:p>
            <a:pPr marL="114300" indent="0">
              <a:buNone/>
            </a:pP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8:</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42498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8:ANSWER</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pic>
        <p:nvPicPr>
          <p:cNvPr id="6" name="Picture 5" descr="A close up of a logo&#10;&#10;Description automatically generated">
            <a:extLst>
              <a:ext uri="{FF2B5EF4-FFF2-40B4-BE49-F238E27FC236}">
                <a16:creationId xmlns:a16="http://schemas.microsoft.com/office/drawing/2014/main" id="{7301F9E8-EAD1-4E8C-A8DF-AAC78757DCA0}"/>
              </a:ext>
            </a:extLst>
          </p:cNvPr>
          <p:cNvPicPr>
            <a:picLocks noChangeAspect="1"/>
          </p:cNvPicPr>
          <p:nvPr/>
        </p:nvPicPr>
        <p:blipFill>
          <a:blip r:embed="rId5"/>
          <a:stretch>
            <a:fillRect/>
          </a:stretch>
        </p:blipFill>
        <p:spPr>
          <a:xfrm>
            <a:off x="2452391" y="1152326"/>
            <a:ext cx="4775723" cy="3248223"/>
          </a:xfrm>
          <a:prstGeom prst="rect">
            <a:avLst/>
          </a:prstGeom>
        </p:spPr>
      </p:pic>
    </p:spTree>
    <p:extLst>
      <p:ext uri="{BB962C8B-B14F-4D97-AF65-F5344CB8AC3E}">
        <p14:creationId xmlns:p14="http://schemas.microsoft.com/office/powerpoint/2010/main" val="291221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2927156"/>
          </a:xfrm>
        </p:spPr>
        <p:txBody>
          <a:bodyPr/>
          <a:lstStyle/>
          <a:p>
            <a:pPr marL="114300" indent="0">
              <a:buNone/>
            </a:pPr>
            <a:r>
              <a:rPr lang="en-IN" sz="1600" dirty="0">
                <a:solidFill>
                  <a:schemeClr val="tx1"/>
                </a:solidFill>
              </a:rPr>
              <a:t>Hitesh said to Nitin, “The girl playing with the football is the younger of the two sisters of the son of my mother’s husband.” How is the girl playing football related to Hitesh?</a:t>
            </a:r>
          </a:p>
          <a:p>
            <a:pPr marL="114300" indent="0">
              <a:buNone/>
            </a:pPr>
            <a:r>
              <a:rPr lang="en-IN" sz="1600" dirty="0">
                <a:solidFill>
                  <a:schemeClr val="tx1"/>
                </a:solidFill>
              </a:rPr>
              <a:t>A) Cousin</a:t>
            </a:r>
          </a:p>
          <a:p>
            <a:pPr marL="114300" indent="0">
              <a:buNone/>
            </a:pPr>
            <a:r>
              <a:rPr lang="en-IN" sz="1600" dirty="0">
                <a:solidFill>
                  <a:schemeClr val="tx1"/>
                </a:solidFill>
              </a:rPr>
              <a:t>B) Sister</a:t>
            </a:r>
          </a:p>
          <a:p>
            <a:pPr marL="114300" indent="0">
              <a:buNone/>
            </a:pPr>
            <a:r>
              <a:rPr lang="en-IN" sz="1600" dirty="0">
                <a:solidFill>
                  <a:schemeClr val="tx1"/>
                </a:solidFill>
              </a:rPr>
              <a:t>C) Daughter</a:t>
            </a:r>
          </a:p>
          <a:p>
            <a:pPr marL="114300" indent="0">
              <a:buNone/>
            </a:pPr>
            <a:r>
              <a:rPr lang="en-IN" sz="1600" dirty="0">
                <a:solidFill>
                  <a:schemeClr val="tx1"/>
                </a:solidFill>
              </a:rPr>
              <a:t>D) Sister-in-law</a:t>
            </a:r>
          </a:p>
          <a:p>
            <a:pPr marL="114300" indent="0">
              <a:buNone/>
            </a:pPr>
            <a:r>
              <a:rPr lang="en-IN" sz="1600" dirty="0">
                <a:solidFill>
                  <a:schemeClr val="tx1"/>
                </a:solidFill>
              </a:rPr>
              <a:t>E) Mother</a:t>
            </a:r>
          </a:p>
          <a:p>
            <a:pPr marL="114300" indent="0">
              <a:buNone/>
            </a:pPr>
            <a:endParaRPr lang="en-IN" sz="1600" dirty="0">
              <a:solidFill>
                <a:schemeClr val="tx1"/>
              </a:solidFill>
            </a:endParaRPr>
          </a:p>
          <a:p>
            <a:pPr marL="114300" indent="0">
              <a:buNone/>
            </a:pPr>
            <a:r>
              <a:rPr lang="en-IN" sz="1600" dirty="0">
                <a:solidFill>
                  <a:schemeClr val="tx1"/>
                </a:solidFill>
              </a:rPr>
              <a:t>ANS:B</a:t>
            </a:r>
          </a:p>
          <a:p>
            <a:pPr marL="114300" indent="0">
              <a:buNone/>
            </a:pP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9:</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49451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9:ANSWER</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pic>
        <p:nvPicPr>
          <p:cNvPr id="6" name="Picture 5" descr="A picture containing game, drawing&#10;&#10;Description automatically generated">
            <a:extLst>
              <a:ext uri="{FF2B5EF4-FFF2-40B4-BE49-F238E27FC236}">
                <a16:creationId xmlns:a16="http://schemas.microsoft.com/office/drawing/2014/main" id="{B7A7CF99-9141-489F-B4D4-4BE49271666B}"/>
              </a:ext>
            </a:extLst>
          </p:cNvPr>
          <p:cNvPicPr>
            <a:picLocks noChangeAspect="1"/>
          </p:cNvPicPr>
          <p:nvPr/>
        </p:nvPicPr>
        <p:blipFill>
          <a:blip r:embed="rId5"/>
          <a:stretch>
            <a:fillRect/>
          </a:stretch>
        </p:blipFill>
        <p:spPr>
          <a:xfrm>
            <a:off x="232229" y="1175658"/>
            <a:ext cx="8011885" cy="2967588"/>
          </a:xfrm>
          <a:prstGeom prst="rect">
            <a:avLst/>
          </a:prstGeom>
        </p:spPr>
      </p:pic>
    </p:spTree>
    <p:extLst>
      <p:ext uri="{BB962C8B-B14F-4D97-AF65-F5344CB8AC3E}">
        <p14:creationId xmlns:p14="http://schemas.microsoft.com/office/powerpoint/2010/main" val="183324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2927156"/>
          </a:xfrm>
        </p:spPr>
        <p:txBody>
          <a:bodyPr/>
          <a:lstStyle/>
          <a:p>
            <a:pPr marL="114300" indent="0">
              <a:buNone/>
            </a:pPr>
            <a:r>
              <a:rPr lang="en-IN" sz="1600" dirty="0">
                <a:solidFill>
                  <a:schemeClr val="tx1"/>
                </a:solidFill>
              </a:rPr>
              <a:t>Mohan pointing to a girl in the photograph and said, “She is the daughter of the father of the sister of my brother.” How is that girl related to Mohan?</a:t>
            </a:r>
          </a:p>
          <a:p>
            <a:pPr marL="114300" indent="0">
              <a:buNone/>
            </a:pPr>
            <a:r>
              <a:rPr lang="en-IN" sz="1600" dirty="0">
                <a:solidFill>
                  <a:schemeClr val="tx1"/>
                </a:solidFill>
              </a:rPr>
              <a:t>A) Sister</a:t>
            </a:r>
          </a:p>
          <a:p>
            <a:pPr marL="114300" indent="0">
              <a:buNone/>
            </a:pPr>
            <a:r>
              <a:rPr lang="en-IN" sz="1600" dirty="0">
                <a:solidFill>
                  <a:schemeClr val="tx1"/>
                </a:solidFill>
              </a:rPr>
              <a:t>B) Wife</a:t>
            </a:r>
          </a:p>
          <a:p>
            <a:pPr marL="114300" indent="0">
              <a:buNone/>
            </a:pPr>
            <a:r>
              <a:rPr lang="en-IN" sz="1600" dirty="0">
                <a:solidFill>
                  <a:schemeClr val="tx1"/>
                </a:solidFill>
              </a:rPr>
              <a:t>C) Mother</a:t>
            </a:r>
          </a:p>
          <a:p>
            <a:pPr marL="114300" indent="0">
              <a:buNone/>
            </a:pPr>
            <a:r>
              <a:rPr lang="en-IN" sz="1600" dirty="0">
                <a:solidFill>
                  <a:schemeClr val="tx1"/>
                </a:solidFill>
              </a:rPr>
              <a:t>D) Aunt</a:t>
            </a:r>
          </a:p>
          <a:p>
            <a:pPr marL="114300" indent="0">
              <a:buNone/>
            </a:pPr>
            <a:r>
              <a:rPr lang="en-IN" sz="1600" dirty="0">
                <a:solidFill>
                  <a:schemeClr val="tx1"/>
                </a:solidFill>
              </a:rPr>
              <a:t>E) Daughter</a:t>
            </a:r>
          </a:p>
          <a:p>
            <a:pPr marL="114300" indent="0">
              <a:buNone/>
            </a:pPr>
            <a:endParaRPr lang="en-IN" sz="1600" dirty="0">
              <a:solidFill>
                <a:schemeClr val="tx1"/>
              </a:solidFill>
            </a:endParaRPr>
          </a:p>
          <a:p>
            <a:pPr marL="114300" indent="0">
              <a:buNone/>
            </a:pPr>
            <a:r>
              <a:rPr lang="en-IN" sz="1600" dirty="0">
                <a:solidFill>
                  <a:schemeClr val="tx1"/>
                </a:solidFill>
              </a:rPr>
              <a:t>ANS:A</a:t>
            </a:r>
          </a:p>
          <a:p>
            <a:pPr marL="114300" indent="0">
              <a:buNone/>
            </a:pP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10:</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33981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10:ANSWER</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pic>
        <p:nvPicPr>
          <p:cNvPr id="8" name="Picture 7" descr="A screenshot of a cell phone&#10;&#10;Description automatically generated">
            <a:extLst>
              <a:ext uri="{FF2B5EF4-FFF2-40B4-BE49-F238E27FC236}">
                <a16:creationId xmlns:a16="http://schemas.microsoft.com/office/drawing/2014/main" id="{933A5A60-EFA4-48EA-9677-5F3B3660D4CB}"/>
              </a:ext>
            </a:extLst>
          </p:cNvPr>
          <p:cNvPicPr>
            <a:picLocks noChangeAspect="1"/>
          </p:cNvPicPr>
          <p:nvPr/>
        </p:nvPicPr>
        <p:blipFill>
          <a:blip r:embed="rId5"/>
          <a:stretch>
            <a:fillRect/>
          </a:stretch>
        </p:blipFill>
        <p:spPr>
          <a:xfrm>
            <a:off x="1175657" y="1103086"/>
            <a:ext cx="7300686" cy="3297463"/>
          </a:xfrm>
          <a:prstGeom prst="rect">
            <a:avLst/>
          </a:prstGeom>
        </p:spPr>
      </p:pic>
    </p:spTree>
    <p:extLst>
      <p:ext uri="{BB962C8B-B14F-4D97-AF65-F5344CB8AC3E}">
        <p14:creationId xmlns:p14="http://schemas.microsoft.com/office/powerpoint/2010/main" val="350205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2907059"/>
          </a:xfrm>
        </p:spPr>
        <p:txBody>
          <a:bodyPr/>
          <a:lstStyle/>
          <a:p>
            <a:pPr marL="114300" indent="0">
              <a:buNone/>
            </a:pPr>
            <a:r>
              <a:rPr lang="en-IN" sz="1600" dirty="0">
                <a:solidFill>
                  <a:schemeClr val="tx1"/>
                </a:solidFill>
              </a:rPr>
              <a:t>A girl introduced a boy as the son of the daughter of the father of her uncle. The boy is</a:t>
            </a:r>
          </a:p>
          <a:p>
            <a:pPr marL="114300" indent="0">
              <a:buNone/>
            </a:pPr>
            <a:r>
              <a:rPr lang="en-IN" sz="1600" dirty="0">
                <a:solidFill>
                  <a:schemeClr val="tx1"/>
                </a:solidFill>
              </a:rPr>
              <a:t>A. Brother</a:t>
            </a:r>
          </a:p>
          <a:p>
            <a:pPr marL="114300" indent="0">
              <a:buNone/>
            </a:pPr>
            <a:r>
              <a:rPr lang="en-IN" sz="1600" dirty="0">
                <a:solidFill>
                  <a:schemeClr val="tx1"/>
                </a:solidFill>
              </a:rPr>
              <a:t>B. Brother-in-law </a:t>
            </a:r>
          </a:p>
          <a:p>
            <a:pPr marL="114300" indent="0">
              <a:buNone/>
            </a:pPr>
            <a:r>
              <a:rPr lang="en-IN" sz="1600" dirty="0">
                <a:solidFill>
                  <a:schemeClr val="tx1"/>
                </a:solidFill>
              </a:rPr>
              <a:t>C. Son</a:t>
            </a:r>
          </a:p>
          <a:p>
            <a:pPr marL="114300" indent="0">
              <a:buNone/>
            </a:pPr>
            <a:r>
              <a:rPr lang="en-IN" sz="1600" dirty="0">
                <a:solidFill>
                  <a:schemeClr val="tx1"/>
                </a:solidFill>
              </a:rPr>
              <a:t>D. Uncle</a:t>
            </a:r>
          </a:p>
          <a:p>
            <a:pPr marL="114300" indent="0">
              <a:buNone/>
            </a:pPr>
            <a:r>
              <a:rPr lang="en-IN" sz="1600" dirty="0">
                <a:solidFill>
                  <a:schemeClr val="tx1"/>
                </a:solidFill>
              </a:rPr>
              <a:t>E. Son-in-law</a:t>
            </a:r>
          </a:p>
          <a:p>
            <a:pPr marL="114300" indent="0">
              <a:buNone/>
            </a:pPr>
            <a:endParaRPr lang="en-IN" sz="1600" dirty="0">
              <a:solidFill>
                <a:schemeClr val="tx1"/>
              </a:solidFill>
            </a:endParaRPr>
          </a:p>
          <a:p>
            <a:pPr marL="114300" indent="0">
              <a:buNone/>
            </a:pPr>
            <a:r>
              <a:rPr lang="en-IN" sz="1600" dirty="0">
                <a:solidFill>
                  <a:schemeClr val="tx1"/>
                </a:solidFill>
              </a:rPr>
              <a:t>ANS:A</a:t>
            </a:r>
          </a:p>
          <a:p>
            <a:pPr marL="114300" indent="0">
              <a:buNone/>
            </a:pP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11:</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387267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Pointing to a gentleman, Deepak said, ” His only brother is the father of my daughter`s father.” How is the gentleman related to Deepak ?</a:t>
            </a:r>
          </a:p>
          <a:p>
            <a:pPr marL="114300" indent="0">
              <a:buNone/>
            </a:pPr>
            <a:r>
              <a:rPr lang="en-IN" sz="1600" dirty="0">
                <a:solidFill>
                  <a:schemeClr val="tx1"/>
                </a:solidFill>
              </a:rPr>
              <a:t>A. Grandfather</a:t>
            </a:r>
          </a:p>
          <a:p>
            <a:pPr marL="114300" indent="0">
              <a:buNone/>
            </a:pPr>
            <a:r>
              <a:rPr lang="en-IN" sz="1600" dirty="0">
                <a:solidFill>
                  <a:schemeClr val="tx1"/>
                </a:solidFill>
              </a:rPr>
              <a:t>B. Father</a:t>
            </a:r>
          </a:p>
          <a:p>
            <a:pPr marL="114300" indent="0">
              <a:buNone/>
            </a:pPr>
            <a:r>
              <a:rPr lang="en-IN" sz="1600" dirty="0">
                <a:solidFill>
                  <a:schemeClr val="tx1"/>
                </a:solidFill>
              </a:rPr>
              <a:t>C. Brother-in-law</a:t>
            </a:r>
          </a:p>
          <a:p>
            <a:pPr marL="114300" indent="0">
              <a:buNone/>
            </a:pPr>
            <a:r>
              <a:rPr lang="en-IN" sz="1600" dirty="0">
                <a:solidFill>
                  <a:schemeClr val="tx1"/>
                </a:solidFill>
              </a:rPr>
              <a:t>D. Uncle</a:t>
            </a:r>
          </a:p>
          <a:p>
            <a:pPr marL="114300" indent="0">
              <a:buNone/>
            </a:pPr>
            <a:endParaRPr lang="en-IN" sz="1600" dirty="0">
              <a:solidFill>
                <a:schemeClr val="tx1"/>
              </a:solidFill>
            </a:endParaRPr>
          </a:p>
          <a:p>
            <a:pPr marL="114300" indent="0">
              <a:buNone/>
            </a:pPr>
            <a:r>
              <a:rPr lang="en-IN" sz="1600" dirty="0">
                <a:solidFill>
                  <a:schemeClr val="tx1"/>
                </a:solidFill>
              </a:rPr>
              <a:t>ANS:D</a:t>
            </a:r>
          </a:p>
          <a:p>
            <a:pPr marL="114300" indent="0">
              <a:buNone/>
            </a:pP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12:</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412437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8838A5-A14C-4EE2-8462-BA33BEF271AA}"/>
              </a:ext>
            </a:extLst>
          </p:cNvPr>
          <p:cNvSpPr>
            <a:spLocks noGrp="1"/>
          </p:cNvSpPr>
          <p:nvPr>
            <p:ph type="body" idx="1"/>
          </p:nvPr>
        </p:nvSpPr>
        <p:spPr>
          <a:xfrm>
            <a:off x="1175657" y="1683657"/>
            <a:ext cx="6473372" cy="1802494"/>
          </a:xfrm>
        </p:spPr>
        <p:txBody>
          <a:bodyPr/>
          <a:lstStyle/>
          <a:p>
            <a:pPr marL="114300" indent="0">
              <a:buNone/>
            </a:pPr>
            <a:r>
              <a:rPr lang="en-US" sz="4800" b="1" dirty="0">
                <a:solidFill>
                  <a:schemeClr val="tx1"/>
                </a:solidFill>
              </a:rPr>
              <a:t>BLOOD RELATION</a:t>
            </a:r>
            <a:endParaRPr lang="en-IN" sz="4800" b="1" dirty="0">
              <a:solidFill>
                <a:schemeClr val="tx1"/>
              </a:solidFill>
            </a:endParaRPr>
          </a:p>
        </p:txBody>
      </p:sp>
      <p:pic>
        <p:nvPicPr>
          <p:cNvPr id="4" name="Google Shape;69;p15">
            <a:extLst>
              <a:ext uri="{FF2B5EF4-FFF2-40B4-BE49-F238E27FC236}">
                <a16:creationId xmlns:a16="http://schemas.microsoft.com/office/drawing/2014/main" id="{06EE1967-AF90-4264-BA94-BCBC16B6786E}"/>
              </a:ext>
            </a:extLst>
          </p:cNvPr>
          <p:cNvPicPr preferRelativeResize="0"/>
          <p:nvPr/>
        </p:nvPicPr>
        <p:blipFill>
          <a:blip r:embed="rId2">
            <a:alphaModFix/>
          </a:blip>
          <a:stretch>
            <a:fillRect/>
          </a:stretch>
        </p:blipFill>
        <p:spPr>
          <a:xfrm>
            <a:off x="7082971" y="174171"/>
            <a:ext cx="1959429" cy="826178"/>
          </a:xfrm>
          <a:prstGeom prst="rect">
            <a:avLst/>
          </a:prstGeom>
          <a:noFill/>
          <a:ln>
            <a:noFill/>
          </a:ln>
        </p:spPr>
      </p:pic>
      <p:pic>
        <p:nvPicPr>
          <p:cNvPr id="6" name="Google Shape;68;p15">
            <a:extLst>
              <a:ext uri="{FF2B5EF4-FFF2-40B4-BE49-F238E27FC236}">
                <a16:creationId xmlns:a16="http://schemas.microsoft.com/office/drawing/2014/main" id="{FC024864-F07F-410A-9CD6-C6BA29AEDD0F}"/>
              </a:ext>
            </a:extLst>
          </p:cNvPr>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spTree>
    <p:extLst>
      <p:ext uri="{BB962C8B-B14F-4D97-AF65-F5344CB8AC3E}">
        <p14:creationId xmlns:p14="http://schemas.microsoft.com/office/powerpoint/2010/main" val="347195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If Kamal says, “Ravi`s mother is the only daughter of my mother”, how is Kamal related to Ravi ?</a:t>
            </a:r>
          </a:p>
          <a:p>
            <a:pPr marL="114300" indent="0">
              <a:buNone/>
            </a:pPr>
            <a:r>
              <a:rPr lang="en-IN" sz="1600" dirty="0">
                <a:solidFill>
                  <a:schemeClr val="tx1"/>
                </a:solidFill>
              </a:rPr>
              <a:t>A. Grandfather</a:t>
            </a:r>
          </a:p>
          <a:p>
            <a:pPr marL="114300" indent="0">
              <a:buNone/>
            </a:pPr>
            <a:r>
              <a:rPr lang="en-IN" sz="1600" dirty="0">
                <a:solidFill>
                  <a:schemeClr val="tx1"/>
                </a:solidFill>
              </a:rPr>
              <a:t>B. Father</a:t>
            </a:r>
          </a:p>
          <a:p>
            <a:pPr marL="114300" indent="0">
              <a:buNone/>
            </a:pPr>
            <a:r>
              <a:rPr lang="en-IN" sz="1600" dirty="0">
                <a:solidFill>
                  <a:schemeClr val="tx1"/>
                </a:solidFill>
              </a:rPr>
              <a:t>C. Brother</a:t>
            </a:r>
          </a:p>
          <a:p>
            <a:pPr marL="114300" indent="0">
              <a:buNone/>
            </a:pPr>
            <a:r>
              <a:rPr lang="en-IN" sz="1600" dirty="0">
                <a:solidFill>
                  <a:schemeClr val="tx1"/>
                </a:solidFill>
              </a:rPr>
              <a:t>D. Maternal uncle</a:t>
            </a:r>
          </a:p>
          <a:p>
            <a:pPr marL="114300" indent="0">
              <a:buNone/>
            </a:pPr>
            <a:endParaRPr lang="en-IN" sz="1600" dirty="0">
              <a:solidFill>
                <a:schemeClr val="tx1"/>
              </a:solidFill>
            </a:endParaRPr>
          </a:p>
          <a:p>
            <a:pPr marL="114300" indent="0">
              <a:buNone/>
            </a:pPr>
            <a:r>
              <a:rPr lang="en-IN" sz="1600" dirty="0">
                <a:solidFill>
                  <a:schemeClr val="tx1"/>
                </a:solidFill>
              </a:rPr>
              <a:t>ANS:D</a:t>
            </a:r>
          </a:p>
          <a:p>
            <a:pPr marL="114300" indent="0">
              <a:buNone/>
            </a:pP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13:</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91045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When Anuj saw Manish, he recalled, “He is the son of the father of my daughter. "Who is Manish ?</a:t>
            </a:r>
          </a:p>
          <a:p>
            <a:pPr marL="114300" indent="0">
              <a:buNone/>
            </a:pPr>
            <a:r>
              <a:rPr lang="en-IN" sz="1600" dirty="0">
                <a:solidFill>
                  <a:schemeClr val="tx1"/>
                </a:solidFill>
              </a:rPr>
              <a:t>A. Brother-in-law</a:t>
            </a:r>
          </a:p>
          <a:p>
            <a:pPr marL="114300" indent="0">
              <a:buNone/>
            </a:pPr>
            <a:r>
              <a:rPr lang="en-IN" sz="1600" dirty="0">
                <a:solidFill>
                  <a:schemeClr val="tx1"/>
                </a:solidFill>
              </a:rPr>
              <a:t>B. Brother</a:t>
            </a:r>
          </a:p>
          <a:p>
            <a:pPr marL="114300" indent="0">
              <a:buNone/>
            </a:pPr>
            <a:r>
              <a:rPr lang="en-IN" sz="1600" dirty="0">
                <a:solidFill>
                  <a:schemeClr val="tx1"/>
                </a:solidFill>
              </a:rPr>
              <a:t>C. Cousin</a:t>
            </a:r>
          </a:p>
          <a:p>
            <a:pPr marL="114300" indent="0">
              <a:buNone/>
            </a:pPr>
            <a:r>
              <a:rPr lang="en-IN" sz="1600" dirty="0">
                <a:solidFill>
                  <a:schemeClr val="tx1"/>
                </a:solidFill>
              </a:rPr>
              <a:t>D. Uncle</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C</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14:</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19683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Pointing to a photograph, a woman says, “This man`s son`s sister is my mother-in-law.” How is the woman`s husband related to the man in the photograph?</a:t>
            </a:r>
          </a:p>
          <a:p>
            <a:pPr marL="114300" indent="0">
              <a:buNone/>
            </a:pPr>
            <a:r>
              <a:rPr lang="en-IN" sz="1600" dirty="0">
                <a:solidFill>
                  <a:schemeClr val="tx1"/>
                </a:solidFill>
              </a:rPr>
              <a:t>A. Grandson</a:t>
            </a:r>
          </a:p>
          <a:p>
            <a:pPr marL="114300" indent="0">
              <a:buNone/>
            </a:pPr>
            <a:r>
              <a:rPr lang="en-IN" sz="1600" dirty="0">
                <a:solidFill>
                  <a:schemeClr val="tx1"/>
                </a:solidFill>
              </a:rPr>
              <a:t>B. Son</a:t>
            </a:r>
          </a:p>
          <a:p>
            <a:pPr marL="114300" indent="0">
              <a:buNone/>
            </a:pPr>
            <a:r>
              <a:rPr lang="en-IN" sz="1600" dirty="0">
                <a:solidFill>
                  <a:schemeClr val="tx1"/>
                </a:solidFill>
              </a:rPr>
              <a:t>C. Son-in-law</a:t>
            </a:r>
          </a:p>
          <a:p>
            <a:pPr marL="114300" indent="0">
              <a:buNone/>
            </a:pPr>
            <a:r>
              <a:rPr lang="en-IN" sz="1600" dirty="0">
                <a:solidFill>
                  <a:schemeClr val="tx1"/>
                </a:solidFill>
              </a:rPr>
              <a:t>D. Nephew</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A</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15:</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191903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Pointing to an old man, Kailash said, “His son is my son`s uncle”. How is the old man related to Kailash ?</a:t>
            </a:r>
          </a:p>
          <a:p>
            <a:pPr marL="114300" indent="0">
              <a:buNone/>
            </a:pPr>
            <a:r>
              <a:rPr lang="en-IN" sz="1600" dirty="0">
                <a:solidFill>
                  <a:schemeClr val="tx1"/>
                </a:solidFill>
              </a:rPr>
              <a:t>A. Brother</a:t>
            </a:r>
          </a:p>
          <a:p>
            <a:pPr marL="114300" indent="0">
              <a:buNone/>
            </a:pPr>
            <a:r>
              <a:rPr lang="en-IN" sz="1600" dirty="0">
                <a:solidFill>
                  <a:schemeClr val="tx1"/>
                </a:solidFill>
              </a:rPr>
              <a:t>B. Uncle</a:t>
            </a:r>
          </a:p>
          <a:p>
            <a:pPr marL="114300" indent="0">
              <a:buNone/>
            </a:pPr>
            <a:r>
              <a:rPr lang="en-IN" sz="1600" dirty="0">
                <a:solidFill>
                  <a:schemeClr val="tx1"/>
                </a:solidFill>
              </a:rPr>
              <a:t>C. Father</a:t>
            </a:r>
          </a:p>
          <a:p>
            <a:pPr marL="114300" indent="0">
              <a:buNone/>
            </a:pPr>
            <a:r>
              <a:rPr lang="en-IN" sz="1600" dirty="0">
                <a:solidFill>
                  <a:schemeClr val="tx1"/>
                </a:solidFill>
              </a:rPr>
              <a:t>D. Father In Law</a:t>
            </a:r>
          </a:p>
          <a:p>
            <a:pPr marL="114300" indent="0">
              <a:buNone/>
            </a:pPr>
            <a:r>
              <a:rPr lang="en-IN" sz="1600" dirty="0">
                <a:solidFill>
                  <a:schemeClr val="tx1"/>
                </a:solidFill>
              </a:rPr>
              <a:t>E. Grandfather</a:t>
            </a:r>
          </a:p>
          <a:p>
            <a:pPr marL="114300" indent="0">
              <a:buNone/>
            </a:pPr>
            <a:endParaRPr lang="en-IN" sz="1600" dirty="0">
              <a:solidFill>
                <a:schemeClr val="tx1"/>
              </a:solidFill>
            </a:endParaRPr>
          </a:p>
          <a:p>
            <a:pPr marL="114300" indent="0">
              <a:buNone/>
            </a:pPr>
            <a:r>
              <a:rPr lang="en-IN" sz="1600" dirty="0">
                <a:solidFill>
                  <a:schemeClr val="tx1"/>
                </a:solidFill>
              </a:rPr>
              <a:t>ANS:C</a:t>
            </a:r>
          </a:p>
          <a:p>
            <a:pPr marL="114300" indent="0">
              <a:buNone/>
            </a:pPr>
            <a:endParaRPr lang="en-IN" sz="1600" dirty="0">
              <a:solidFill>
                <a:schemeClr val="tx1"/>
              </a:solidFill>
            </a:endParaRPr>
          </a:p>
          <a:p>
            <a:endParaRPr lang="en-IN" sz="1600" dirty="0">
              <a:solidFill>
                <a:schemeClr val="tx1"/>
              </a:solidFill>
            </a:endParaRPr>
          </a:p>
          <a:p>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16:</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123469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If (i) M is brother of N; (ii) B is brother of N; (iii) M is brother of D, then which of the following statements is definitely true ?</a:t>
            </a:r>
          </a:p>
          <a:p>
            <a:pPr marL="114300" indent="0">
              <a:buNone/>
            </a:pPr>
            <a:r>
              <a:rPr lang="en-IN" sz="1600" dirty="0">
                <a:solidFill>
                  <a:schemeClr val="tx1"/>
                </a:solidFill>
              </a:rPr>
              <a:t>A. N is brother of B</a:t>
            </a:r>
          </a:p>
          <a:p>
            <a:pPr marL="114300" indent="0">
              <a:buNone/>
            </a:pPr>
            <a:r>
              <a:rPr lang="en-IN" sz="1600" dirty="0">
                <a:solidFill>
                  <a:schemeClr val="tx1"/>
                </a:solidFill>
              </a:rPr>
              <a:t>B. N is brother of D</a:t>
            </a:r>
          </a:p>
          <a:p>
            <a:pPr marL="114300" indent="0">
              <a:buNone/>
            </a:pPr>
            <a:r>
              <a:rPr lang="en-IN" sz="1600" dirty="0">
                <a:solidFill>
                  <a:schemeClr val="tx1"/>
                </a:solidFill>
              </a:rPr>
              <a:t>C. M is brother of B</a:t>
            </a:r>
          </a:p>
          <a:p>
            <a:pPr marL="114300" indent="0">
              <a:buNone/>
            </a:pPr>
            <a:r>
              <a:rPr lang="en-IN" sz="1600" dirty="0">
                <a:solidFill>
                  <a:schemeClr val="tx1"/>
                </a:solidFill>
              </a:rPr>
              <a:t>D. D is brother of M</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C</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17:</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48842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A is B`s sister. C is B`s mother. D is C`s father. E is D`s mother. Then, how is A related to D ?</a:t>
            </a:r>
          </a:p>
          <a:p>
            <a:pPr marL="114300" indent="0">
              <a:buNone/>
            </a:pPr>
            <a:r>
              <a:rPr lang="en-IN" sz="1600" dirty="0">
                <a:solidFill>
                  <a:schemeClr val="tx1"/>
                </a:solidFill>
              </a:rPr>
              <a:t>A. Grandmother</a:t>
            </a:r>
          </a:p>
          <a:p>
            <a:pPr marL="114300" indent="0">
              <a:buNone/>
            </a:pPr>
            <a:r>
              <a:rPr lang="en-IN" sz="1600" dirty="0">
                <a:solidFill>
                  <a:schemeClr val="tx1"/>
                </a:solidFill>
              </a:rPr>
              <a:t>B. Grandfather</a:t>
            </a:r>
          </a:p>
          <a:p>
            <a:pPr marL="114300" indent="0">
              <a:buNone/>
            </a:pPr>
            <a:r>
              <a:rPr lang="en-IN" sz="1600" dirty="0">
                <a:solidFill>
                  <a:schemeClr val="tx1"/>
                </a:solidFill>
              </a:rPr>
              <a:t>C. Daughter</a:t>
            </a:r>
          </a:p>
          <a:p>
            <a:pPr marL="114300" indent="0">
              <a:buNone/>
            </a:pPr>
            <a:r>
              <a:rPr lang="en-IN" sz="1600" dirty="0">
                <a:solidFill>
                  <a:schemeClr val="tx1"/>
                </a:solidFill>
              </a:rPr>
              <a:t>D. Grand daughter</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D</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18:</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222567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Pointing to a photograph, a lady tells Pramod, "I am the only daughter of this lady and her son is your maternal uncle." How is the speaker related to Pramod's father </a:t>
            </a:r>
          </a:p>
          <a:p>
            <a:pPr marL="114300" indent="0">
              <a:buNone/>
            </a:pPr>
            <a:r>
              <a:rPr lang="en-IN" sz="1600" b="1" dirty="0">
                <a:solidFill>
                  <a:schemeClr val="tx1"/>
                </a:solidFill>
              </a:rPr>
              <a:t>A.</a:t>
            </a:r>
            <a:r>
              <a:rPr lang="en-IN" sz="1600" dirty="0">
                <a:solidFill>
                  <a:schemeClr val="tx1"/>
                </a:solidFill>
              </a:rPr>
              <a:t> Sister-in-law</a:t>
            </a:r>
          </a:p>
          <a:p>
            <a:pPr marL="114300" indent="0">
              <a:buNone/>
            </a:pPr>
            <a:r>
              <a:rPr lang="en-IN" sz="1600" b="1" dirty="0">
                <a:solidFill>
                  <a:schemeClr val="tx1"/>
                </a:solidFill>
              </a:rPr>
              <a:t>B.</a:t>
            </a:r>
            <a:r>
              <a:rPr lang="en-IN" sz="1600" dirty="0">
                <a:solidFill>
                  <a:schemeClr val="tx1"/>
                </a:solidFill>
              </a:rPr>
              <a:t> Wife</a:t>
            </a:r>
          </a:p>
          <a:p>
            <a:pPr marL="114300" indent="0">
              <a:buNone/>
            </a:pPr>
            <a:r>
              <a:rPr lang="en-IN" sz="1600" b="1" dirty="0">
                <a:solidFill>
                  <a:schemeClr val="tx1"/>
                </a:solidFill>
              </a:rPr>
              <a:t>C.</a:t>
            </a:r>
            <a:r>
              <a:rPr lang="en-IN" sz="1600" dirty="0">
                <a:solidFill>
                  <a:schemeClr val="tx1"/>
                </a:solidFill>
              </a:rPr>
              <a:t> Either (a) or (b)</a:t>
            </a:r>
          </a:p>
          <a:p>
            <a:pPr marL="114300" indent="0">
              <a:buNone/>
            </a:pPr>
            <a:r>
              <a:rPr lang="en-IN" sz="1600" b="1" dirty="0">
                <a:solidFill>
                  <a:schemeClr val="tx1"/>
                </a:solidFill>
              </a:rPr>
              <a:t>D.</a:t>
            </a:r>
            <a:r>
              <a:rPr lang="en-IN" sz="1600" dirty="0">
                <a:solidFill>
                  <a:schemeClr val="tx1"/>
                </a:solidFill>
              </a:rPr>
              <a:t>  Neither (a) nor (b)</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B</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19:</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101700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marL="114300" indent="0">
              <a:buNone/>
            </a:pPr>
            <a:r>
              <a:rPr lang="en-IN" sz="1600" dirty="0">
                <a:solidFill>
                  <a:schemeClr val="tx1"/>
                </a:solidFill>
              </a:rPr>
              <a:t>Pointing to a photograph, A says to B, the girl in the photo is the second daughter of his wife of the only son of the grandmother of my young sister. How is the girl related to A?</a:t>
            </a:r>
          </a:p>
          <a:p>
            <a:pPr marL="114300" indent="0">
              <a:buNone/>
            </a:pPr>
            <a:r>
              <a:rPr lang="en-IN" sz="1600" dirty="0">
                <a:solidFill>
                  <a:schemeClr val="tx1"/>
                </a:solidFill>
              </a:rPr>
              <a:t>A)sister</a:t>
            </a:r>
          </a:p>
          <a:p>
            <a:pPr marL="114300" indent="0">
              <a:buNone/>
            </a:pPr>
            <a:r>
              <a:rPr lang="en-IN" sz="1600" dirty="0">
                <a:solidFill>
                  <a:schemeClr val="tx1"/>
                </a:solidFill>
              </a:rPr>
              <a:t>B)niece</a:t>
            </a:r>
          </a:p>
          <a:p>
            <a:pPr marL="114300" indent="0">
              <a:buNone/>
            </a:pPr>
            <a:r>
              <a:rPr lang="en-IN" sz="1600" dirty="0">
                <a:solidFill>
                  <a:schemeClr val="tx1"/>
                </a:solidFill>
              </a:rPr>
              <a:t>C)cousin</a:t>
            </a:r>
          </a:p>
          <a:p>
            <a:pPr marL="114300" indent="0">
              <a:buNone/>
            </a:pPr>
            <a:r>
              <a:rPr lang="en-IN" sz="1600" dirty="0">
                <a:solidFill>
                  <a:schemeClr val="tx1"/>
                </a:solidFill>
              </a:rPr>
              <a:t>D)Both 1&amp;3</a:t>
            </a:r>
          </a:p>
          <a:p>
            <a:pPr marL="114300" indent="0">
              <a:buNone/>
            </a:pPr>
            <a:endParaRPr lang="en-IN" sz="1600" dirty="0">
              <a:solidFill>
                <a:schemeClr val="tx1"/>
              </a:solidFill>
            </a:endParaRPr>
          </a:p>
          <a:p>
            <a:pPr marL="114300" indent="0">
              <a:buNone/>
            </a:pPr>
            <a:r>
              <a:rPr lang="en-IN" sz="1600" dirty="0">
                <a:solidFill>
                  <a:schemeClr val="tx1"/>
                </a:solidFill>
              </a:rPr>
              <a:t>ANS:</a:t>
            </a:r>
            <a:r>
              <a:rPr lang="en-IN" sz="1600" b="1" dirty="0">
                <a:solidFill>
                  <a:schemeClr val="tx1"/>
                </a:solidFill>
              </a:rPr>
              <a:t>D</a:t>
            </a:r>
            <a:endParaRPr lang="en-IN" sz="1600" dirty="0">
              <a:solidFill>
                <a:schemeClr val="tx1"/>
              </a:solidFill>
            </a:endParaRPr>
          </a:p>
          <a:p>
            <a:pPr marL="114300" indent="0">
              <a:buNone/>
            </a:pPr>
            <a:endParaRPr lang="en-IN" sz="1600" dirty="0">
              <a:solidFill>
                <a:schemeClr val="tx1"/>
              </a:solidFill>
            </a:endParaRPr>
          </a:p>
        </p:txBody>
      </p:sp>
      <p:pic>
        <p:nvPicPr>
          <p:cNvPr id="4" name="Google Shape;69;p15">
            <a:extLst>
              <a:ext uri="{FF2B5EF4-FFF2-40B4-BE49-F238E27FC236}">
                <a16:creationId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500" b="1" dirty="0">
                <a:ln w="6600">
                  <a:solidFill>
                    <a:schemeClr val="accent2"/>
                  </a:solidFill>
                  <a:prstDash val="solid"/>
                </a:ln>
                <a:solidFill>
                  <a:srgbClr val="FFFFFF"/>
                </a:solidFill>
                <a:effectLst>
                  <a:outerShdw dist="38100" dir="2700000" algn="tl" rotWithShape="0">
                    <a:schemeClr val="accent2"/>
                  </a:outerShdw>
                </a:effectLst>
              </a:rPr>
              <a:t>  PROBLEM 20:</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p14="http://schemas.microsoft.com/office/powerpoint/2010/main" val="199714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7667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E6261728-6E8D-4512-861C-80EFE0DD3349}"/>
              </a:ext>
            </a:extLst>
          </p:cNvPr>
          <p:cNvSpPr txBox="1"/>
          <p:nvPr/>
        </p:nvSpPr>
        <p:spPr>
          <a:xfrm>
            <a:off x="195140" y="199426"/>
            <a:ext cx="5668631" cy="658642"/>
          </a:xfrm>
          <a:prstGeom prst="rect">
            <a:avLst/>
          </a:prstGeom>
          <a:noFill/>
        </p:spPr>
        <p:txBody>
          <a:bodyPr wrap="square" rtlCol="0">
            <a:spAutoFit/>
          </a:bodyPr>
          <a:lstStyle/>
          <a:p>
            <a:r>
              <a:rPr lang="en-US" sz="3680" b="1" dirty="0">
                <a:ln w="6600">
                  <a:solidFill>
                    <a:schemeClr val="accent2"/>
                  </a:solidFill>
                  <a:prstDash val="solid"/>
                </a:ln>
                <a:solidFill>
                  <a:srgbClr val="FFFFFF"/>
                </a:solidFill>
                <a:effectLst>
                  <a:outerShdw dist="38100" dir="2700000" algn="tl" rotWithShape="0">
                    <a:schemeClr val="accent2"/>
                  </a:outerShdw>
                </a:effectLst>
              </a:rPr>
              <a:t>BLOOD RELATION</a:t>
            </a:r>
          </a:p>
        </p:txBody>
      </p:sp>
      <p:sp>
        <p:nvSpPr>
          <p:cNvPr id="3" name="TextBox 2">
            <a:extLst>
              <a:ext uri="{FF2B5EF4-FFF2-40B4-BE49-F238E27FC236}">
                <a16:creationId xmlns:a16="http://schemas.microsoft.com/office/drawing/2014/main" id="{A71A8E7E-A32A-45D7-8800-5BE227894F76}"/>
              </a:ext>
            </a:extLst>
          </p:cNvPr>
          <p:cNvSpPr txBox="1"/>
          <p:nvPr/>
        </p:nvSpPr>
        <p:spPr>
          <a:xfrm>
            <a:off x="195140" y="959599"/>
            <a:ext cx="8150571" cy="4278094"/>
          </a:xfrm>
          <a:prstGeom prst="rect">
            <a:avLst/>
          </a:prstGeom>
          <a:noFill/>
        </p:spPr>
        <p:txBody>
          <a:bodyPr wrap="square" rtlCol="0">
            <a:spAutoFit/>
          </a:bodyPr>
          <a:lstStyle/>
          <a:p>
            <a:r>
              <a:rPr lang="en-IN" sz="1600" b="1" dirty="0"/>
              <a:t>Important Blood Relations</a:t>
            </a:r>
          </a:p>
          <a:p>
            <a:r>
              <a:rPr lang="en-IN" sz="1600" dirty="0"/>
              <a:t> 1. Mother’s (or) Father’s Daughter – Sister</a:t>
            </a:r>
            <a:br>
              <a:rPr lang="en-IN" sz="1600" dirty="0"/>
            </a:br>
            <a:r>
              <a:rPr lang="en-IN" sz="1600" dirty="0"/>
              <a:t>    2. Daughter’s husband – Son in law</a:t>
            </a:r>
            <a:br>
              <a:rPr lang="en-IN" sz="1600" dirty="0"/>
            </a:br>
            <a:r>
              <a:rPr lang="en-IN" sz="1600" dirty="0"/>
              <a:t>        3. Mother’s brother – Maternal Uncle</a:t>
            </a:r>
            <a:br>
              <a:rPr lang="en-IN" sz="1600" dirty="0"/>
            </a:br>
            <a:r>
              <a:rPr lang="en-IN" sz="1600" dirty="0"/>
              <a:t>           4. Mother’s (or) father’s son – Brother</a:t>
            </a:r>
            <a:br>
              <a:rPr lang="en-IN" sz="1600" dirty="0"/>
            </a:br>
            <a:r>
              <a:rPr lang="en-IN" sz="1600" dirty="0"/>
              <a:t>              5. Mother’s (or) Father’s sister – Aunt</a:t>
            </a:r>
            <a:br>
              <a:rPr lang="en-IN" sz="1600" dirty="0"/>
            </a:br>
            <a:r>
              <a:rPr lang="en-IN" sz="1600" dirty="0"/>
              <a:t>                 6. Mother’s (or) Father’s father – Grand Father</a:t>
            </a:r>
            <a:br>
              <a:rPr lang="en-IN" sz="1600" dirty="0"/>
            </a:br>
            <a:r>
              <a:rPr lang="en-IN" sz="1600" dirty="0"/>
              <a:t>                    7. Sister’s husband – Brother in law</a:t>
            </a:r>
            <a:br>
              <a:rPr lang="en-IN" sz="1600" dirty="0"/>
            </a:br>
            <a:r>
              <a:rPr lang="en-IN" sz="1600" dirty="0"/>
              <a:t>                       8. Husband’s (or) Wife’s mother – Mother in law</a:t>
            </a:r>
            <a:br>
              <a:rPr lang="en-IN" sz="1600" dirty="0"/>
            </a:br>
            <a:r>
              <a:rPr lang="en-IN" sz="1600" dirty="0"/>
              <a:t>                          9. Mother’s (or) Father’s mother – Grand Mother</a:t>
            </a:r>
            <a:br>
              <a:rPr lang="en-IN" sz="1600" dirty="0"/>
            </a:br>
            <a:r>
              <a:rPr lang="en-IN" sz="1600" dirty="0"/>
              <a:t>                           10. Son’s wife – Daughter in law</a:t>
            </a:r>
            <a:br>
              <a:rPr lang="en-IN" sz="1600" dirty="0"/>
            </a:br>
            <a:r>
              <a:rPr lang="en-IN" sz="1600" dirty="0"/>
              <a:t>                              11. Brother’s (or) Sister’s daughter – Niece</a:t>
            </a:r>
            <a:br>
              <a:rPr lang="en-IN" sz="1600" dirty="0"/>
            </a:br>
            <a:r>
              <a:rPr lang="en-IN" sz="1600" dirty="0"/>
              <a:t>                                 12. Husband’s (or) Wife’s father – Father in law</a:t>
            </a:r>
            <a:br>
              <a:rPr lang="en-IN" sz="1600" dirty="0"/>
            </a:br>
            <a:r>
              <a:rPr lang="en-IN" sz="1600" dirty="0"/>
              <a:t>                                     13. Husband’s (or) Wife’s brother – Brother in law</a:t>
            </a:r>
            <a:br>
              <a:rPr lang="en-IN" sz="1600" dirty="0"/>
            </a:br>
            <a:r>
              <a:rPr lang="en-IN" sz="1600" dirty="0"/>
              <a:t>                                        14. Father’s Brother – Paternal uncle</a:t>
            </a:r>
            <a:br>
              <a:rPr lang="en-IN" sz="1600" dirty="0"/>
            </a:br>
            <a:r>
              <a:rPr lang="en-IN" sz="1600" dirty="0"/>
              <a:t>                                           15. Husband’s (or) Wife’s sister – Sister in law</a:t>
            </a:r>
            <a:br>
              <a:rPr lang="en-IN" sz="1600" dirty="0"/>
            </a:br>
            <a:r>
              <a:rPr lang="en-IN" sz="1600" dirty="0"/>
              <a:t>                                               16. Brother’s (or) Sister’s son – Nephew</a:t>
            </a:r>
            <a:endParaRPr lang="en-IN" sz="1600" dirty="0">
              <a:solidFill>
                <a:schemeClr val="tx1"/>
              </a:solidFill>
            </a:endParaRPr>
          </a:p>
        </p:txBody>
      </p:sp>
    </p:spTree>
    <p:extLst>
      <p:ext uri="{BB962C8B-B14F-4D97-AF65-F5344CB8AC3E}">
        <p14:creationId xmlns:p14="http://schemas.microsoft.com/office/powerpoint/2010/main" val="98437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edge">
                                      <p:cBhvr>
                                        <p:cTn id="14"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E6261728-6E8D-4512-861C-80EFE0DD3349}"/>
              </a:ext>
            </a:extLst>
          </p:cNvPr>
          <p:cNvSpPr txBox="1"/>
          <p:nvPr/>
        </p:nvSpPr>
        <p:spPr>
          <a:xfrm>
            <a:off x="328935" y="157422"/>
            <a:ext cx="3176265" cy="477054"/>
          </a:xfrm>
          <a:prstGeom prst="rect">
            <a:avLst/>
          </a:prstGeom>
          <a:noFill/>
        </p:spPr>
        <p:txBody>
          <a:bodyPr wrap="square" rtlCol="0">
            <a:spAutoFit/>
          </a:bodyPr>
          <a:lstStyle/>
          <a:p>
            <a:r>
              <a:rPr lang="en-US" sz="2500" b="1" dirty="0">
                <a:ln w="6600">
                  <a:solidFill>
                    <a:schemeClr val="accent2"/>
                  </a:solidFill>
                  <a:prstDash val="solid"/>
                </a:ln>
                <a:solidFill>
                  <a:srgbClr val="FFFFFF"/>
                </a:solidFill>
                <a:effectLst>
                  <a:outerShdw dist="38100" dir="2700000" algn="tl" rotWithShape="0">
                    <a:schemeClr val="accent2"/>
                  </a:outerShdw>
                </a:effectLst>
              </a:rPr>
              <a:t>PROBLEM 1:</a:t>
            </a:r>
          </a:p>
        </p:txBody>
      </p:sp>
      <p:sp>
        <p:nvSpPr>
          <p:cNvPr id="3" name="TextBox 2">
            <a:extLst>
              <a:ext uri="{FF2B5EF4-FFF2-40B4-BE49-F238E27FC236}">
                <a16:creationId xmlns:a16="http://schemas.microsoft.com/office/drawing/2014/main" id="{A71A8E7E-A32A-45D7-8800-5BE227894F76}"/>
              </a:ext>
            </a:extLst>
          </p:cNvPr>
          <p:cNvSpPr txBox="1"/>
          <p:nvPr/>
        </p:nvSpPr>
        <p:spPr>
          <a:xfrm>
            <a:off x="354794" y="1249879"/>
            <a:ext cx="8525120" cy="3046988"/>
          </a:xfrm>
          <a:prstGeom prst="rect">
            <a:avLst/>
          </a:prstGeom>
          <a:noFill/>
        </p:spPr>
        <p:txBody>
          <a:bodyPr wrap="square" rtlCol="0">
            <a:spAutoFit/>
          </a:bodyPr>
          <a:lstStyle/>
          <a:p>
            <a:r>
              <a:rPr lang="en-IN" sz="1600" dirty="0">
                <a:solidFill>
                  <a:schemeClr val="tx1"/>
                </a:solidFill>
              </a:rPr>
              <a:t>How is X related to Y ?</a:t>
            </a:r>
          </a:p>
          <a:p>
            <a:r>
              <a:rPr lang="en-IN" sz="1600" dirty="0">
                <a:solidFill>
                  <a:schemeClr val="tx1"/>
                </a:solidFill>
              </a:rPr>
              <a:t>I. T is father of U, who is brother of X</a:t>
            </a:r>
          </a:p>
          <a:p>
            <a:r>
              <a:rPr lang="en-IN" sz="1600" dirty="0">
                <a:solidFill>
                  <a:schemeClr val="tx1"/>
                </a:solidFill>
              </a:rPr>
              <a:t>II. V is mother of Y, who is the only sister of W.</a:t>
            </a:r>
          </a:p>
          <a:p>
            <a:endParaRPr lang="en-IN" sz="1600" dirty="0">
              <a:solidFill>
                <a:schemeClr val="tx1"/>
              </a:solidFill>
            </a:endParaRPr>
          </a:p>
          <a:p>
            <a:r>
              <a:rPr lang="en-IN" sz="1600" dirty="0">
                <a:solidFill>
                  <a:schemeClr val="tx1"/>
                </a:solidFill>
              </a:rPr>
              <a:t>A)I alone sufficient</a:t>
            </a:r>
          </a:p>
          <a:p>
            <a:r>
              <a:rPr lang="en-IN" sz="1600" dirty="0">
                <a:solidFill>
                  <a:schemeClr val="tx1"/>
                </a:solidFill>
              </a:rPr>
              <a:t>B)II alone sufficient</a:t>
            </a:r>
          </a:p>
          <a:p>
            <a:r>
              <a:rPr lang="en-IN" sz="1600" dirty="0">
                <a:solidFill>
                  <a:schemeClr val="tx1"/>
                </a:solidFill>
              </a:rPr>
              <a:t>C)Both I and II sufficient to answer the question</a:t>
            </a:r>
          </a:p>
          <a:p>
            <a:r>
              <a:rPr lang="en-IN" sz="1600" dirty="0">
                <a:solidFill>
                  <a:schemeClr val="tx1"/>
                </a:solidFill>
              </a:rPr>
              <a:t>D) Both I and II not sufficient to answer the question</a:t>
            </a:r>
          </a:p>
          <a:p>
            <a:endParaRPr lang="en-IN" sz="1600" dirty="0">
              <a:solidFill>
                <a:schemeClr val="tx1"/>
              </a:solidFill>
            </a:endParaRPr>
          </a:p>
          <a:p>
            <a:r>
              <a:rPr lang="en-IN" sz="1600" dirty="0">
                <a:solidFill>
                  <a:schemeClr val="tx1"/>
                </a:solidFill>
              </a:rPr>
              <a:t>ANS:D</a:t>
            </a:r>
          </a:p>
          <a:p>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118126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1938"/>
            <a:ext cx="4886325" cy="1071561"/>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 name="Google Shape;70;p15">
            <a:extLst>
              <a:ext uri="{FF2B5EF4-FFF2-40B4-BE49-F238E27FC236}">
                <a16:creationId xmlns:a16="http://schemas.microsoft.com/office/drawing/2014/main" id="{EAC73844-35FD-444E-AECC-E54980A9AD51}"/>
              </a:ext>
            </a:extLst>
          </p:cNvPr>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19FCABAF-CA0A-4E57-940A-3BC4784CA037}"/>
              </a:ext>
            </a:extLst>
          </p:cNvPr>
          <p:cNvSpPr txBox="1"/>
          <p:nvPr/>
        </p:nvSpPr>
        <p:spPr>
          <a:xfrm>
            <a:off x="257633" y="135577"/>
            <a:ext cx="3123675" cy="477054"/>
          </a:xfrm>
          <a:prstGeom prst="rect">
            <a:avLst/>
          </a:prstGeom>
          <a:noFill/>
        </p:spPr>
        <p:txBody>
          <a:bodyPr wrap="square" rtlCol="0">
            <a:spAutoFit/>
          </a:bodyPr>
          <a:lstStyle/>
          <a:p>
            <a:r>
              <a:rPr lang="en-US" sz="2500" b="1" dirty="0">
                <a:ln w="6600">
                  <a:solidFill>
                    <a:schemeClr val="accent2"/>
                  </a:solidFill>
                  <a:prstDash val="solid"/>
                </a:ln>
                <a:solidFill>
                  <a:srgbClr val="FFFFFF"/>
                </a:solidFill>
                <a:effectLst>
                  <a:outerShdw dist="38100" dir="2700000" algn="tl" rotWithShape="0">
                    <a:schemeClr val="accent2"/>
                  </a:outerShdw>
                </a:effectLst>
              </a:rPr>
              <a:t>PROBLEM 2:</a:t>
            </a:r>
          </a:p>
        </p:txBody>
      </p:sp>
      <p:sp>
        <p:nvSpPr>
          <p:cNvPr id="2" name="TextBox 1">
            <a:extLst>
              <a:ext uri="{FF2B5EF4-FFF2-40B4-BE49-F238E27FC236}">
                <a16:creationId xmlns:a16="http://schemas.microsoft.com/office/drawing/2014/main" id="{9733EE28-3D2C-4626-89EC-33C3C42BA2AA}"/>
              </a:ext>
            </a:extLst>
          </p:cNvPr>
          <p:cNvSpPr txBox="1"/>
          <p:nvPr/>
        </p:nvSpPr>
        <p:spPr>
          <a:xfrm>
            <a:off x="342900" y="1044125"/>
            <a:ext cx="8472488" cy="3785652"/>
          </a:xfrm>
          <a:prstGeom prst="rect">
            <a:avLst/>
          </a:prstGeom>
          <a:noFill/>
        </p:spPr>
        <p:txBody>
          <a:bodyPr wrap="square" rtlCol="0">
            <a:spAutoFit/>
          </a:bodyPr>
          <a:lstStyle/>
          <a:p>
            <a:r>
              <a:rPr lang="en-IN" sz="1600" dirty="0">
                <a:solidFill>
                  <a:schemeClr val="tx1"/>
                </a:solidFill>
              </a:rPr>
              <a:t>Read the following information carefully and answer the questions given below </a:t>
            </a:r>
          </a:p>
          <a:p>
            <a:r>
              <a:rPr lang="en-IN" sz="1600" dirty="0">
                <a:solidFill>
                  <a:schemeClr val="tx1"/>
                </a:solidFill>
              </a:rPr>
              <a:t>A+B means A is the daughter of B.</a:t>
            </a:r>
          </a:p>
          <a:p>
            <a:r>
              <a:rPr lang="en-IN" sz="1600" dirty="0">
                <a:solidFill>
                  <a:schemeClr val="tx1"/>
                </a:solidFill>
              </a:rPr>
              <a:t>A-B means A is the husband of B.</a:t>
            </a:r>
          </a:p>
          <a:p>
            <a:r>
              <a:rPr lang="en-IN" sz="1600" dirty="0">
                <a:solidFill>
                  <a:schemeClr val="tx1"/>
                </a:solidFill>
              </a:rPr>
              <a:t>A*B means A is the brother of B.</a:t>
            </a:r>
          </a:p>
          <a:p>
            <a:endParaRPr lang="en-IN" sz="1600" dirty="0">
              <a:solidFill>
                <a:schemeClr val="tx1"/>
              </a:solidFill>
            </a:endParaRPr>
          </a:p>
          <a:p>
            <a:r>
              <a:rPr lang="en-IN" sz="1600" dirty="0">
                <a:solidFill>
                  <a:schemeClr val="tx1"/>
                </a:solidFill>
              </a:rPr>
              <a:t>If P+Q-R, which of the following is true?</a:t>
            </a:r>
          </a:p>
          <a:p>
            <a:r>
              <a:rPr lang="en-IN" sz="1600" dirty="0">
                <a:solidFill>
                  <a:schemeClr val="tx1"/>
                </a:solidFill>
              </a:rPr>
              <a:t>A)R is the mother of P</a:t>
            </a:r>
          </a:p>
          <a:p>
            <a:r>
              <a:rPr lang="en-IN" sz="1600" dirty="0">
                <a:solidFill>
                  <a:schemeClr val="tx1"/>
                </a:solidFill>
              </a:rPr>
              <a:t>B) R is the sister in law of P</a:t>
            </a:r>
          </a:p>
          <a:p>
            <a:r>
              <a:rPr lang="en-IN" sz="1600" dirty="0">
                <a:solidFill>
                  <a:schemeClr val="tx1"/>
                </a:solidFill>
              </a:rPr>
              <a:t>C) R is the aunt of P</a:t>
            </a:r>
          </a:p>
          <a:p>
            <a:r>
              <a:rPr lang="en-IN" sz="1600" dirty="0">
                <a:solidFill>
                  <a:schemeClr val="tx1"/>
                </a:solidFill>
              </a:rPr>
              <a:t>D) R is the mother in law of P</a:t>
            </a:r>
          </a:p>
          <a:p>
            <a:r>
              <a:rPr lang="en-IN" sz="1600" dirty="0">
                <a:solidFill>
                  <a:schemeClr val="tx1"/>
                </a:solidFill>
              </a:rPr>
              <a:t>E) None of these</a:t>
            </a:r>
          </a:p>
          <a:p>
            <a:endParaRPr lang="en-IN" sz="1600" dirty="0">
              <a:solidFill>
                <a:schemeClr val="tx1"/>
              </a:solidFill>
            </a:endParaRPr>
          </a:p>
          <a:p>
            <a:r>
              <a:rPr lang="en-IN" sz="1600" dirty="0">
                <a:solidFill>
                  <a:schemeClr val="tx1"/>
                </a:solidFill>
              </a:rPr>
              <a:t>                                                                                                                                   ANS:A</a:t>
            </a:r>
          </a:p>
          <a:p>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164106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0" end="10"/>
                                            </p:txEl>
                                          </p:spTgt>
                                        </p:tgtEl>
                                        <p:attrNameLst>
                                          <p:attrName>style.visibility</p:attrName>
                                        </p:attrNameLst>
                                      </p:cBhvr>
                                      <p:to>
                                        <p:strVal val="visible"/>
                                      </p:to>
                                    </p:set>
                                    <p:animEffect transition="in" filter="fade">
                                      <p:cBhvr>
                                        <p:cTn id="70" dur="1000"/>
                                        <p:tgtEl>
                                          <p:spTgt spid="2">
                                            <p:txEl>
                                              <p:pRg st="10" end="10"/>
                                            </p:txEl>
                                          </p:spTgt>
                                        </p:tgtEl>
                                      </p:cBhvr>
                                    </p:animEffect>
                                    <p:anim calcmode="lin" valueType="num">
                                      <p:cBhvr>
                                        <p:cTn id="71"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2" end="12"/>
                                            </p:txEl>
                                          </p:spTgt>
                                        </p:tgtEl>
                                        <p:attrNameLst>
                                          <p:attrName>style.visibility</p:attrName>
                                        </p:attrNameLst>
                                      </p:cBhvr>
                                      <p:to>
                                        <p:strVal val="visible"/>
                                      </p:to>
                                    </p:set>
                                    <p:animEffect transition="in" filter="fade">
                                      <p:cBhvr>
                                        <p:cTn id="77" dur="1000"/>
                                        <p:tgtEl>
                                          <p:spTgt spid="2">
                                            <p:txEl>
                                              <p:pRg st="12" end="12"/>
                                            </p:txEl>
                                          </p:spTgt>
                                        </p:tgtEl>
                                      </p:cBhvr>
                                    </p:animEffect>
                                    <p:anim calcmode="lin" valueType="num">
                                      <p:cBhvr>
                                        <p:cTn id="78"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81536"/>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500" b="1" dirty="0">
                <a:ln w="6600">
                  <a:solidFill>
                    <a:schemeClr val="accent2"/>
                  </a:solidFill>
                  <a:prstDash val="solid"/>
                </a:ln>
                <a:solidFill>
                  <a:srgbClr val="FFFFFF"/>
                </a:solidFill>
                <a:effectLst>
                  <a:outerShdw dist="38100" dir="2700000" algn="tl" rotWithShape="0">
                    <a:schemeClr val="accent2"/>
                  </a:outerShdw>
                </a:effectLst>
              </a:rPr>
              <a:t>P</a:t>
            </a:r>
            <a:r>
              <a:rPr lang="en-IN" sz="2500" b="1" dirty="0">
                <a:ln w="6600">
                  <a:solidFill>
                    <a:schemeClr val="accent2"/>
                  </a:solidFill>
                  <a:prstDash val="solid"/>
                </a:ln>
                <a:solidFill>
                  <a:srgbClr val="FFFFFF"/>
                </a:solidFill>
                <a:effectLst>
                  <a:outerShdw dist="38100" dir="2700000" algn="tl" rotWithShape="0">
                    <a:schemeClr val="accent2"/>
                  </a:outerShdw>
                </a:effectLst>
              </a:rPr>
              <a:t>ROBLEM 3:</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DE3CDC98-8B9F-49F8-B729-9782F43D7824}"/>
              </a:ext>
            </a:extLst>
          </p:cNvPr>
          <p:cNvSpPr txBox="1"/>
          <p:nvPr/>
        </p:nvSpPr>
        <p:spPr>
          <a:xfrm>
            <a:off x="342900" y="1116696"/>
            <a:ext cx="8472488" cy="3785652"/>
          </a:xfrm>
          <a:prstGeom prst="rect">
            <a:avLst/>
          </a:prstGeom>
          <a:noFill/>
        </p:spPr>
        <p:txBody>
          <a:bodyPr wrap="square" rtlCol="0">
            <a:spAutoFit/>
          </a:bodyPr>
          <a:lstStyle/>
          <a:p>
            <a:r>
              <a:rPr lang="en-IN" sz="1600" dirty="0">
                <a:solidFill>
                  <a:schemeClr val="tx1"/>
                </a:solidFill>
              </a:rPr>
              <a:t>Read the following information carefully and answer the questions given below</a:t>
            </a:r>
          </a:p>
          <a:p>
            <a:r>
              <a:rPr lang="en-IN" sz="1600" dirty="0">
                <a:solidFill>
                  <a:schemeClr val="tx1"/>
                </a:solidFill>
              </a:rPr>
              <a:t>A+B means A is the daughter of B.</a:t>
            </a:r>
          </a:p>
          <a:p>
            <a:r>
              <a:rPr lang="en-IN" sz="1600" dirty="0">
                <a:solidFill>
                  <a:schemeClr val="tx1"/>
                </a:solidFill>
              </a:rPr>
              <a:t>A-B means A is the husband of B.</a:t>
            </a:r>
          </a:p>
          <a:p>
            <a:r>
              <a:rPr lang="en-IN" sz="1600" dirty="0">
                <a:solidFill>
                  <a:schemeClr val="tx1"/>
                </a:solidFill>
              </a:rPr>
              <a:t>A*B means A is the brother of B.</a:t>
            </a:r>
          </a:p>
          <a:p>
            <a:endParaRPr lang="en-IN" sz="1600" dirty="0">
              <a:solidFill>
                <a:schemeClr val="tx1"/>
              </a:solidFill>
            </a:endParaRPr>
          </a:p>
          <a:p>
            <a:r>
              <a:rPr lang="en-IN" sz="1600" dirty="0">
                <a:solidFill>
                  <a:schemeClr val="tx1"/>
                </a:solidFill>
              </a:rPr>
              <a:t>If P*Q+R, which of the following is true?</a:t>
            </a:r>
          </a:p>
          <a:p>
            <a:r>
              <a:rPr lang="en-IN" sz="1600" dirty="0">
                <a:solidFill>
                  <a:schemeClr val="tx1"/>
                </a:solidFill>
              </a:rPr>
              <a:t>A) P is the brother of R</a:t>
            </a:r>
          </a:p>
          <a:p>
            <a:r>
              <a:rPr lang="en-IN" sz="1600" dirty="0">
                <a:solidFill>
                  <a:schemeClr val="tx1"/>
                </a:solidFill>
              </a:rPr>
              <a:t>B) P is the uncle of R</a:t>
            </a:r>
          </a:p>
          <a:p>
            <a:r>
              <a:rPr lang="en-IN" sz="1600" dirty="0">
                <a:solidFill>
                  <a:schemeClr val="tx1"/>
                </a:solidFill>
              </a:rPr>
              <a:t>C) P is the son of R</a:t>
            </a:r>
          </a:p>
          <a:p>
            <a:r>
              <a:rPr lang="en-IN" sz="1600" dirty="0">
                <a:solidFill>
                  <a:schemeClr val="tx1"/>
                </a:solidFill>
              </a:rPr>
              <a:t>D) P is the father of P</a:t>
            </a:r>
          </a:p>
          <a:p>
            <a:r>
              <a:rPr lang="en-IN" sz="1600" dirty="0">
                <a:solidFill>
                  <a:schemeClr val="tx1"/>
                </a:solidFill>
              </a:rPr>
              <a:t>E) None of these</a:t>
            </a:r>
          </a:p>
          <a:p>
            <a:r>
              <a:rPr lang="en-IN" sz="1600" dirty="0">
                <a:solidFill>
                  <a:schemeClr val="tx1"/>
                </a:solidFill>
              </a:rPr>
              <a:t>                                                                                                                    </a:t>
            </a:r>
          </a:p>
          <a:p>
            <a:r>
              <a:rPr lang="en-IN" sz="1600" dirty="0">
                <a:solidFill>
                  <a:schemeClr val="tx1"/>
                </a:solidFill>
              </a:rPr>
              <a:t>                                                                                                                   ANS:C</a:t>
            </a:r>
          </a:p>
          <a:p>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7556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0" end="10"/>
                                            </p:txEl>
                                          </p:spTgt>
                                        </p:tgtEl>
                                        <p:attrNameLst>
                                          <p:attrName>style.visibility</p:attrName>
                                        </p:attrNameLst>
                                      </p:cBhvr>
                                      <p:to>
                                        <p:strVal val="visible"/>
                                      </p:to>
                                    </p:set>
                                    <p:animEffect transition="in" filter="fade">
                                      <p:cBhvr>
                                        <p:cTn id="70" dur="1000"/>
                                        <p:tgtEl>
                                          <p:spTgt spid="2">
                                            <p:txEl>
                                              <p:pRg st="10" end="10"/>
                                            </p:txEl>
                                          </p:spTgt>
                                        </p:tgtEl>
                                      </p:cBhvr>
                                    </p:animEffect>
                                    <p:anim calcmode="lin" valueType="num">
                                      <p:cBhvr>
                                        <p:cTn id="71"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2" end="12"/>
                                            </p:txEl>
                                          </p:spTgt>
                                        </p:tgtEl>
                                        <p:attrNameLst>
                                          <p:attrName>style.visibility</p:attrName>
                                        </p:attrNameLst>
                                      </p:cBhvr>
                                      <p:to>
                                        <p:strVal val="visible"/>
                                      </p:to>
                                    </p:set>
                                    <p:animEffect transition="in" filter="fade">
                                      <p:cBhvr>
                                        <p:cTn id="77" dur="1000"/>
                                        <p:tgtEl>
                                          <p:spTgt spid="2">
                                            <p:txEl>
                                              <p:pRg st="12" end="12"/>
                                            </p:txEl>
                                          </p:spTgt>
                                        </p:tgtEl>
                                      </p:cBhvr>
                                    </p:animEffect>
                                    <p:anim calcmode="lin" valueType="num">
                                      <p:cBhvr>
                                        <p:cTn id="78"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68772"/>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8936" y="149125"/>
            <a:ext cx="4457699" cy="475200"/>
          </a:xfrm>
          <a:prstGeom prst="rect">
            <a:avLst/>
          </a:prstGeom>
          <a:noFill/>
          <a:ln>
            <a:noFill/>
          </a:ln>
        </p:spPr>
        <p:txBody>
          <a:bodyPr spcFirstLastPara="1" wrap="square" lIns="0" tIns="0" rIns="0" bIns="0" anchor="ctr" anchorCtr="0">
            <a:noAutofit/>
          </a:bodyPr>
          <a:lstStyle/>
          <a:p>
            <a:r>
              <a:rPr lang="en-US" sz="2500" b="1" dirty="0">
                <a:ln w="6600">
                  <a:solidFill>
                    <a:schemeClr val="accent2"/>
                  </a:solidFill>
                  <a:prstDash val="solid"/>
                </a:ln>
                <a:solidFill>
                  <a:srgbClr val="FFFFFF"/>
                </a:solidFill>
                <a:effectLst>
                  <a:outerShdw dist="38100" dir="2700000" algn="tl" rotWithShape="0">
                    <a:schemeClr val="accent2"/>
                  </a:outerShdw>
                </a:effectLst>
              </a:rPr>
              <a:t>P</a:t>
            </a:r>
            <a:r>
              <a:rPr lang="en-IN" sz="2500" b="1" dirty="0">
                <a:ln w="6600">
                  <a:solidFill>
                    <a:schemeClr val="accent2"/>
                  </a:solidFill>
                  <a:prstDash val="solid"/>
                </a:ln>
                <a:solidFill>
                  <a:srgbClr val="FFFFFF"/>
                </a:solidFill>
                <a:effectLst>
                  <a:outerShdw dist="38100" dir="2700000" algn="tl" rotWithShape="0">
                    <a:schemeClr val="accent2"/>
                  </a:outerShdw>
                </a:effectLst>
              </a:rPr>
              <a:t>ROBLEM 4:</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Box 3">
            <a:extLst>
              <a:ext uri="{FF2B5EF4-FFF2-40B4-BE49-F238E27FC236}">
                <a16:creationId xmlns:a16="http://schemas.microsoft.com/office/drawing/2014/main" id="{F09F00F3-00D1-4AAD-8471-3C02492BC13D}"/>
              </a:ext>
            </a:extLst>
          </p:cNvPr>
          <p:cNvSpPr txBox="1"/>
          <p:nvPr/>
        </p:nvSpPr>
        <p:spPr>
          <a:xfrm>
            <a:off x="328936" y="1111254"/>
            <a:ext cx="8486452" cy="3785652"/>
          </a:xfrm>
          <a:prstGeom prst="rect">
            <a:avLst/>
          </a:prstGeom>
          <a:noFill/>
        </p:spPr>
        <p:txBody>
          <a:bodyPr wrap="square" rtlCol="0">
            <a:spAutoFit/>
          </a:bodyPr>
          <a:lstStyle/>
          <a:p>
            <a:r>
              <a:rPr lang="en-IN" sz="1600" dirty="0">
                <a:solidFill>
                  <a:schemeClr val="tx1"/>
                </a:solidFill>
              </a:rPr>
              <a:t>Read the following information carefully and answer the questions given below</a:t>
            </a:r>
          </a:p>
          <a:p>
            <a:r>
              <a:rPr lang="en-IN" sz="1600" dirty="0">
                <a:solidFill>
                  <a:schemeClr val="tx1"/>
                </a:solidFill>
              </a:rPr>
              <a:t>A+B means A is the daughter of B.</a:t>
            </a:r>
          </a:p>
          <a:p>
            <a:r>
              <a:rPr lang="en-IN" sz="1600" dirty="0">
                <a:solidFill>
                  <a:schemeClr val="tx1"/>
                </a:solidFill>
              </a:rPr>
              <a:t>A-B means A is the husband of B.</a:t>
            </a:r>
          </a:p>
          <a:p>
            <a:r>
              <a:rPr lang="en-IN" sz="1600" dirty="0">
                <a:solidFill>
                  <a:schemeClr val="tx1"/>
                </a:solidFill>
              </a:rPr>
              <a:t>A*B means A is the brother of B.</a:t>
            </a:r>
          </a:p>
          <a:p>
            <a:endParaRPr lang="en-IN" sz="1600" dirty="0">
              <a:solidFill>
                <a:schemeClr val="tx1"/>
              </a:solidFill>
            </a:endParaRPr>
          </a:p>
          <a:p>
            <a:r>
              <a:rPr lang="en-IN" sz="1600" dirty="0">
                <a:solidFill>
                  <a:schemeClr val="tx1"/>
                </a:solidFill>
              </a:rPr>
              <a:t>If P+Q*R, which of the following is true?</a:t>
            </a:r>
          </a:p>
          <a:p>
            <a:r>
              <a:rPr lang="en-IN" sz="1600" dirty="0">
                <a:solidFill>
                  <a:schemeClr val="tx1"/>
                </a:solidFill>
              </a:rPr>
              <a:t>A) P is the niece of R</a:t>
            </a:r>
          </a:p>
          <a:p>
            <a:r>
              <a:rPr lang="en-IN" sz="1600" dirty="0">
                <a:solidFill>
                  <a:schemeClr val="tx1"/>
                </a:solidFill>
              </a:rPr>
              <a:t>B) P is daughter of P</a:t>
            </a:r>
          </a:p>
          <a:p>
            <a:r>
              <a:rPr lang="en-IN" sz="1600" dirty="0">
                <a:solidFill>
                  <a:schemeClr val="tx1"/>
                </a:solidFill>
              </a:rPr>
              <a:t>C) P is the cousin of R</a:t>
            </a:r>
          </a:p>
          <a:p>
            <a:r>
              <a:rPr lang="en-IN" sz="1600" dirty="0">
                <a:solidFill>
                  <a:schemeClr val="tx1"/>
                </a:solidFill>
              </a:rPr>
              <a:t>D) P is the daughter in law of R</a:t>
            </a:r>
          </a:p>
          <a:p>
            <a:r>
              <a:rPr lang="en-IN" sz="1600" dirty="0">
                <a:solidFill>
                  <a:schemeClr val="tx1"/>
                </a:solidFill>
              </a:rPr>
              <a:t>E) None of these</a:t>
            </a:r>
          </a:p>
          <a:p>
            <a:r>
              <a:rPr lang="en-IN" sz="1600" dirty="0">
                <a:solidFill>
                  <a:schemeClr val="tx1"/>
                </a:solidFill>
              </a:rPr>
              <a:t>                                                                                                                     </a:t>
            </a:r>
          </a:p>
          <a:p>
            <a:r>
              <a:rPr lang="en-IN" sz="1600" dirty="0">
                <a:solidFill>
                  <a:schemeClr val="tx1"/>
                </a:solidFill>
              </a:rPr>
              <a:t>                                                                                                                     ANS:A</a:t>
            </a:r>
          </a:p>
          <a:p>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400818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1000"/>
                                        <p:tgtEl>
                                          <p:spTgt spid="4">
                                            <p:txEl>
                                              <p:pRg st="9" end="9"/>
                                            </p:txEl>
                                          </p:spTgt>
                                        </p:tgtEl>
                                      </p:cBhvr>
                                    </p:animEffect>
                                    <p:anim calcmode="lin" valueType="num">
                                      <p:cBhvr>
                                        <p:cTn id="6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fade">
                                      <p:cBhvr>
                                        <p:cTn id="70" dur="1000"/>
                                        <p:tgtEl>
                                          <p:spTgt spid="4">
                                            <p:txEl>
                                              <p:pRg st="10" end="10"/>
                                            </p:txEl>
                                          </p:spTgt>
                                        </p:tgtEl>
                                      </p:cBhvr>
                                    </p:animEffect>
                                    <p:anim calcmode="lin" valueType="num">
                                      <p:cBhvr>
                                        <p:cTn id="71"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1000"/>
                                        <p:tgtEl>
                                          <p:spTgt spid="4">
                                            <p:txEl>
                                              <p:pRg st="11" end="11"/>
                                            </p:txEl>
                                          </p:spTgt>
                                        </p:tgtEl>
                                      </p:cBhvr>
                                    </p:animEffect>
                                    <p:anim calcmode="lin" valueType="num">
                                      <p:cBhvr>
                                        <p:cTn id="7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4">
                                            <p:txEl>
                                              <p:pRg st="12" end="12"/>
                                            </p:txEl>
                                          </p:spTgt>
                                        </p:tgtEl>
                                        <p:attrNameLst>
                                          <p:attrName>style.visibility</p:attrName>
                                        </p:attrNameLst>
                                      </p:cBhvr>
                                      <p:to>
                                        <p:strVal val="visible"/>
                                      </p:to>
                                    </p:set>
                                    <p:animEffect transition="in" filter="fade">
                                      <p:cBhvr>
                                        <p:cTn id="84" dur="1000"/>
                                        <p:tgtEl>
                                          <p:spTgt spid="4">
                                            <p:txEl>
                                              <p:pRg st="12" end="12"/>
                                            </p:txEl>
                                          </p:spTgt>
                                        </p:tgtEl>
                                      </p:cBhvr>
                                    </p:animEffect>
                                    <p:anim calcmode="lin" valueType="num">
                                      <p:cBhvr>
                                        <p:cTn id="8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2576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36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a:ln w="6600">
                  <a:solidFill>
                    <a:schemeClr val="accent2"/>
                  </a:solidFill>
                  <a:prstDash val="solid"/>
                </a:ln>
                <a:solidFill>
                  <a:srgbClr val="FFFFFF"/>
                </a:solidFill>
                <a:effectLst>
                  <a:outerShdw dist="38100" dir="2700000" algn="tl" rotWithShape="0">
                    <a:schemeClr val="accent2"/>
                  </a:outerShdw>
                </a:effectLst>
              </a:rPr>
              <a:t>PROBLEM 5:</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extBox 6">
            <a:extLst>
              <a:ext uri="{FF2B5EF4-FFF2-40B4-BE49-F238E27FC236}">
                <a16:creationId xmlns:a16="http://schemas.microsoft.com/office/drawing/2014/main" id="{5CCF91DC-D613-4AC8-BE26-1340F443BAEC}"/>
              </a:ext>
            </a:extLst>
          </p:cNvPr>
          <p:cNvSpPr txBox="1"/>
          <p:nvPr/>
        </p:nvSpPr>
        <p:spPr>
          <a:xfrm>
            <a:off x="343224" y="1314450"/>
            <a:ext cx="8472164" cy="2554545"/>
          </a:xfrm>
          <a:prstGeom prst="rect">
            <a:avLst/>
          </a:prstGeom>
          <a:noFill/>
        </p:spPr>
        <p:txBody>
          <a:bodyPr wrap="square" numCol="1" rtlCol="0">
            <a:spAutoFit/>
          </a:bodyPr>
          <a:lstStyle/>
          <a:p>
            <a:pPr fontAlgn="base"/>
            <a:r>
              <a:rPr lang="en-IN" sz="1600" dirty="0">
                <a:solidFill>
                  <a:schemeClr val="tx1"/>
                </a:solidFill>
              </a:rPr>
              <a:t>If A $ B means “A is father of B‘ , A # B means ‘A is daughter of B‘ , A @ B means ‘A is sister of B‘ ,then how is K related to M in H @ K $ L # M?</a:t>
            </a:r>
          </a:p>
          <a:p>
            <a:pPr fontAlgn="base"/>
            <a:r>
              <a:rPr lang="en-IN" sz="1600" dirty="0">
                <a:solidFill>
                  <a:schemeClr val="tx1"/>
                </a:solidFill>
              </a:rPr>
              <a:t>A) Husband</a:t>
            </a:r>
          </a:p>
          <a:p>
            <a:pPr fontAlgn="base"/>
            <a:r>
              <a:rPr lang="en-IN" sz="1600" dirty="0">
                <a:solidFill>
                  <a:schemeClr val="tx1"/>
                </a:solidFill>
              </a:rPr>
              <a:t>B) Uncle</a:t>
            </a:r>
          </a:p>
          <a:p>
            <a:pPr fontAlgn="base"/>
            <a:r>
              <a:rPr lang="en-IN" sz="1600" dirty="0">
                <a:solidFill>
                  <a:schemeClr val="tx1"/>
                </a:solidFill>
              </a:rPr>
              <a:t>C) Father</a:t>
            </a:r>
          </a:p>
          <a:p>
            <a:pPr fontAlgn="base"/>
            <a:r>
              <a:rPr lang="en-IN" sz="1600" dirty="0">
                <a:solidFill>
                  <a:schemeClr val="tx1"/>
                </a:solidFill>
              </a:rPr>
              <a:t>D) Cannot be determined</a:t>
            </a:r>
          </a:p>
          <a:p>
            <a:pPr fontAlgn="base"/>
            <a:r>
              <a:rPr lang="en-IN" sz="1600" dirty="0">
                <a:solidFill>
                  <a:schemeClr val="tx1"/>
                </a:solidFill>
              </a:rPr>
              <a:t>E) None</a:t>
            </a:r>
          </a:p>
          <a:p>
            <a:pPr fontAlgn="base"/>
            <a:endParaRPr lang="en-IN" sz="1600" dirty="0">
              <a:solidFill>
                <a:schemeClr val="tx1"/>
              </a:solidFill>
            </a:endParaRPr>
          </a:p>
          <a:p>
            <a:pPr fontAlgn="base"/>
            <a:r>
              <a:rPr lang="en-IN" sz="1600" dirty="0">
                <a:solidFill>
                  <a:schemeClr val="tx1"/>
                </a:solidFill>
              </a:rPr>
              <a:t>ANS:A</a:t>
            </a:r>
          </a:p>
          <a:p>
            <a:pPr fontAlgn="base"/>
            <a:endParaRPr lang="en-IN" sz="1600" dirty="0">
              <a:solidFill>
                <a:schemeClr val="tx1"/>
              </a:solidFill>
            </a:endParaRPr>
          </a:p>
        </p:txBody>
      </p:sp>
    </p:spTree>
    <p:extLst>
      <p:ext uri="{BB962C8B-B14F-4D97-AF65-F5344CB8AC3E}">
        <p14:creationId xmlns:p14="http://schemas.microsoft.com/office/powerpoint/2010/main" val="407158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143245"/>
            <a:ext cx="4457700" cy="100025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3600" b="1" dirty="0">
                <a:ln w="6600">
                  <a:solidFill>
                    <a:schemeClr val="accent2"/>
                  </a:solidFill>
                  <a:prstDash val="solid"/>
                </a:ln>
                <a:solidFill>
                  <a:srgbClr val="FFFFFF"/>
                </a:solidFill>
                <a:effectLst>
                  <a:outerShdw dist="38100" dir="2700000" algn="tl" rotWithShape="0">
                    <a:schemeClr val="accent2"/>
                  </a:outerShdw>
                </a:effectLst>
              </a:rPr>
              <a:t>  </a:t>
            </a:r>
            <a:r>
              <a:rPr lang="en-IN" sz="2500" b="1" dirty="0">
                <a:ln w="6600">
                  <a:solidFill>
                    <a:schemeClr val="accent2"/>
                  </a:solidFill>
                  <a:prstDash val="solid"/>
                </a:ln>
                <a:solidFill>
                  <a:srgbClr val="FFFFFF"/>
                </a:solidFill>
                <a:effectLst>
                  <a:outerShdw dist="38100" dir="2700000" algn="tl" rotWithShape="0">
                    <a:schemeClr val="accent2"/>
                  </a:outerShdw>
                </a:effectLst>
              </a:rPr>
              <a:t>PROBLEM 6:</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5" name="TextBox 14">
            <a:extLst>
              <a:ext uri="{FF2B5EF4-FFF2-40B4-BE49-F238E27FC236}">
                <a16:creationId xmlns:a16="http://schemas.microsoft.com/office/drawing/2014/main" id="{9CC8740B-B0B9-4584-9410-5EF2A7338749}"/>
              </a:ext>
            </a:extLst>
          </p:cNvPr>
          <p:cNvSpPr txBox="1"/>
          <p:nvPr/>
        </p:nvSpPr>
        <p:spPr>
          <a:xfrm>
            <a:off x="342900" y="1314450"/>
            <a:ext cx="8472164" cy="2554545"/>
          </a:xfrm>
          <a:prstGeom prst="rect">
            <a:avLst/>
          </a:prstGeom>
          <a:noFill/>
        </p:spPr>
        <p:txBody>
          <a:bodyPr wrap="square" rtlCol="0">
            <a:spAutoFit/>
          </a:bodyPr>
          <a:lstStyle/>
          <a:p>
            <a:r>
              <a:rPr lang="en-IN" sz="1600" dirty="0">
                <a:solidFill>
                  <a:schemeClr val="tx1"/>
                </a:solidFill>
              </a:rPr>
              <a:t>K is brother of T. M is mother of K. W is brother of M. how is W related to T?</a:t>
            </a:r>
          </a:p>
          <a:p>
            <a:r>
              <a:rPr lang="en-IN" sz="1600" dirty="0">
                <a:solidFill>
                  <a:schemeClr val="tx1"/>
                </a:solidFill>
              </a:rPr>
              <a:t>A) Maternal Uncle</a:t>
            </a:r>
          </a:p>
          <a:p>
            <a:r>
              <a:rPr lang="en-IN" sz="1600" dirty="0">
                <a:solidFill>
                  <a:schemeClr val="tx1"/>
                </a:solidFill>
              </a:rPr>
              <a:t>B) Paternal Uncle</a:t>
            </a:r>
          </a:p>
          <a:p>
            <a:r>
              <a:rPr lang="en-IN" sz="1600" dirty="0">
                <a:solidFill>
                  <a:schemeClr val="tx1"/>
                </a:solidFill>
              </a:rPr>
              <a:t>C) Grandfather</a:t>
            </a:r>
          </a:p>
          <a:p>
            <a:r>
              <a:rPr lang="en-IN" sz="1600" dirty="0">
                <a:solidFill>
                  <a:schemeClr val="tx1"/>
                </a:solidFill>
              </a:rPr>
              <a:t>D) Data Inadequate</a:t>
            </a:r>
          </a:p>
          <a:p>
            <a:r>
              <a:rPr lang="en-IN" sz="1600" dirty="0">
                <a:solidFill>
                  <a:schemeClr val="tx1"/>
                </a:solidFill>
              </a:rPr>
              <a:t>E) None of these</a:t>
            </a:r>
          </a:p>
          <a:p>
            <a:endParaRPr lang="en-IN" sz="1600" dirty="0">
              <a:solidFill>
                <a:schemeClr val="tx1"/>
              </a:solidFill>
            </a:endParaRPr>
          </a:p>
          <a:p>
            <a:r>
              <a:rPr lang="en-IN" sz="1600" dirty="0">
                <a:solidFill>
                  <a:schemeClr val="tx1"/>
                </a:solidFill>
              </a:rPr>
              <a:t>ANS:A</a:t>
            </a:r>
          </a:p>
          <a:p>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fade">
                                      <p:cBhvr>
                                        <p:cTn id="28" dur="1000"/>
                                        <p:tgtEl>
                                          <p:spTgt spid="15">
                                            <p:txEl>
                                              <p:pRg st="3" end="3"/>
                                            </p:txEl>
                                          </p:spTgt>
                                        </p:tgtEl>
                                      </p:cBhvr>
                                    </p:animEffect>
                                    <p:anim calcmode="lin" valueType="num">
                                      <p:cBhvr>
                                        <p:cTn id="29"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animEffect transition="in" filter="fade">
                                      <p:cBhvr>
                                        <p:cTn id="35" dur="1000"/>
                                        <p:tgtEl>
                                          <p:spTgt spid="15">
                                            <p:txEl>
                                              <p:pRg st="4" end="4"/>
                                            </p:txEl>
                                          </p:spTgt>
                                        </p:tgtEl>
                                      </p:cBhvr>
                                    </p:animEffect>
                                    <p:anim calcmode="lin" valueType="num">
                                      <p:cBhvr>
                                        <p:cTn id="36"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xEl>
                                              <p:pRg st="5" end="5"/>
                                            </p:txEl>
                                          </p:spTgt>
                                        </p:tgtEl>
                                        <p:attrNameLst>
                                          <p:attrName>style.visibility</p:attrName>
                                        </p:attrNameLst>
                                      </p:cBhvr>
                                      <p:to>
                                        <p:strVal val="visible"/>
                                      </p:to>
                                    </p:set>
                                    <p:animEffect transition="in" filter="fade">
                                      <p:cBhvr>
                                        <p:cTn id="42" dur="1000"/>
                                        <p:tgtEl>
                                          <p:spTgt spid="15">
                                            <p:txEl>
                                              <p:pRg st="5" end="5"/>
                                            </p:txEl>
                                          </p:spTgt>
                                        </p:tgtEl>
                                      </p:cBhvr>
                                    </p:animEffect>
                                    <p:anim calcmode="lin" valueType="num">
                                      <p:cBhvr>
                                        <p:cTn id="43"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5">
                                            <p:txEl>
                                              <p:pRg st="7" end="7"/>
                                            </p:txEl>
                                          </p:spTgt>
                                        </p:tgtEl>
                                        <p:attrNameLst>
                                          <p:attrName>style.visibility</p:attrName>
                                        </p:attrNameLst>
                                      </p:cBhvr>
                                      <p:to>
                                        <p:strVal val="visible"/>
                                      </p:to>
                                    </p:set>
                                    <p:animEffect transition="in" filter="fade">
                                      <p:cBhvr>
                                        <p:cTn id="49" dur="1000"/>
                                        <p:tgtEl>
                                          <p:spTgt spid="15">
                                            <p:txEl>
                                              <p:pRg st="7" end="7"/>
                                            </p:txEl>
                                          </p:spTgt>
                                        </p:tgtEl>
                                      </p:cBhvr>
                                    </p:animEffect>
                                    <p:anim calcmode="lin" valueType="num">
                                      <p:cBhvr>
                                        <p:cTn id="50" dur="1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E70DAE89464BBB24385DB5BAADCB" ma:contentTypeVersion="6" ma:contentTypeDescription="Create a new document." ma:contentTypeScope="" ma:versionID="c43f633ef9a049aabe204739f4bfc290">
  <xsd:schema xmlns:xsd="http://www.w3.org/2001/XMLSchema" xmlns:xs="http://www.w3.org/2001/XMLSchema" xmlns:p="http://schemas.microsoft.com/office/2006/metadata/properties" xmlns:ns2="f2e28455-a4bd-4882-acf5-dd58dbd2fa34" targetNamespace="http://schemas.microsoft.com/office/2006/metadata/properties" ma:root="true" ma:fieldsID="e33d97b0f9af1b9b94ada2aec7708f59" ns2:_="">
    <xsd:import namespace="f2e28455-a4bd-4882-acf5-dd58dbd2fa3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8455-a4bd-4882-acf5-dd58dbd2fa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9958EB-5EE7-42B3-91C7-93F5AD13BCFE}"/>
</file>

<file path=customXml/itemProps2.xml><?xml version="1.0" encoding="utf-8"?>
<ds:datastoreItem xmlns:ds="http://schemas.openxmlformats.org/officeDocument/2006/customXml" ds:itemID="{B143A2BD-B05F-4B85-8A8B-8DF2CED2E985}"/>
</file>

<file path=customXml/itemProps3.xml><?xml version="1.0" encoding="utf-8"?>
<ds:datastoreItem xmlns:ds="http://schemas.openxmlformats.org/officeDocument/2006/customXml" ds:itemID="{E0D49952-D4C7-4A2A-BEC9-B1DE5D8FEC1D}"/>
</file>

<file path=docProps/app.xml><?xml version="1.0" encoding="utf-8"?>
<Properties xmlns="http://schemas.openxmlformats.org/officeDocument/2006/extended-properties" xmlns:vt="http://schemas.openxmlformats.org/officeDocument/2006/docPropsVTypes">
  <TotalTime>7198</TotalTime>
  <Words>1343</Words>
  <Application>Microsoft Office PowerPoint</Application>
  <PresentationFormat>On-screen Show (16:9)</PresentationFormat>
  <Paragraphs>223</Paragraphs>
  <Slides>27</Slides>
  <Notes>26</Notes>
  <HiddenSlides>3</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PROBLEM 7:</vt:lpstr>
      <vt:lpstr>  PROBLEM 7:ANSWER</vt:lpstr>
      <vt:lpstr>  PROBLEM 8:</vt:lpstr>
      <vt:lpstr>  PROBLEM 8:ANSWER</vt:lpstr>
      <vt:lpstr>  PROBLEM 9:</vt:lpstr>
      <vt:lpstr>  PROBLEM 9:ANSWER</vt:lpstr>
      <vt:lpstr>  PROBLEM 10:</vt:lpstr>
      <vt:lpstr>  PROBLEM 10:ANSWER</vt:lpstr>
      <vt:lpstr>  PROBLEM 11:</vt:lpstr>
      <vt:lpstr>  PROBLEM 12:</vt:lpstr>
      <vt:lpstr>  PROBLEM 13:</vt:lpstr>
      <vt:lpstr>  PROBLEM 14:</vt:lpstr>
      <vt:lpstr>  PROBLEM 15:</vt:lpstr>
      <vt:lpstr>  PROBLEM 16:</vt:lpstr>
      <vt:lpstr>  PROBLEM 17:</vt:lpstr>
      <vt:lpstr>  PROBLEM 18:</vt:lpstr>
      <vt:lpstr>  PROBLEM 19:</vt:lpstr>
      <vt:lpstr>  PROBLEM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Sana Shetty</cp:lastModifiedBy>
  <cp:revision>378</cp:revision>
  <dcterms:modified xsi:type="dcterms:W3CDTF">2019-10-01T12:48:59Z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0x0101009FC1E70DAE89464BBB24385DB5BAADCB</vt:lpwstr>
  </property>
</Properties>
</file>