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91" r:id="rId4"/>
    <p:sldId id="258" r:id="rId5"/>
    <p:sldId id="290" r:id="rId6"/>
    <p:sldId id="295" r:id="rId7"/>
    <p:sldId id="260" r:id="rId8"/>
    <p:sldId id="293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4" r:id="rId19"/>
    <p:sldId id="286" r:id="rId20"/>
    <p:sldId id="287" r:id="rId21"/>
    <p:sldId id="288" r:id="rId22"/>
    <p:sldId id="289" r:id="rId23"/>
    <p:sldId id="292" r:id="rId24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79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1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100" dirty="0">
                <a:solidFill>
                  <a:srgbClr val="3366FF"/>
                </a:solidFill>
                <a:latin typeface="Comic Sans MS" pitchFamily="66" charset="0"/>
              </a:rPr>
              <a:t>this</a:t>
            </a:r>
            <a:r>
              <a:rPr lang="en-US" sz="1100" dirty="0">
                <a:solidFill>
                  <a:srgbClr val="FF6600"/>
                </a:solidFill>
                <a:latin typeface="Comic Sans MS" pitchFamily="66" charset="0"/>
              </a:rPr>
              <a:t>' becomes '</a:t>
            </a:r>
            <a:r>
              <a:rPr lang="en-US" sz="1100" dirty="0">
                <a:solidFill>
                  <a:srgbClr val="3366FF"/>
                </a:solidFill>
                <a:latin typeface="Comic Sans MS" pitchFamily="66" charset="0"/>
              </a:rPr>
              <a:t>that</a:t>
            </a:r>
            <a:r>
              <a:rPr lang="en-US" sz="11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1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1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100" dirty="0">
                <a:solidFill>
                  <a:srgbClr val="CC33CC"/>
                </a:solidFill>
                <a:latin typeface="Comic Sans MS" pitchFamily="66" charset="0"/>
              </a:rPr>
              <a:t>last night</a:t>
            </a:r>
            <a:r>
              <a:rPr lang="en-US" sz="1100" dirty="0">
                <a:solidFill>
                  <a:srgbClr val="FF6600"/>
                </a:solidFill>
                <a:latin typeface="Comic Sans MS" pitchFamily="66" charset="0"/>
              </a:rPr>
              <a:t>' becomes '</a:t>
            </a:r>
            <a:r>
              <a:rPr lang="en-US" sz="1100" dirty="0">
                <a:solidFill>
                  <a:srgbClr val="CC33CC"/>
                </a:solidFill>
                <a:latin typeface="Comic Sans MS" pitchFamily="66" charset="0"/>
              </a:rPr>
              <a:t>the previous night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 </a:t>
            </a:r>
            <a:endParaRPr lang="en-US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</a:rPr>
              <a:t>My friend said, "Where are you going?"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My friend asked where I was going.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My friend asked where he was going.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My friend asked where was he going.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My friend asked where are going.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/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lphaUcPeriod"/>
            </a:pP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94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of situations to indirect speech </a:t>
            </a:r>
          </a:p>
          <a:p>
            <a:pPr>
              <a:lnSpc>
                <a:spcPct val="150000"/>
              </a:lnSpc>
            </a:pPr>
            <a:r>
              <a:rPr lang="en-IN" sz="1800" dirty="0" err="1"/>
              <a:t>Radha</a:t>
            </a:r>
            <a:r>
              <a:rPr lang="en-IN" sz="1800" dirty="0"/>
              <a:t> said, “I am very busy now.”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Radha</a:t>
            </a:r>
            <a:r>
              <a:rPr lang="en-IN" sz="1800" dirty="0"/>
              <a:t> told that she was very busy now.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Radha</a:t>
            </a:r>
            <a:r>
              <a:rPr lang="en-IN" sz="1800" dirty="0"/>
              <a:t> said that she is very busy then.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Radha</a:t>
            </a:r>
            <a:r>
              <a:rPr lang="en-IN" sz="1800" dirty="0"/>
              <a:t> said that she was very busy then.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Radha</a:t>
            </a:r>
            <a:r>
              <a:rPr lang="en-IN" sz="1800" dirty="0"/>
              <a:t> told that she was very busy.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9413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He said, “Ira arrived on Monday.“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said that Ira have arrived on Monday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said that Ira  arrives on Monday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said  Ira had arrived on Monday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said that Ira had arrived on Monday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8272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Change the situation to direct speech </a:t>
            </a:r>
          </a:p>
          <a:p>
            <a:pPr eaLnBrk="1" hangingPunct="1">
              <a:spcBef>
                <a:spcPct val="50000"/>
              </a:spcBef>
            </a:pPr>
            <a:r>
              <a:rPr lang="en-IN" sz="1800" dirty="0"/>
              <a:t>He said that he would be in Kolkata the next day.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“I will be in Kolkata tomorrow.”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“He will be in Kolkata tomorrow.”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“I would be in Kolkata tomorrow.”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“I will be in Kolkata next day.”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40491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Change the situation to direct speech </a:t>
            </a:r>
          </a:p>
          <a:p>
            <a:pPr eaLnBrk="1" hangingPunct="1">
              <a:spcBef>
                <a:spcPct val="50000"/>
              </a:spcBef>
            </a:pPr>
            <a:r>
              <a:rPr lang="en-IN" sz="1800" dirty="0"/>
              <a:t> He said that he should face the challenge.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“He should face the challenge.”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asked, "I should face the challenge.”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"I must face the challenge.”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He said, "I should face the challenge.”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3080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</a:t>
            </a:r>
          </a:p>
          <a:p>
            <a:pPr eaLnBrk="1" hangingPunct="1">
              <a:spcBef>
                <a:spcPct val="50000"/>
              </a:spcBef>
            </a:pPr>
            <a:r>
              <a:rPr lang="en-IN" sz="1800" dirty="0"/>
              <a:t> He said to her, “Please wait.”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 He said her to wait.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 He ordered her to wait.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 He requested her to wait.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IN" sz="1800" dirty="0"/>
              <a:t> He said to her please wait.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40532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“Where do you live?” asked the girl.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The girl asked where I lived.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The girl enquired where he live.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The girl enquired where me lived.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The girl enquired where I lived.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1985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 situation to indirect speech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Kate said, “I </a:t>
            </a:r>
            <a:r>
              <a:rPr lang="en-US" sz="1800" dirty="0">
                <a:solidFill>
                  <a:schemeClr val="tx1"/>
                </a:solidFill>
              </a:rPr>
              <a:t>have been waiting </a:t>
            </a:r>
            <a:r>
              <a:rPr lang="en-US" sz="1800" dirty="0"/>
              <a:t>here for an hour.”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Kate said she have been waiting there for an hour.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Kate said that I had been waiting there for an hour.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Kate said that she had been waiting there for an hour.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Kate said that she have been waiting there for an hour.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8121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 said to the children, ‘Do not make a noise.’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asked the children to not make a noise.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forbade the children not to make a noise.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forbade the children to make a noise.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He forbade the children for not making a noise.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872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direct speech</a:t>
            </a:r>
            <a:endParaRPr lang="en-US" sz="18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She told me that they would take their test the next day.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She said to me, “They will take their test tomorrow.”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She said  me, “They will take their test tomorrow.”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She told that to me, “They will take their test tomorrow.”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She said to me, “They will take their test  next day.”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9995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24925" y="2137383"/>
            <a:ext cx="509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DIRECT AND INDIRECT SPEECH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She said, “I must finish the work on time.”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said that she had to finish the work on time.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said that I had to finish the work on time.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said me she had to finish the work on time.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said that she had to finish the work on time.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9785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direct speech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Priya</a:t>
            </a:r>
            <a:r>
              <a:rPr lang="en-IN" sz="1800" dirty="0"/>
              <a:t> said that she was learning a new language.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Priya</a:t>
            </a:r>
            <a:r>
              <a:rPr lang="en-IN" sz="1800" dirty="0"/>
              <a:t> said, ” she is learning a new language.”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Priya</a:t>
            </a:r>
            <a:r>
              <a:rPr lang="en-IN" sz="1800" dirty="0"/>
              <a:t> said, ” I am learning a new language.”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Priya</a:t>
            </a:r>
            <a:r>
              <a:rPr lang="en-IN" sz="1800" dirty="0"/>
              <a:t> said, ” I was learning a new language.”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 err="1"/>
              <a:t>Priya</a:t>
            </a:r>
            <a:r>
              <a:rPr lang="en-IN" sz="1800" dirty="0"/>
              <a:t> said, ” I am learning new languages.”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25382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Change the situation to indirect speech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"How shall I tell Tom the bad news?" she said.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asked how she should tell Tom the bad news.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enquired how she should tell Tom the bad news.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told how she should tell Tom the bad news.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N" sz="1800" dirty="0"/>
              <a:t>She said how shall I tell Tom the bad news.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3777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Thank You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95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35511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CONCEPTS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endParaRPr lang="en-US"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327" y="617369"/>
            <a:ext cx="711984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/>
              <a:t>He said,“ I want to go now.”    </a:t>
            </a:r>
            <a:endParaRPr lang="en-US" sz="1800" dirty="0"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Direct Speech sentences are mostly used in writing; the actual spoken words by somebody else are written as they are, and are placed within a pair of quotation marks “…”.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Indirect speech is a means of expressing the content of statements, questions or other utterances, without quoting them explicitly as is done in direct speech.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For example, He said "I'm coming" is direct speech, whereas He said (that) he was coming is indirect speech.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+mn-lt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CONCEPT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endParaRPr lang="en-US"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41" y="1021174"/>
            <a:ext cx="6686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Basic Rules</a:t>
            </a:r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Conversion Rules as per the Reporting Verb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Conversion Rules of Present Tense in Direct Speech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Conversion Rules of Past &amp; Future Tense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Changes in Modals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Conversion of Interrogative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Command, Request, Exclamation, Wish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Change of Pronouns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Change of Place and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+mn-lt"/>
              </a:rPr>
              <a:t>Punctuation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096" y="708750"/>
            <a:ext cx="7562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hr-HR" altLang="sr-Latn-RS" sz="2000" b="1" dirty="0"/>
              <a:t>DIRECT SPEECH		REPORTED SPEECH</a:t>
            </a:r>
          </a:p>
          <a:p>
            <a:pPr eaLnBrk="1" hangingPunct="1"/>
            <a:r>
              <a:rPr lang="en-US" altLang="sr-Latn-RS" sz="1800" dirty="0"/>
              <a:t>present			</a:t>
            </a:r>
            <a:r>
              <a:rPr lang="en-US" altLang="sr-Latn-RS" sz="1800" dirty="0">
                <a:sym typeface="Wingdings" pitchFamily="2" charset="2"/>
              </a:rPr>
              <a:t></a:t>
            </a:r>
            <a:r>
              <a:rPr lang="en-US" altLang="sr-Latn-RS" sz="1800" dirty="0"/>
              <a:t>	past</a:t>
            </a:r>
          </a:p>
          <a:p>
            <a:pPr eaLnBrk="1" hangingPunct="1"/>
            <a:r>
              <a:rPr lang="en-US" altLang="sr-Latn-RS" sz="1800" dirty="0"/>
              <a:t>present perfect		</a:t>
            </a:r>
            <a:r>
              <a:rPr lang="en-US" altLang="sr-Latn-RS" sz="1800" dirty="0">
                <a:sym typeface="Wingdings" pitchFamily="2" charset="2"/>
              </a:rPr>
              <a:t></a:t>
            </a:r>
            <a:r>
              <a:rPr lang="en-US" altLang="sr-Latn-RS" sz="1800" dirty="0"/>
              <a:t>	past perfect</a:t>
            </a:r>
          </a:p>
          <a:p>
            <a:pPr eaLnBrk="1" hangingPunct="1"/>
            <a:r>
              <a:rPr lang="en-US" altLang="sr-Latn-RS" sz="1800" dirty="0"/>
              <a:t>past			</a:t>
            </a:r>
            <a:r>
              <a:rPr lang="en-US" altLang="sr-Latn-RS" sz="1800" dirty="0">
                <a:sym typeface="Wingdings" pitchFamily="2" charset="2"/>
              </a:rPr>
              <a:t></a:t>
            </a:r>
            <a:r>
              <a:rPr lang="en-US" altLang="sr-Latn-RS" sz="1800" dirty="0"/>
              <a:t>	past perfect</a:t>
            </a:r>
          </a:p>
          <a:p>
            <a:pPr eaLnBrk="1" hangingPunct="1"/>
            <a:r>
              <a:rPr lang="en-US" altLang="sr-Latn-RS" sz="1800" dirty="0">
                <a:sym typeface="Wingdings" pitchFamily="2" charset="2"/>
              </a:rPr>
              <a:t>yesterday		           previous day</a:t>
            </a:r>
          </a:p>
          <a:p>
            <a:pPr eaLnBrk="1" hangingPunct="1"/>
            <a:r>
              <a:rPr lang="en-US" altLang="sr-Latn-RS" sz="1800" dirty="0">
                <a:sym typeface="Wingdings" pitchFamily="2" charset="2"/>
              </a:rPr>
              <a:t>tomorrow			the next/following day</a:t>
            </a:r>
          </a:p>
          <a:p>
            <a:pPr eaLnBrk="1" hangingPunct="1"/>
            <a:r>
              <a:rPr lang="en-US" altLang="sr-Latn-RS" sz="1800" dirty="0">
                <a:sym typeface="Wingdings" pitchFamily="2" charset="2"/>
              </a:rPr>
              <a:t>next day/week			the following day/week</a:t>
            </a:r>
          </a:p>
          <a:p>
            <a:pPr eaLnBrk="1" hangingPunct="1"/>
            <a:r>
              <a:rPr lang="en-US" altLang="sr-Latn-RS" sz="1800" dirty="0"/>
              <a:t>today			</a:t>
            </a:r>
            <a:r>
              <a:rPr lang="en-US" altLang="sr-Latn-RS" sz="1800" dirty="0">
                <a:sym typeface="Wingdings" pitchFamily="2" charset="2"/>
              </a:rPr>
              <a:t>	that day</a:t>
            </a:r>
          </a:p>
          <a:p>
            <a:pPr eaLnBrk="1" hangingPunct="1"/>
            <a:r>
              <a:rPr lang="en-US" altLang="sr-Latn-RS" sz="1800" dirty="0">
                <a:sym typeface="Wingdings" pitchFamily="2" charset="2"/>
              </a:rPr>
              <a:t>here				there</a:t>
            </a:r>
            <a:endParaRPr lang="en-US" altLang="sr-Latn-RS" sz="1800" dirty="0"/>
          </a:p>
          <a:p>
            <a:pPr eaLnBrk="1" hangingPunct="1"/>
            <a:r>
              <a:rPr lang="en-US" altLang="sr-Latn-RS" sz="1800" dirty="0"/>
              <a:t>this                                     </a:t>
            </a:r>
            <a:r>
              <a:rPr lang="en-US" altLang="sr-Latn-RS" sz="1800" dirty="0">
                <a:sym typeface="Wingdings" panose="05000000000000000000" pitchFamily="2" charset="2"/>
              </a:rPr>
              <a:t>            that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Now                                               then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Will                                                would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These                                            those</a:t>
            </a:r>
          </a:p>
          <a:p>
            <a:pPr eaLnBrk="1" hangingPunct="1"/>
            <a:endParaRPr lang="en-US" alt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056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55" y="1080457"/>
            <a:ext cx="75628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sr-Latn-RS" sz="2000" b="1" dirty="0"/>
              <a:t>Exclamatory Sentence</a:t>
            </a:r>
          </a:p>
          <a:p>
            <a:pPr eaLnBrk="1" hangingPunct="1"/>
            <a:endParaRPr lang="en-US" altLang="sr-Latn-RS" sz="1800" dirty="0"/>
          </a:p>
          <a:p>
            <a:pPr eaLnBrk="1" hangingPunct="1"/>
            <a:r>
              <a:rPr lang="en-US" altLang="sr-Latn-RS" sz="1800" dirty="0"/>
              <a:t>Exclaimed with joy </a:t>
            </a:r>
            <a:r>
              <a:rPr lang="en-US" altLang="sr-Latn-RS" sz="1800" dirty="0">
                <a:sym typeface="Wingdings" panose="05000000000000000000" pitchFamily="2" charset="2"/>
              </a:rPr>
              <a:t>   Hurrah, Oh.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Exclaimed with Sorrow    Alas, Ah.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Exclaimed with Surprise/Wonder    Wow, What.</a:t>
            </a:r>
          </a:p>
          <a:p>
            <a:pPr eaLnBrk="1" hangingPunct="1"/>
            <a:r>
              <a:rPr lang="en-US" altLang="sr-Latn-RS" sz="1800" dirty="0">
                <a:sym typeface="Wingdings" panose="05000000000000000000" pitchFamily="2" charset="2"/>
              </a:rPr>
              <a:t>Exclaimed with Applause    Well Done, Bravo.</a:t>
            </a:r>
            <a:endParaRPr lang="en-US" alt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2028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Change the situation to indirect speech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said, “I did this exercise last night.”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  he had done that exercise the previous night.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 that he had done that exercise the previous night.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 I did this exercise last night.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 that he had done that exercise the yesterday night</a:t>
            </a: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 : 01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800" dirty="0">
                <a:solidFill>
                  <a:srgbClr val="3366FF"/>
                </a:solidFill>
                <a:latin typeface="Comic Sans MS" pitchFamily="66" charset="0"/>
              </a:rPr>
              <a:t>this</a:t>
            </a: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' becomes '</a:t>
            </a:r>
            <a:r>
              <a:rPr lang="en-US" sz="1800" dirty="0">
                <a:solidFill>
                  <a:srgbClr val="3366FF"/>
                </a:solidFill>
                <a:latin typeface="Comic Sans MS" pitchFamily="66" charset="0"/>
              </a:rPr>
              <a:t>that</a:t>
            </a: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8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'</a:t>
            </a:r>
            <a:r>
              <a:rPr lang="en-US" sz="1800" dirty="0">
                <a:solidFill>
                  <a:srgbClr val="CC33CC"/>
                </a:solidFill>
                <a:latin typeface="Comic Sans MS" pitchFamily="66" charset="0"/>
              </a:rPr>
              <a:t>last night</a:t>
            </a:r>
            <a:r>
              <a:rPr lang="en-US" sz="1800" dirty="0">
                <a:solidFill>
                  <a:srgbClr val="FF6600"/>
                </a:solidFill>
                <a:latin typeface="Comic Sans MS" pitchFamily="66" charset="0"/>
              </a:rPr>
              <a:t>' becomes '</a:t>
            </a:r>
            <a:r>
              <a:rPr lang="en-US" sz="1800" dirty="0">
                <a:solidFill>
                  <a:srgbClr val="CC33CC"/>
                </a:solidFill>
                <a:latin typeface="Comic Sans MS" pitchFamily="66" charset="0"/>
              </a:rPr>
              <a:t>the previous night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65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08746" y="1231200"/>
            <a:ext cx="84876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Change the situation to indirect speech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ordered Bill, “Clean my boots.”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ordered Bill to clean his boots.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asked Bill to clean my boots.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said to Bill to clean that boots.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John ordered Clean my boots.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Google Shape;71;p15"/>
          <p:cNvSpPr txBox="1"/>
          <p:nvPr/>
        </p:nvSpPr>
        <p:spPr>
          <a:xfrm>
            <a:off x="6966407" y="3949811"/>
            <a:ext cx="1640265" cy="4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/>
            <a:r>
              <a:rPr lang="en-US" sz="1800" b="1" dirty="0">
                <a:latin typeface="Roboto Light"/>
                <a:ea typeface="Roboto Light"/>
                <a:cs typeface="Roboto Light"/>
                <a:sym typeface="Roboto Ligh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159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AD4601-B9B2-45C2-9096-C5EDD2584C7F}"/>
</file>

<file path=customXml/itemProps2.xml><?xml version="1.0" encoding="utf-8"?>
<ds:datastoreItem xmlns:ds="http://schemas.openxmlformats.org/officeDocument/2006/customXml" ds:itemID="{25C8D7E8-B842-43E0-9C8F-DE11056EB702}"/>
</file>

<file path=customXml/itemProps3.xml><?xml version="1.0" encoding="utf-8"?>
<ds:datastoreItem xmlns:ds="http://schemas.openxmlformats.org/officeDocument/2006/customXml" ds:itemID="{EBFD8B32-9D1E-4499-AFB3-C25A2FA8B67B}"/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1239</Words>
  <Application>Microsoft Office PowerPoint</Application>
  <PresentationFormat>On-screen Show (16:9)</PresentationFormat>
  <Paragraphs>169</Paragraphs>
  <Slides>23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 Light</vt:lpstr>
      <vt:lpstr>Comic Sans MS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</dc:creator>
  <cp:lastModifiedBy>Shreekanth NT</cp:lastModifiedBy>
  <cp:revision>40</cp:revision>
  <dcterms:modified xsi:type="dcterms:W3CDTF">2021-06-22T10:18:01Z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