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22"/>
        <p:guide pos="2755" orient="horz"/>
        <p:guide pos="776" orient="horz"/>
        <p:guide pos="206"/>
        <p:guide pos="5553"/>
        <p:guide pos="914" orient="horz"/>
        <p:guide pos="2451" orient="horz"/>
        <p:guide pos="871"/>
        <p:guide pos="2880"/>
        <p:guide pos="4909"/>
        <p:guide pos="2193" orient="horz"/>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39" Type="http://schemas.openxmlformats.org/officeDocument/2006/relationships/slide" Target="slides/slide34.xml"/><Relationship Id="rId18" Type="http://schemas.openxmlformats.org/officeDocument/2006/relationships/slide" Target="slides/slide13.xml"/><Relationship Id="rId42" Type="http://schemas.openxmlformats.org/officeDocument/2006/relationships/font" Target="fonts/Roboto-italic.fntdata"/><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font" Target="fonts/Roboto-regular.fntdata"/><Relationship Id="rId24" Type="http://schemas.openxmlformats.org/officeDocument/2006/relationships/slide" Target="slides/slide19.xml"/><Relationship Id="rId1" Type="http://schemas.openxmlformats.org/officeDocument/2006/relationships/theme" Target="theme/theme2.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45" Type="http://schemas.openxmlformats.org/officeDocument/2006/relationships/customXml" Target="../customXml/item2.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44" Type="http://schemas.openxmlformats.org/officeDocument/2006/relationships/customXml" Target="../customXml/item1.xml"/><Relationship Id="rId22" Type="http://schemas.openxmlformats.org/officeDocument/2006/relationships/slide" Target="slides/slide17.xml"/><Relationship Id="rId43" Type="http://schemas.openxmlformats.org/officeDocument/2006/relationships/font" Target="fonts/Roboto-boldItalic.fntdata"/><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8" Type="http://schemas.openxmlformats.org/officeDocument/2006/relationships/slide" Target="slides/slide3.xml"/><Relationship Id="rId3" Type="http://schemas.openxmlformats.org/officeDocument/2006/relationships/presProps" Target="presProps.xml"/><Relationship Id="rId25" Type="http://schemas.openxmlformats.org/officeDocument/2006/relationships/slide" Target="slides/slide20.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slide" Target="slides/slide33.xml"/><Relationship Id="rId46" Type="http://schemas.openxmlformats.org/officeDocument/2006/relationships/customXml" Target="../customXml/item3.xml"/><Relationship Id="rId20" Type="http://schemas.openxmlformats.org/officeDocument/2006/relationships/slide" Target="slides/slide15.xml"/><Relationship Id="rId41"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Cover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1cc398c44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1cc398c44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1cc398c44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1cc398c44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1cc398c44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1cc398c44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1cc398c44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1cc398c44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1cc398c44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1cc398c44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81cc398c44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1cc398c44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81cc398c44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1cc398c44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1cc398c44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1cc398c44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81cc398c44_1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1cc398c44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1cc398c44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1cc398c44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81cc398c4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1cc398c4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1cc398c44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1cc398c44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81cc398c44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1cc398c44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81cc398c44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1cc398c44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81cc398c44_1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1cc398c44_1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81cc398c44_1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1cc398c44_1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81cc398c44_1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1cc398c44_1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81cc398c44_1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1cc398c44_1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81cc398c44_1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81cc398c44_1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81cc398c44_1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81cc398c44_1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81cc398c44_1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81cc398c44_1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1cc54d2bd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1cc54d2b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81cc398c44_1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1cc398c44_1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81cc398c44_1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81cc398c44_1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81cc398c44_1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81cc398c44_1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81cc398c44_1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81cc398c44_1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826ad4b75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826ad4b75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56fbcb5ab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6fbcb5ab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1cc398c4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1cc398c4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1cc398c44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1cc398c44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1cc398c44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1cc398c44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1cc398c44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1cc398c44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1cc398c44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1cc398c44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 name="Shape 10"/>
        <p:cNvGrpSpPr/>
        <p:nvPr/>
      </p:nvGrpSpPr>
      <p:grpSpPr>
        <a:xfrm>
          <a:off x="0" y="0"/>
          <a:ext cx="0" cy="0"/>
          <a:chOff x="0" y="0"/>
          <a:chExt cx="0" cy="0"/>
        </a:xfrm>
      </p:grpSpPr>
      <p:sp>
        <p:nvSpPr>
          <p:cNvPr id="11" name="Google Shape;11;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 name="Google Shape;12;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 name="Google Shape;15;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6" name="Google Shape;1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0" name="Google Shape;20;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31" name="Google Shape;131;p2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32" name="Google Shape;132;p2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04</a:t>
            </a:r>
            <a:endParaRPr sz="2000">
              <a:solidFill>
                <a:schemeClr val="lt1"/>
              </a:solidFill>
              <a:latin typeface="Roboto"/>
              <a:ea typeface="Roboto"/>
              <a:cs typeface="Roboto"/>
              <a:sym typeface="Roboto"/>
            </a:endParaRPr>
          </a:p>
        </p:txBody>
      </p:sp>
      <p:sp>
        <p:nvSpPr>
          <p:cNvPr id="134" name="Google Shape;134;p2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68750"/>
              </a:lnSpc>
              <a:spcBef>
                <a:spcPts val="0"/>
              </a:spcBef>
              <a:spcAft>
                <a:spcPts val="0"/>
              </a:spcAft>
              <a:buClr>
                <a:schemeClr val="dk1"/>
              </a:buClr>
              <a:buSzPts val="1100"/>
              <a:buFont typeface="Arial"/>
              <a:buNone/>
            </a:pPr>
            <a:r>
              <a:rPr lang="en-GB">
                <a:solidFill>
                  <a:schemeClr val="dk1"/>
                </a:solidFill>
                <a:highlight>
                  <a:schemeClr val="lt1"/>
                </a:highlight>
              </a:rPr>
              <a:t>In Magadh there was the government by a king or queen</a:t>
            </a:r>
            <a:endParaRPr>
              <a:solidFill>
                <a:schemeClr val="dk1"/>
              </a:solidFill>
              <a:highlight>
                <a:schemeClr val="lt1"/>
              </a:highlight>
            </a:endParaRPr>
          </a:p>
          <a:p>
            <a:pPr indent="-317500" lvl="0" marL="457200" rtl="0" algn="l">
              <a:lnSpc>
                <a:spcPct val="115000"/>
              </a:lnSpc>
              <a:spcBef>
                <a:spcPts val="800"/>
              </a:spcBef>
              <a:spcAft>
                <a:spcPts val="0"/>
              </a:spcAft>
              <a:buClr>
                <a:schemeClr val="dk1"/>
              </a:buClr>
              <a:buSzPts val="1400"/>
              <a:buAutoNum type="alphaUcPeriod"/>
            </a:pPr>
            <a:r>
              <a:rPr lang="en-GB">
                <a:solidFill>
                  <a:schemeClr val="dk1"/>
                </a:solidFill>
                <a:highlight>
                  <a:schemeClr val="lt1"/>
                </a:highlight>
              </a:rPr>
              <a:t>democratic</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monarchy</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plutocracy</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autocracy</a:t>
            </a:r>
            <a:endParaRPr>
              <a:solidFill>
                <a:schemeClr val="dk1"/>
              </a:solidFill>
              <a:highlight>
                <a:schemeClr val="lt1"/>
              </a:highlight>
            </a:endParaRPr>
          </a:p>
        </p:txBody>
      </p:sp>
      <p:sp>
        <p:nvSpPr>
          <p:cNvPr id="135" name="Google Shape;135;p2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41" name="Google Shape;141;p2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42" name="Google Shape;142;p2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44" name="Google Shape;144;p2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chemeClr val="dk1"/>
                </a:solidFill>
                <a:highlight>
                  <a:schemeClr val="lt1"/>
                </a:highlight>
              </a:rPr>
              <a:t>Monarchy means a country reigned over by a king, it can also be understood as hereditary autocracy. Plutocracy means a government or state in which the wealthy class rules.Autocracy means a form of government in which one person has complete power.</a:t>
            </a:r>
            <a:endParaRPr>
              <a:solidFill>
                <a:schemeClr val="dk1"/>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50" name="Google Shape;150;p2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51" name="Google Shape;151;p2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05</a:t>
            </a:r>
            <a:endParaRPr sz="2000">
              <a:solidFill>
                <a:schemeClr val="lt1"/>
              </a:solidFill>
              <a:latin typeface="Roboto"/>
              <a:ea typeface="Roboto"/>
              <a:cs typeface="Roboto"/>
              <a:sym typeface="Roboto"/>
            </a:endParaRPr>
          </a:p>
        </p:txBody>
      </p:sp>
      <p:sp>
        <p:nvSpPr>
          <p:cNvPr id="153" name="Google Shape;153;p2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68750"/>
              </a:lnSpc>
              <a:spcBef>
                <a:spcPts val="0"/>
              </a:spcBef>
              <a:spcAft>
                <a:spcPts val="0"/>
              </a:spcAft>
              <a:buClr>
                <a:schemeClr val="dk1"/>
              </a:buClr>
              <a:buSzPts val="1100"/>
              <a:buFont typeface="Arial"/>
              <a:buNone/>
            </a:pPr>
            <a:r>
              <a:rPr lang="en-GB">
                <a:solidFill>
                  <a:schemeClr val="dk1"/>
                </a:solidFill>
                <a:highlight>
                  <a:schemeClr val="lt1"/>
                </a:highlight>
              </a:rPr>
              <a:t>This is a practice of having several wives.</a:t>
            </a:r>
            <a:endParaRPr>
              <a:solidFill>
                <a:schemeClr val="dk1"/>
              </a:solidFill>
              <a:highlight>
                <a:schemeClr val="lt1"/>
              </a:highlight>
            </a:endParaRPr>
          </a:p>
          <a:p>
            <a:pPr indent="-317500" lvl="0" marL="457200" rtl="0" algn="l">
              <a:lnSpc>
                <a:spcPct val="115000"/>
              </a:lnSpc>
              <a:spcBef>
                <a:spcPts val="800"/>
              </a:spcBef>
              <a:spcAft>
                <a:spcPts val="0"/>
              </a:spcAft>
              <a:buClr>
                <a:schemeClr val="dk1"/>
              </a:buClr>
              <a:buSzPts val="1400"/>
              <a:buAutoNum type="alphaUcPeriod"/>
            </a:pPr>
            <a:r>
              <a:rPr lang="en-GB">
                <a:solidFill>
                  <a:schemeClr val="dk1"/>
                </a:solidFill>
                <a:highlight>
                  <a:schemeClr val="lt1"/>
                </a:highlight>
              </a:rPr>
              <a:t>polygamy</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dotage</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monogamy</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bigamy</a:t>
            </a:r>
            <a:endParaRPr>
              <a:solidFill>
                <a:schemeClr val="dk1"/>
              </a:solidFill>
              <a:highlight>
                <a:schemeClr val="lt1"/>
              </a:highlight>
            </a:endParaRPr>
          </a:p>
        </p:txBody>
      </p:sp>
      <p:sp>
        <p:nvSpPr>
          <p:cNvPr id="154" name="Google Shape;154;p24"/>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60" name="Google Shape;160;p2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61" name="Google Shape;161;p2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63" name="Google Shape;163;p2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101600" marR="101600" rtl="0" algn="l">
              <a:lnSpc>
                <a:spcPct val="168750"/>
              </a:lnSpc>
              <a:spcBef>
                <a:spcPts val="0"/>
              </a:spcBef>
              <a:spcAft>
                <a:spcPts val="800"/>
              </a:spcAft>
              <a:buClr>
                <a:schemeClr val="dk1"/>
              </a:buClr>
              <a:buSzPts val="1100"/>
              <a:buFont typeface="Arial"/>
              <a:buNone/>
            </a:pPr>
            <a:r>
              <a:rPr lang="en-GB">
                <a:solidFill>
                  <a:schemeClr val="dk1"/>
                </a:solidFill>
                <a:highlight>
                  <a:schemeClr val="lt1"/>
                </a:highlight>
              </a:rPr>
              <a:t>Polygamy is having several wives. Bigamy is being married to more than one person at the same time. Dotage means a decline of mental faculties. Monogamy means the practice of being married to only one person at a time.</a:t>
            </a:r>
            <a:endParaRPr>
              <a:solidFill>
                <a:schemeClr val="dk1"/>
              </a:solidFill>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69" name="Google Shape;169;p2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70" name="Google Shape;170;p2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06</a:t>
            </a:r>
            <a:endParaRPr sz="2000">
              <a:solidFill>
                <a:schemeClr val="lt1"/>
              </a:solidFill>
              <a:latin typeface="Roboto"/>
              <a:ea typeface="Roboto"/>
              <a:cs typeface="Roboto"/>
              <a:sym typeface="Roboto"/>
            </a:endParaRPr>
          </a:p>
        </p:txBody>
      </p:sp>
      <p:sp>
        <p:nvSpPr>
          <p:cNvPr id="172" name="Google Shape;172;p2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68750"/>
              </a:lnSpc>
              <a:spcBef>
                <a:spcPts val="0"/>
              </a:spcBef>
              <a:spcAft>
                <a:spcPts val="0"/>
              </a:spcAft>
              <a:buClr>
                <a:schemeClr val="dk1"/>
              </a:buClr>
              <a:buSzPts val="1100"/>
              <a:buFont typeface="Arial"/>
              <a:buNone/>
            </a:pPr>
            <a:r>
              <a:rPr lang="en-GB">
                <a:solidFill>
                  <a:schemeClr val="dk1"/>
                </a:solidFill>
                <a:highlight>
                  <a:schemeClr val="lt1"/>
                </a:highlight>
              </a:rPr>
              <a:t>A life history written by somebody else</a:t>
            </a:r>
            <a:endParaRPr>
              <a:solidFill>
                <a:schemeClr val="dk1"/>
              </a:solidFill>
              <a:highlight>
                <a:schemeClr val="lt1"/>
              </a:highlight>
            </a:endParaRPr>
          </a:p>
          <a:p>
            <a:pPr indent="-317500" lvl="0" marL="457200" rtl="0" algn="l">
              <a:lnSpc>
                <a:spcPct val="115000"/>
              </a:lnSpc>
              <a:spcBef>
                <a:spcPts val="800"/>
              </a:spcBef>
              <a:spcAft>
                <a:spcPts val="0"/>
              </a:spcAft>
              <a:buClr>
                <a:schemeClr val="dk1"/>
              </a:buClr>
              <a:buSzPts val="1400"/>
              <a:buAutoNum type="alphaUcPeriod"/>
            </a:pPr>
            <a:r>
              <a:rPr lang="en-GB">
                <a:solidFill>
                  <a:schemeClr val="dk1"/>
                </a:solidFill>
                <a:highlight>
                  <a:schemeClr val="lt1"/>
                </a:highlight>
              </a:rPr>
              <a:t>biography</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autobiography</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anthropology</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ornithology</a:t>
            </a:r>
            <a:endParaRPr>
              <a:solidFill>
                <a:schemeClr val="dk1"/>
              </a:solidFill>
              <a:highlight>
                <a:schemeClr val="lt1"/>
              </a:highlight>
            </a:endParaRPr>
          </a:p>
          <a:p>
            <a:pPr indent="0" lvl="0" marL="101600" marR="101600" rtl="0" algn="l">
              <a:lnSpc>
                <a:spcPct val="168750"/>
              </a:lnSpc>
              <a:spcBef>
                <a:spcPts val="800"/>
              </a:spcBef>
              <a:spcAft>
                <a:spcPts val="800"/>
              </a:spcAft>
              <a:buClr>
                <a:schemeClr val="dk1"/>
              </a:buClr>
              <a:buSzPts val="1100"/>
              <a:buFont typeface="Arial"/>
              <a:buNone/>
            </a:pPr>
            <a:r>
              <a:t/>
            </a:r>
            <a:endParaRPr sz="1200">
              <a:solidFill>
                <a:srgbClr val="666666"/>
              </a:solidFill>
              <a:highlight>
                <a:srgbClr val="E6E6E6"/>
              </a:highlight>
            </a:endParaRPr>
          </a:p>
        </p:txBody>
      </p:sp>
      <p:sp>
        <p:nvSpPr>
          <p:cNvPr id="173" name="Google Shape;173;p26"/>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79" name="Google Shape;179;p2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80" name="Google Shape;180;p2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82" name="Google Shape;182;p2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101600" marR="101600" rtl="0" algn="l">
              <a:lnSpc>
                <a:spcPct val="168750"/>
              </a:lnSpc>
              <a:spcBef>
                <a:spcPts val="0"/>
              </a:spcBef>
              <a:spcAft>
                <a:spcPts val="800"/>
              </a:spcAft>
              <a:buClr>
                <a:schemeClr val="dk1"/>
              </a:buClr>
              <a:buSzPts val="1100"/>
              <a:buFont typeface="Arial"/>
              <a:buNone/>
            </a:pPr>
            <a:r>
              <a:rPr lang="en-GB">
                <a:solidFill>
                  <a:schemeClr val="dk1"/>
                </a:solidFill>
                <a:highlight>
                  <a:schemeClr val="lt1"/>
                </a:highlight>
              </a:rPr>
              <a:t>Biography is an account of the series of events making up a person's life.Autobiography is a book about your life that you write yourself.The scientific studies of birds is called orinthology.The study of human societies, customs and beliefs is called anthropology.</a:t>
            </a:r>
            <a:endParaRPr>
              <a:solidFill>
                <a:schemeClr val="dk1"/>
              </a:solidFill>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88" name="Google Shape;188;p2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89" name="Google Shape;189;p2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07</a:t>
            </a:r>
            <a:endParaRPr sz="2000">
              <a:solidFill>
                <a:schemeClr val="lt1"/>
              </a:solidFill>
              <a:latin typeface="Roboto"/>
              <a:ea typeface="Roboto"/>
              <a:cs typeface="Roboto"/>
              <a:sym typeface="Roboto"/>
            </a:endParaRPr>
          </a:p>
        </p:txBody>
      </p:sp>
      <p:sp>
        <p:nvSpPr>
          <p:cNvPr id="191" name="Google Shape;191;p2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68750"/>
              </a:lnSpc>
              <a:spcBef>
                <a:spcPts val="0"/>
              </a:spcBef>
              <a:spcAft>
                <a:spcPts val="0"/>
              </a:spcAft>
              <a:buClr>
                <a:schemeClr val="dk1"/>
              </a:buClr>
              <a:buSzPts val="1100"/>
              <a:buFont typeface="Arial"/>
              <a:buNone/>
            </a:pPr>
            <a:r>
              <a:rPr lang="en-GB">
                <a:solidFill>
                  <a:schemeClr val="dk1"/>
                </a:solidFill>
                <a:highlight>
                  <a:schemeClr val="lt1"/>
                </a:highlight>
              </a:rPr>
              <a:t>The act of murder of a human being.</a:t>
            </a:r>
            <a:endParaRPr>
              <a:solidFill>
                <a:schemeClr val="dk1"/>
              </a:solidFill>
              <a:highlight>
                <a:schemeClr val="lt1"/>
              </a:highlight>
            </a:endParaRPr>
          </a:p>
          <a:p>
            <a:pPr indent="-317500" lvl="0" marL="457200" rtl="0" algn="l">
              <a:lnSpc>
                <a:spcPct val="115000"/>
              </a:lnSpc>
              <a:spcBef>
                <a:spcPts val="800"/>
              </a:spcBef>
              <a:spcAft>
                <a:spcPts val="0"/>
              </a:spcAft>
              <a:buClr>
                <a:schemeClr val="dk1"/>
              </a:buClr>
              <a:buSzPts val="1400"/>
              <a:buAutoNum type="alphaUcPeriod"/>
            </a:pPr>
            <a:r>
              <a:rPr lang="en-GB">
                <a:solidFill>
                  <a:schemeClr val="dk1"/>
                </a:solidFill>
                <a:highlight>
                  <a:schemeClr val="lt1"/>
                </a:highlight>
              </a:rPr>
              <a:t>matricide</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patricide</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homicide</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suicide</a:t>
            </a:r>
            <a:endParaRPr>
              <a:solidFill>
                <a:schemeClr val="dk1"/>
              </a:solidFill>
              <a:highlight>
                <a:schemeClr val="lt1"/>
              </a:highlight>
            </a:endParaRPr>
          </a:p>
          <a:p>
            <a:pPr indent="0" lvl="0" marL="101600" marR="101600" rtl="0" algn="l">
              <a:lnSpc>
                <a:spcPct val="168750"/>
              </a:lnSpc>
              <a:spcBef>
                <a:spcPts val="800"/>
              </a:spcBef>
              <a:spcAft>
                <a:spcPts val="800"/>
              </a:spcAft>
              <a:buClr>
                <a:schemeClr val="dk1"/>
              </a:buClr>
              <a:buSzPts val="1100"/>
              <a:buFont typeface="Arial"/>
              <a:buNone/>
            </a:pPr>
            <a:r>
              <a:t/>
            </a:r>
            <a:endParaRPr sz="1200">
              <a:solidFill>
                <a:srgbClr val="666666"/>
              </a:solidFill>
              <a:highlight>
                <a:srgbClr val="E6E6E6"/>
              </a:highlight>
            </a:endParaRPr>
          </a:p>
        </p:txBody>
      </p:sp>
      <p:sp>
        <p:nvSpPr>
          <p:cNvPr id="192" name="Google Shape;192;p2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98" name="Google Shape;198;p2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99" name="Google Shape;199;p2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07</a:t>
            </a:r>
            <a:endParaRPr sz="2000">
              <a:solidFill>
                <a:schemeClr val="lt1"/>
              </a:solidFill>
              <a:latin typeface="Roboto"/>
              <a:ea typeface="Roboto"/>
              <a:cs typeface="Roboto"/>
              <a:sym typeface="Roboto"/>
            </a:endParaRPr>
          </a:p>
        </p:txBody>
      </p:sp>
      <p:sp>
        <p:nvSpPr>
          <p:cNvPr id="201" name="Google Shape;201;p2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101600" marR="101600" rtl="0" algn="l">
              <a:lnSpc>
                <a:spcPct val="168750"/>
              </a:lnSpc>
              <a:spcBef>
                <a:spcPts val="0"/>
              </a:spcBef>
              <a:spcAft>
                <a:spcPts val="800"/>
              </a:spcAft>
              <a:buClr>
                <a:schemeClr val="dk1"/>
              </a:buClr>
              <a:buSzPts val="1100"/>
              <a:buFont typeface="Arial"/>
              <a:buNone/>
            </a:pPr>
            <a:r>
              <a:rPr lang="en-GB">
                <a:solidFill>
                  <a:schemeClr val="dk1"/>
                </a:solidFill>
                <a:highlight>
                  <a:schemeClr val="lt1"/>
                </a:highlight>
              </a:rPr>
              <a:t>Homicide means the killing of a human being by another person.The crime of killing your mother is termed as matricide.The crime of killing your father is called patricide.</a:t>
            </a:r>
            <a:endParaRPr>
              <a:solidFill>
                <a:schemeClr val="dk1"/>
              </a:solidFill>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07" name="Google Shape;207;p3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08" name="Google Shape;208;p3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08</a:t>
            </a:r>
            <a:endParaRPr sz="2000">
              <a:solidFill>
                <a:schemeClr val="lt1"/>
              </a:solidFill>
              <a:latin typeface="Roboto"/>
              <a:ea typeface="Roboto"/>
              <a:cs typeface="Roboto"/>
              <a:sym typeface="Roboto"/>
            </a:endParaRPr>
          </a:p>
        </p:txBody>
      </p:sp>
      <p:sp>
        <p:nvSpPr>
          <p:cNvPr id="210" name="Google Shape;210;p3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68750"/>
              </a:lnSpc>
              <a:spcBef>
                <a:spcPts val="0"/>
              </a:spcBef>
              <a:spcAft>
                <a:spcPts val="0"/>
              </a:spcAft>
              <a:buClr>
                <a:schemeClr val="dk1"/>
              </a:buClr>
              <a:buSzPts val="1100"/>
              <a:buFont typeface="Arial"/>
              <a:buNone/>
            </a:pPr>
            <a:r>
              <a:rPr lang="en-GB">
                <a:solidFill>
                  <a:schemeClr val="dk1"/>
                </a:solidFill>
                <a:highlight>
                  <a:schemeClr val="lt1"/>
                </a:highlight>
              </a:rPr>
              <a:t>Something that cannot be imitated.</a:t>
            </a:r>
            <a:endParaRPr>
              <a:solidFill>
                <a:schemeClr val="dk1"/>
              </a:solidFill>
              <a:highlight>
                <a:schemeClr val="lt1"/>
              </a:highlight>
            </a:endParaRPr>
          </a:p>
          <a:p>
            <a:pPr indent="-317500" lvl="0" marL="457200" rtl="0" algn="l">
              <a:lnSpc>
                <a:spcPct val="115000"/>
              </a:lnSpc>
              <a:spcBef>
                <a:spcPts val="800"/>
              </a:spcBef>
              <a:spcAft>
                <a:spcPts val="0"/>
              </a:spcAft>
              <a:buClr>
                <a:schemeClr val="dk1"/>
              </a:buClr>
              <a:buSzPts val="1400"/>
              <a:buAutoNum type="alphaUcPeriod"/>
            </a:pPr>
            <a:r>
              <a:rPr lang="en-GB">
                <a:solidFill>
                  <a:schemeClr val="dk1"/>
                </a:solidFill>
                <a:highlight>
                  <a:schemeClr val="lt1"/>
                </a:highlight>
              </a:rPr>
              <a:t>Inimitable</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inevitable </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duplicity</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inexplicable</a:t>
            </a:r>
            <a:endParaRPr>
              <a:solidFill>
                <a:schemeClr val="dk1"/>
              </a:solidFill>
              <a:highlight>
                <a:schemeClr val="lt1"/>
              </a:highlight>
            </a:endParaRPr>
          </a:p>
          <a:p>
            <a:pPr indent="0" lvl="0" marL="101600" marR="101600" rtl="0" algn="l">
              <a:lnSpc>
                <a:spcPct val="168750"/>
              </a:lnSpc>
              <a:spcBef>
                <a:spcPts val="800"/>
              </a:spcBef>
              <a:spcAft>
                <a:spcPts val="800"/>
              </a:spcAft>
              <a:buClr>
                <a:schemeClr val="dk1"/>
              </a:buClr>
              <a:buSzPts val="1100"/>
              <a:buFont typeface="Arial"/>
              <a:buNone/>
            </a:pPr>
            <a:r>
              <a:t/>
            </a:r>
            <a:endParaRPr sz="1200">
              <a:solidFill>
                <a:srgbClr val="666666"/>
              </a:solidFill>
              <a:highlight>
                <a:srgbClr val="E6E6E6"/>
              </a:highlight>
            </a:endParaRPr>
          </a:p>
        </p:txBody>
      </p:sp>
      <p:sp>
        <p:nvSpPr>
          <p:cNvPr id="211" name="Google Shape;211;p30"/>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17" name="Google Shape;217;p3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18" name="Google Shape;218;p3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08</a:t>
            </a:r>
            <a:endParaRPr sz="2000">
              <a:solidFill>
                <a:schemeClr val="lt1"/>
              </a:solidFill>
              <a:latin typeface="Roboto"/>
              <a:ea typeface="Roboto"/>
              <a:cs typeface="Roboto"/>
              <a:sym typeface="Roboto"/>
            </a:endParaRPr>
          </a:p>
        </p:txBody>
      </p:sp>
      <p:sp>
        <p:nvSpPr>
          <p:cNvPr id="220" name="Google Shape;220;p3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101600" marR="101600" rtl="0" algn="l">
              <a:lnSpc>
                <a:spcPct val="168750"/>
              </a:lnSpc>
              <a:spcBef>
                <a:spcPts val="0"/>
              </a:spcBef>
              <a:spcAft>
                <a:spcPts val="800"/>
              </a:spcAft>
              <a:buClr>
                <a:schemeClr val="dk1"/>
              </a:buClr>
              <a:buSzPts val="1100"/>
              <a:buFont typeface="Arial"/>
              <a:buNone/>
            </a:pPr>
            <a:r>
              <a:rPr lang="en-GB">
                <a:solidFill>
                  <a:schemeClr val="dk1"/>
                </a:solidFill>
                <a:highlight>
                  <a:schemeClr val="lt1"/>
                </a:highlight>
              </a:rPr>
              <a:t>Incapable of being duplicated or imitated; unique is inimitable.The word duplicity means dishonest behaviour that is intended to trick someone.Something that is impossible to explain is called inexplicable and something that is impossible to avoid or prevent is termed as inevitable.</a:t>
            </a:r>
            <a:endParaRPr>
              <a:solidFill>
                <a:schemeClr val="dk1"/>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57" name="Google Shape;57;p1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58" name="Google Shape;58;p1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Topic Name</a:t>
            </a:r>
            <a:endParaRPr sz="2000">
              <a:solidFill>
                <a:schemeClr val="lt1"/>
              </a:solidFill>
              <a:latin typeface="Roboto"/>
              <a:ea typeface="Roboto"/>
              <a:cs typeface="Roboto"/>
              <a:sym typeface="Roboto"/>
            </a:endParaRPr>
          </a:p>
        </p:txBody>
      </p:sp>
      <p:sp>
        <p:nvSpPr>
          <p:cNvPr id="59" name="Google Shape;59;p1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457200" lvl="0" marL="457200" rtl="0" algn="l">
              <a:spcBef>
                <a:spcPts val="0"/>
              </a:spcBef>
              <a:spcAft>
                <a:spcPts val="0"/>
              </a:spcAft>
              <a:buNone/>
            </a:pPr>
            <a:r>
              <a:rPr lang="en-GB"/>
              <a:t> </a:t>
            </a:r>
            <a:endParaRPr/>
          </a:p>
          <a:p>
            <a:pPr indent="-457200" lvl="0" marL="457200" rtl="0" algn="l">
              <a:spcBef>
                <a:spcPts val="800"/>
              </a:spcBef>
              <a:spcAft>
                <a:spcPts val="0"/>
              </a:spcAft>
              <a:buNone/>
            </a:pPr>
            <a:r>
              <a:t/>
            </a:r>
            <a:endParaRPr/>
          </a:p>
          <a:p>
            <a:pPr indent="-457200" lvl="0" marL="457200" rtl="0" algn="l">
              <a:spcBef>
                <a:spcPts val="800"/>
              </a:spcBef>
              <a:spcAft>
                <a:spcPts val="0"/>
              </a:spcAft>
              <a:buNone/>
            </a:pPr>
            <a:r>
              <a:t/>
            </a:r>
            <a:endParaRPr/>
          </a:p>
          <a:p>
            <a:pPr indent="-457200" lvl="0" marL="457200" rtl="0" algn="l">
              <a:spcBef>
                <a:spcPts val="800"/>
              </a:spcBef>
              <a:spcAft>
                <a:spcPts val="0"/>
              </a:spcAft>
              <a:buNone/>
            </a:pPr>
            <a:r>
              <a:t/>
            </a:r>
            <a:endParaRPr/>
          </a:p>
          <a:p>
            <a:pPr indent="-457200" lvl="0" marL="457200" rtl="0" algn="l">
              <a:spcBef>
                <a:spcPts val="800"/>
              </a:spcBef>
              <a:spcAft>
                <a:spcPts val="800"/>
              </a:spcAft>
              <a:buNone/>
            </a:pPr>
            <a:r>
              <a:rPr lang="en-GB"/>
              <a:t>					 </a:t>
            </a:r>
            <a:r>
              <a:rPr b="1" lang="en-GB" sz="2400"/>
              <a:t>          IDIOMS</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000"/>
                                        <p:tgtEl>
                                          <p:spTgt spid="5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26" name="Google Shape;226;p3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27" name="Google Shape;227;p3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09</a:t>
            </a:r>
            <a:endParaRPr sz="2000">
              <a:solidFill>
                <a:schemeClr val="lt1"/>
              </a:solidFill>
              <a:latin typeface="Roboto"/>
              <a:ea typeface="Roboto"/>
              <a:cs typeface="Roboto"/>
              <a:sym typeface="Roboto"/>
            </a:endParaRPr>
          </a:p>
        </p:txBody>
      </p:sp>
      <p:sp>
        <p:nvSpPr>
          <p:cNvPr id="229" name="Google Shape;229;p3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68750"/>
              </a:lnSpc>
              <a:spcBef>
                <a:spcPts val="0"/>
              </a:spcBef>
              <a:spcAft>
                <a:spcPts val="0"/>
              </a:spcAft>
              <a:buClr>
                <a:schemeClr val="dk1"/>
              </a:buClr>
              <a:buSzPts val="1100"/>
              <a:buFont typeface="Arial"/>
              <a:buNone/>
            </a:pPr>
            <a:r>
              <a:rPr lang="en-GB">
                <a:solidFill>
                  <a:schemeClr val="dk1"/>
                </a:solidFill>
                <a:highlight>
                  <a:schemeClr val="lt1"/>
                </a:highlight>
              </a:rPr>
              <a:t>Gayatri doesn't know how to read and write .Her friends call her ..</a:t>
            </a:r>
            <a:endParaRPr>
              <a:solidFill>
                <a:schemeClr val="dk1"/>
              </a:solidFill>
              <a:highlight>
                <a:schemeClr val="lt1"/>
              </a:highlight>
            </a:endParaRPr>
          </a:p>
          <a:p>
            <a:pPr indent="-317500" lvl="0" marL="457200" rtl="0" algn="l">
              <a:lnSpc>
                <a:spcPct val="115000"/>
              </a:lnSpc>
              <a:spcBef>
                <a:spcPts val="800"/>
              </a:spcBef>
              <a:spcAft>
                <a:spcPts val="0"/>
              </a:spcAft>
              <a:buClr>
                <a:schemeClr val="dk1"/>
              </a:buClr>
              <a:buSzPts val="1400"/>
              <a:buAutoNum type="alphaUcPeriod"/>
            </a:pPr>
            <a:r>
              <a:rPr lang="en-GB">
                <a:solidFill>
                  <a:schemeClr val="dk1"/>
                </a:solidFill>
                <a:highlight>
                  <a:schemeClr val="lt1"/>
                </a:highlight>
              </a:rPr>
              <a:t>Illiterate</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invulnerable</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blindfolded</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headstrong</a:t>
            </a:r>
            <a:endParaRPr>
              <a:solidFill>
                <a:schemeClr val="dk1"/>
              </a:solidFill>
              <a:highlight>
                <a:schemeClr val="lt1"/>
              </a:highlight>
            </a:endParaRPr>
          </a:p>
          <a:p>
            <a:pPr indent="0" lvl="0" marL="101600" marR="101600" rtl="0" algn="l">
              <a:lnSpc>
                <a:spcPct val="168750"/>
              </a:lnSpc>
              <a:spcBef>
                <a:spcPts val="800"/>
              </a:spcBef>
              <a:spcAft>
                <a:spcPts val="800"/>
              </a:spcAft>
              <a:buClr>
                <a:schemeClr val="dk1"/>
              </a:buClr>
              <a:buSzPts val="1100"/>
              <a:buFont typeface="Arial"/>
              <a:buNone/>
            </a:pPr>
            <a:r>
              <a:t/>
            </a:r>
            <a:endParaRPr sz="1200">
              <a:solidFill>
                <a:srgbClr val="666666"/>
              </a:solidFill>
              <a:highlight>
                <a:srgbClr val="E6E6E6"/>
              </a:highlight>
            </a:endParaRPr>
          </a:p>
        </p:txBody>
      </p:sp>
      <p:sp>
        <p:nvSpPr>
          <p:cNvPr id="230" name="Google Shape;230;p3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36" name="Google Shape;236;p3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37" name="Google Shape;237;p3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39" name="Google Shape;239;p3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101600" marR="101600" rtl="0" algn="l">
              <a:lnSpc>
                <a:spcPct val="168750"/>
              </a:lnSpc>
              <a:spcBef>
                <a:spcPts val="0"/>
              </a:spcBef>
              <a:spcAft>
                <a:spcPts val="800"/>
              </a:spcAft>
              <a:buClr>
                <a:schemeClr val="dk1"/>
              </a:buClr>
              <a:buSzPts val="1100"/>
              <a:buFont typeface="Arial"/>
              <a:buNone/>
            </a:pPr>
            <a:r>
              <a:rPr lang="en-GB">
                <a:solidFill>
                  <a:schemeClr val="dk1"/>
                </a:solidFill>
                <a:highlight>
                  <a:schemeClr val="lt1"/>
                </a:highlight>
              </a:rPr>
              <a:t>Someone who is illitrate cannot read or write.Being blindfolded means to impair the awareness or clear thinking of. Headstrong means determined to do what you want even if other people warn you not to do it.Invulnerable means impossible to defeat or harm.</a:t>
            </a:r>
            <a:endParaRPr>
              <a:solidFill>
                <a:schemeClr val="dk1"/>
              </a:solidFill>
              <a:highlight>
                <a:schemeClr val="lt1"/>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45" name="Google Shape;245;p3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46" name="Google Shape;246;p3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10</a:t>
            </a:r>
            <a:endParaRPr sz="2000">
              <a:solidFill>
                <a:schemeClr val="lt1"/>
              </a:solidFill>
              <a:latin typeface="Roboto"/>
              <a:ea typeface="Roboto"/>
              <a:cs typeface="Roboto"/>
              <a:sym typeface="Roboto"/>
            </a:endParaRPr>
          </a:p>
        </p:txBody>
      </p:sp>
      <p:sp>
        <p:nvSpPr>
          <p:cNvPr id="248" name="Google Shape;248;p3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68750"/>
              </a:lnSpc>
              <a:spcBef>
                <a:spcPts val="0"/>
              </a:spcBef>
              <a:spcAft>
                <a:spcPts val="0"/>
              </a:spcAft>
              <a:buClr>
                <a:schemeClr val="dk1"/>
              </a:buClr>
              <a:buSzPts val="1100"/>
              <a:buFont typeface="Arial"/>
              <a:buNone/>
            </a:pPr>
            <a:r>
              <a:rPr lang="en-GB">
                <a:solidFill>
                  <a:schemeClr val="dk1"/>
                </a:solidFill>
                <a:highlight>
                  <a:schemeClr val="lt1"/>
                </a:highlight>
              </a:rPr>
              <a:t>Study of birds</a:t>
            </a:r>
            <a:endParaRPr>
              <a:solidFill>
                <a:schemeClr val="dk1"/>
              </a:solidFill>
              <a:highlight>
                <a:schemeClr val="lt1"/>
              </a:highlight>
            </a:endParaRPr>
          </a:p>
          <a:p>
            <a:pPr indent="-317500" lvl="0" marL="457200" rtl="0" algn="l">
              <a:lnSpc>
                <a:spcPct val="115000"/>
              </a:lnSpc>
              <a:spcBef>
                <a:spcPts val="800"/>
              </a:spcBef>
              <a:spcAft>
                <a:spcPts val="0"/>
              </a:spcAft>
              <a:buClr>
                <a:schemeClr val="dk1"/>
              </a:buClr>
              <a:buSzPts val="1400"/>
              <a:buAutoNum type="alphaUcPeriod"/>
            </a:pPr>
            <a:r>
              <a:rPr lang="en-GB">
                <a:solidFill>
                  <a:schemeClr val="dk1"/>
                </a:solidFill>
                <a:highlight>
                  <a:schemeClr val="lt1"/>
                </a:highlight>
              </a:rPr>
              <a:t>ornithology</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anthropology</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zoology</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numismatics</a:t>
            </a:r>
            <a:endParaRPr>
              <a:solidFill>
                <a:schemeClr val="dk1"/>
              </a:solidFill>
              <a:highlight>
                <a:schemeClr val="lt1"/>
              </a:highlight>
            </a:endParaRPr>
          </a:p>
          <a:p>
            <a:pPr indent="0" lvl="0" marL="101600" marR="101600" rtl="0" algn="l">
              <a:lnSpc>
                <a:spcPct val="168750"/>
              </a:lnSpc>
              <a:spcBef>
                <a:spcPts val="800"/>
              </a:spcBef>
              <a:spcAft>
                <a:spcPts val="800"/>
              </a:spcAft>
              <a:buClr>
                <a:schemeClr val="dk1"/>
              </a:buClr>
              <a:buSzPts val="1100"/>
              <a:buFont typeface="Arial"/>
              <a:buNone/>
            </a:pPr>
            <a:r>
              <a:t/>
            </a:r>
            <a:endParaRPr sz="1200">
              <a:solidFill>
                <a:srgbClr val="666666"/>
              </a:solidFill>
              <a:highlight>
                <a:srgbClr val="E6E6E6"/>
              </a:highlight>
            </a:endParaRPr>
          </a:p>
        </p:txBody>
      </p:sp>
      <p:sp>
        <p:nvSpPr>
          <p:cNvPr id="249" name="Google Shape;249;p34"/>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55" name="Google Shape;255;p3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56" name="Google Shape;256;p3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58" name="Google Shape;258;p3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101600" marR="101600" rtl="0" algn="l">
              <a:lnSpc>
                <a:spcPct val="168750"/>
              </a:lnSpc>
              <a:spcBef>
                <a:spcPts val="0"/>
              </a:spcBef>
              <a:spcAft>
                <a:spcPts val="800"/>
              </a:spcAft>
              <a:buClr>
                <a:schemeClr val="dk1"/>
              </a:buClr>
              <a:buSzPts val="1100"/>
              <a:buFont typeface="Arial"/>
              <a:buNone/>
            </a:pPr>
            <a:r>
              <a:rPr lang="en-GB">
                <a:solidFill>
                  <a:schemeClr val="dk1"/>
                </a:solidFill>
                <a:highlight>
                  <a:schemeClr val="lt1"/>
                </a:highlight>
              </a:rPr>
              <a:t>Ornithology is the study of birds.The study and collection of coins and medals is called numismatics.Zoology is the scientific study of animals. Anthropology is study of human customs and beliefs.</a:t>
            </a:r>
            <a:endParaRPr>
              <a:solidFill>
                <a:schemeClr val="dk1"/>
              </a:solidFill>
              <a:highlight>
                <a:schemeClr val="lt1"/>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3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64" name="Google Shape;264;p3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65" name="Google Shape;265;p3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11</a:t>
            </a:r>
            <a:endParaRPr sz="2000">
              <a:solidFill>
                <a:schemeClr val="lt1"/>
              </a:solidFill>
              <a:latin typeface="Roboto"/>
              <a:ea typeface="Roboto"/>
              <a:cs typeface="Roboto"/>
              <a:sym typeface="Roboto"/>
            </a:endParaRPr>
          </a:p>
        </p:txBody>
      </p:sp>
      <p:sp>
        <p:nvSpPr>
          <p:cNvPr id="267" name="Google Shape;267;p3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68750"/>
              </a:lnSpc>
              <a:spcBef>
                <a:spcPts val="0"/>
              </a:spcBef>
              <a:spcAft>
                <a:spcPts val="0"/>
              </a:spcAft>
              <a:buClr>
                <a:schemeClr val="dk1"/>
              </a:buClr>
              <a:buSzPts val="1100"/>
              <a:buFont typeface="Arial"/>
              <a:buNone/>
            </a:pPr>
            <a:r>
              <a:rPr lang="en-GB">
                <a:solidFill>
                  <a:schemeClr val="dk1"/>
                </a:solidFill>
                <a:highlight>
                  <a:schemeClr val="lt1"/>
                </a:highlight>
              </a:rPr>
              <a:t>A thing no longer in use</a:t>
            </a:r>
            <a:endParaRPr>
              <a:solidFill>
                <a:schemeClr val="dk1"/>
              </a:solidFill>
              <a:highlight>
                <a:schemeClr val="lt1"/>
              </a:highlight>
            </a:endParaRPr>
          </a:p>
          <a:p>
            <a:pPr indent="-317500" lvl="0" marL="457200" rtl="0" algn="l">
              <a:lnSpc>
                <a:spcPct val="115000"/>
              </a:lnSpc>
              <a:spcBef>
                <a:spcPts val="800"/>
              </a:spcBef>
              <a:spcAft>
                <a:spcPts val="0"/>
              </a:spcAft>
              <a:buClr>
                <a:schemeClr val="dk1"/>
              </a:buClr>
              <a:buSzPts val="1400"/>
              <a:buAutoNum type="alphaUcPeriod"/>
            </a:pPr>
            <a:r>
              <a:rPr lang="en-GB">
                <a:solidFill>
                  <a:schemeClr val="dk1"/>
                </a:solidFill>
                <a:highlight>
                  <a:schemeClr val="lt1"/>
                </a:highlight>
              </a:rPr>
              <a:t>redundant</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obsolete</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sick</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obnoxious</a:t>
            </a:r>
            <a:endParaRPr>
              <a:solidFill>
                <a:schemeClr val="dk1"/>
              </a:solidFill>
              <a:highlight>
                <a:schemeClr val="lt1"/>
              </a:highlight>
            </a:endParaRPr>
          </a:p>
          <a:p>
            <a:pPr indent="0" lvl="0" marL="101600" marR="101600" rtl="0" algn="l">
              <a:lnSpc>
                <a:spcPct val="168750"/>
              </a:lnSpc>
              <a:spcBef>
                <a:spcPts val="800"/>
              </a:spcBef>
              <a:spcAft>
                <a:spcPts val="800"/>
              </a:spcAft>
              <a:buClr>
                <a:schemeClr val="dk1"/>
              </a:buClr>
              <a:buSzPts val="1100"/>
              <a:buFont typeface="Arial"/>
              <a:buNone/>
            </a:pPr>
            <a:r>
              <a:t/>
            </a:r>
            <a:endParaRPr sz="1200">
              <a:solidFill>
                <a:srgbClr val="666666"/>
              </a:solidFill>
              <a:highlight>
                <a:srgbClr val="E6E6E6"/>
              </a:highlight>
            </a:endParaRPr>
          </a:p>
        </p:txBody>
      </p:sp>
      <p:sp>
        <p:nvSpPr>
          <p:cNvPr id="268" name="Google Shape;268;p36"/>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3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74" name="Google Shape;274;p3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75" name="Google Shape;275;p3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11</a:t>
            </a:r>
            <a:endParaRPr sz="2000">
              <a:solidFill>
                <a:schemeClr val="lt1"/>
              </a:solidFill>
              <a:latin typeface="Roboto"/>
              <a:ea typeface="Roboto"/>
              <a:cs typeface="Roboto"/>
              <a:sym typeface="Roboto"/>
            </a:endParaRPr>
          </a:p>
        </p:txBody>
      </p:sp>
      <p:sp>
        <p:nvSpPr>
          <p:cNvPr id="277" name="Google Shape;277;p3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101600" marR="101600" rtl="0" algn="l">
              <a:lnSpc>
                <a:spcPct val="168750"/>
              </a:lnSpc>
              <a:spcBef>
                <a:spcPts val="0"/>
              </a:spcBef>
              <a:spcAft>
                <a:spcPts val="800"/>
              </a:spcAft>
              <a:buClr>
                <a:schemeClr val="dk1"/>
              </a:buClr>
              <a:buSzPts val="1100"/>
              <a:buFont typeface="Arial"/>
              <a:buNone/>
            </a:pPr>
            <a:r>
              <a:rPr lang="en-GB">
                <a:solidFill>
                  <a:schemeClr val="dk1"/>
                </a:solidFill>
                <a:highlight>
                  <a:schemeClr val="lt1"/>
                </a:highlight>
              </a:rPr>
              <a:t>Obsolete means out of date; unfashionable or outmoded.Redundant means being in excess.Obnoxious means very rude or unpleasant.</a:t>
            </a:r>
            <a:endParaRPr>
              <a:solidFill>
                <a:schemeClr val="dk1"/>
              </a:solidFill>
              <a:highlight>
                <a:schemeClr val="lt1"/>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3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83" name="Google Shape;283;p3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84" name="Google Shape;284;p3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12</a:t>
            </a:r>
            <a:endParaRPr sz="2000">
              <a:solidFill>
                <a:schemeClr val="lt1"/>
              </a:solidFill>
              <a:latin typeface="Roboto"/>
              <a:ea typeface="Roboto"/>
              <a:cs typeface="Roboto"/>
              <a:sym typeface="Roboto"/>
            </a:endParaRPr>
          </a:p>
        </p:txBody>
      </p:sp>
      <p:sp>
        <p:nvSpPr>
          <p:cNvPr id="286" name="Google Shape;286;p3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68750"/>
              </a:lnSpc>
              <a:spcBef>
                <a:spcPts val="0"/>
              </a:spcBef>
              <a:spcAft>
                <a:spcPts val="0"/>
              </a:spcAft>
              <a:buClr>
                <a:schemeClr val="dk1"/>
              </a:buClr>
              <a:buSzPts val="1100"/>
              <a:buFont typeface="Arial"/>
              <a:buNone/>
            </a:pPr>
            <a:r>
              <a:rPr lang="en-GB">
                <a:solidFill>
                  <a:schemeClr val="dk1"/>
                </a:solidFill>
                <a:highlight>
                  <a:schemeClr val="lt1"/>
                </a:highlight>
              </a:rPr>
              <a:t>Words written on the tomb of a person</a:t>
            </a:r>
            <a:endParaRPr>
              <a:solidFill>
                <a:schemeClr val="dk1"/>
              </a:solidFill>
              <a:highlight>
                <a:schemeClr val="lt1"/>
              </a:highlight>
            </a:endParaRPr>
          </a:p>
          <a:p>
            <a:pPr indent="-317500" lvl="0" marL="457200" rtl="0" algn="l">
              <a:lnSpc>
                <a:spcPct val="115000"/>
              </a:lnSpc>
              <a:spcBef>
                <a:spcPts val="800"/>
              </a:spcBef>
              <a:spcAft>
                <a:spcPts val="0"/>
              </a:spcAft>
              <a:buClr>
                <a:schemeClr val="dk1"/>
              </a:buClr>
              <a:buSzPts val="1400"/>
              <a:buAutoNum type="alphaUcPeriod"/>
            </a:pPr>
            <a:r>
              <a:rPr lang="en-GB">
                <a:solidFill>
                  <a:schemeClr val="dk1"/>
                </a:solidFill>
                <a:highlight>
                  <a:schemeClr val="lt1"/>
                </a:highlight>
              </a:rPr>
              <a:t>manuscript</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inscription</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Epitaph</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engrave</a:t>
            </a:r>
            <a:endParaRPr>
              <a:solidFill>
                <a:schemeClr val="dk1"/>
              </a:solidFill>
              <a:highlight>
                <a:schemeClr val="lt1"/>
              </a:highlight>
            </a:endParaRPr>
          </a:p>
          <a:p>
            <a:pPr indent="0" lvl="0" marL="101600" marR="101600" rtl="0" algn="l">
              <a:lnSpc>
                <a:spcPct val="168750"/>
              </a:lnSpc>
              <a:spcBef>
                <a:spcPts val="800"/>
              </a:spcBef>
              <a:spcAft>
                <a:spcPts val="800"/>
              </a:spcAft>
              <a:buClr>
                <a:schemeClr val="dk1"/>
              </a:buClr>
              <a:buSzPts val="1100"/>
              <a:buFont typeface="Arial"/>
              <a:buNone/>
            </a:pPr>
            <a:r>
              <a:t/>
            </a:r>
            <a:endParaRPr sz="1200">
              <a:solidFill>
                <a:srgbClr val="666666"/>
              </a:solidFill>
              <a:highlight>
                <a:srgbClr val="E6E6E6"/>
              </a:highlight>
            </a:endParaRPr>
          </a:p>
        </p:txBody>
      </p:sp>
      <p:sp>
        <p:nvSpPr>
          <p:cNvPr id="287" name="Google Shape;287;p3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3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93" name="Google Shape;293;p3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94" name="Google Shape;294;p3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96" name="Google Shape;296;p3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101600" marR="101600" rtl="0" algn="l">
              <a:lnSpc>
                <a:spcPct val="168750"/>
              </a:lnSpc>
              <a:spcBef>
                <a:spcPts val="0"/>
              </a:spcBef>
              <a:spcAft>
                <a:spcPts val="800"/>
              </a:spcAft>
              <a:buClr>
                <a:schemeClr val="dk1"/>
              </a:buClr>
              <a:buSzPts val="1100"/>
              <a:buFont typeface="Arial"/>
              <a:buNone/>
            </a:pPr>
            <a:r>
              <a:rPr lang="en-GB">
                <a:solidFill>
                  <a:schemeClr val="dk1"/>
                </a:solidFill>
                <a:highlight>
                  <a:schemeClr val="lt1"/>
                </a:highlight>
              </a:rPr>
              <a:t>An inscription on a tombstone in memory of the one buried is called as an epitaph.Manuscript is an old book written by hand.Inscription means a piece of writting written or cut on especially as a record of an achievement.</a:t>
            </a:r>
            <a:endParaRPr>
              <a:solidFill>
                <a:schemeClr val="dk1"/>
              </a:solidFill>
              <a:highlight>
                <a:schemeClr val="lt1"/>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4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02" name="Google Shape;302;p4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03" name="Google Shape;303;p4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13</a:t>
            </a:r>
            <a:endParaRPr sz="2000">
              <a:solidFill>
                <a:schemeClr val="lt1"/>
              </a:solidFill>
              <a:latin typeface="Roboto"/>
              <a:ea typeface="Roboto"/>
              <a:cs typeface="Roboto"/>
              <a:sym typeface="Roboto"/>
            </a:endParaRPr>
          </a:p>
        </p:txBody>
      </p:sp>
      <p:sp>
        <p:nvSpPr>
          <p:cNvPr id="305" name="Google Shape;305;p4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68750"/>
              </a:lnSpc>
              <a:spcBef>
                <a:spcPts val="0"/>
              </a:spcBef>
              <a:spcAft>
                <a:spcPts val="0"/>
              </a:spcAft>
              <a:buClr>
                <a:schemeClr val="dk1"/>
              </a:buClr>
              <a:buSzPts val="1100"/>
              <a:buFont typeface="Arial"/>
              <a:buNone/>
            </a:pPr>
            <a:r>
              <a:rPr lang="en-GB">
                <a:solidFill>
                  <a:schemeClr val="dk1"/>
                </a:solidFill>
                <a:highlight>
                  <a:schemeClr val="lt1"/>
                </a:highlight>
              </a:rPr>
              <a:t>Rohit is greedy for money. His collegues call him</a:t>
            </a:r>
            <a:endParaRPr>
              <a:solidFill>
                <a:schemeClr val="dk1"/>
              </a:solidFill>
              <a:highlight>
                <a:schemeClr val="lt1"/>
              </a:highlight>
            </a:endParaRPr>
          </a:p>
          <a:p>
            <a:pPr indent="-317500" lvl="0" marL="457200" rtl="0" algn="l">
              <a:lnSpc>
                <a:spcPct val="115000"/>
              </a:lnSpc>
              <a:spcBef>
                <a:spcPts val="800"/>
              </a:spcBef>
              <a:spcAft>
                <a:spcPts val="0"/>
              </a:spcAft>
              <a:buClr>
                <a:schemeClr val="dk1"/>
              </a:buClr>
              <a:buSzPts val="1400"/>
              <a:buAutoNum type="alphaUcPeriod"/>
            </a:pPr>
            <a:r>
              <a:rPr lang="en-GB">
                <a:solidFill>
                  <a:schemeClr val="dk1"/>
                </a:solidFill>
                <a:highlight>
                  <a:schemeClr val="lt1"/>
                </a:highlight>
              </a:rPr>
              <a:t>avaricious</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spendthrift</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splendid</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cynic</a:t>
            </a:r>
            <a:endParaRPr>
              <a:solidFill>
                <a:schemeClr val="dk1"/>
              </a:solidFill>
              <a:highlight>
                <a:schemeClr val="lt1"/>
              </a:highlight>
            </a:endParaRPr>
          </a:p>
          <a:p>
            <a:pPr indent="0" lvl="0" marL="101600" marR="101600" rtl="0" algn="l">
              <a:lnSpc>
                <a:spcPct val="168750"/>
              </a:lnSpc>
              <a:spcBef>
                <a:spcPts val="800"/>
              </a:spcBef>
              <a:spcAft>
                <a:spcPts val="800"/>
              </a:spcAft>
              <a:buClr>
                <a:schemeClr val="dk1"/>
              </a:buClr>
              <a:buSzPts val="1100"/>
              <a:buFont typeface="Arial"/>
              <a:buNone/>
            </a:pPr>
            <a:r>
              <a:t/>
            </a:r>
            <a:endParaRPr sz="1200">
              <a:solidFill>
                <a:srgbClr val="666666"/>
              </a:solidFill>
              <a:highlight>
                <a:srgbClr val="E6E6E6"/>
              </a:highlight>
            </a:endParaRPr>
          </a:p>
        </p:txBody>
      </p:sp>
      <p:sp>
        <p:nvSpPr>
          <p:cNvPr id="306" name="Google Shape;306;p40"/>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4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12" name="Google Shape;312;p4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13" name="Google Shape;313;p4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15" name="Google Shape;315;p4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101600" marR="101600" rtl="0" algn="l">
              <a:lnSpc>
                <a:spcPct val="168750"/>
              </a:lnSpc>
              <a:spcBef>
                <a:spcPts val="0"/>
              </a:spcBef>
              <a:spcAft>
                <a:spcPts val="800"/>
              </a:spcAft>
              <a:buClr>
                <a:schemeClr val="dk1"/>
              </a:buClr>
              <a:buSzPts val="1100"/>
              <a:buFont typeface="Arial"/>
              <a:buNone/>
            </a:pPr>
            <a:r>
              <a:rPr lang="en-GB">
                <a:solidFill>
                  <a:schemeClr val="dk1"/>
                </a:solidFill>
                <a:highlight>
                  <a:schemeClr val="lt1"/>
                </a:highlight>
              </a:rPr>
              <a:t>Avaricious is immoderately desirous of wealth or gain; greedy. Spendthrift is a person who spends money or possessions extravagantly. Cynic is a person who thinks that people think only about themselves and are not sincere or honest. Splendid is big and pompous.</a:t>
            </a:r>
            <a:endParaRPr>
              <a:solidFill>
                <a:schemeClr val="dk1"/>
              </a:solidFill>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65" name="Google Shape;65;p1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66" name="Google Shape;66;p1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nvSpPr>
        <p:spPr>
          <a:xfrm>
            <a:off x="0" y="233550"/>
            <a:ext cx="44577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      Concepts</a:t>
            </a:r>
            <a:endParaRPr sz="2000">
              <a:solidFill>
                <a:schemeClr val="lt1"/>
              </a:solidFill>
              <a:latin typeface="Roboto"/>
              <a:ea typeface="Roboto"/>
              <a:cs typeface="Roboto"/>
              <a:sym typeface="Roboto"/>
            </a:endParaRPr>
          </a:p>
        </p:txBody>
      </p:sp>
      <p:sp>
        <p:nvSpPr>
          <p:cNvPr id="68" name="Google Shape;68;p15"/>
          <p:cNvSpPr txBox="1"/>
          <p:nvPr/>
        </p:nvSpPr>
        <p:spPr>
          <a:xfrm>
            <a:off x="384825" y="999450"/>
            <a:ext cx="80769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208333"/>
              </a:lnSpc>
              <a:spcBef>
                <a:spcPts val="800"/>
              </a:spcBef>
              <a:spcAft>
                <a:spcPts val="0"/>
              </a:spcAft>
              <a:buClr>
                <a:schemeClr val="dk1"/>
              </a:buClr>
              <a:buSzPts val="1100"/>
              <a:buFont typeface="Arial"/>
              <a:buNone/>
            </a:pPr>
            <a:r>
              <a:rPr b="1" lang="en-GB">
                <a:solidFill>
                  <a:schemeClr val="dk1"/>
                </a:solidFill>
                <a:highlight>
                  <a:schemeClr val="lt1"/>
                </a:highlight>
              </a:rPr>
              <a:t>What are Idioms?</a:t>
            </a:r>
            <a:endParaRPr b="1">
              <a:solidFill>
                <a:schemeClr val="dk1"/>
              </a:solidFill>
              <a:highlight>
                <a:schemeClr val="lt1"/>
              </a:highlight>
            </a:endParaRPr>
          </a:p>
          <a:p>
            <a:pPr indent="-317500" lvl="0" marL="457200" rtl="0" algn="l">
              <a:lnSpc>
                <a:spcPct val="168750"/>
              </a:lnSpc>
              <a:spcBef>
                <a:spcPts val="800"/>
              </a:spcBef>
              <a:spcAft>
                <a:spcPts val="0"/>
              </a:spcAft>
              <a:buClr>
                <a:schemeClr val="dk1"/>
              </a:buClr>
              <a:buSzPts val="1400"/>
              <a:buChar char="●"/>
            </a:pPr>
            <a:r>
              <a:rPr lang="en-GB">
                <a:solidFill>
                  <a:schemeClr val="dk1"/>
                </a:solidFill>
                <a:highlight>
                  <a:schemeClr val="lt1"/>
                </a:highlight>
              </a:rPr>
              <a:t>Idioms are phrases or expressions that convey a meaning which cannot be derived from the conjoined meanings of its elements. </a:t>
            </a:r>
            <a:endParaRPr>
              <a:solidFill>
                <a:schemeClr val="dk1"/>
              </a:solidFill>
              <a:highlight>
                <a:schemeClr val="lt1"/>
              </a:highlight>
            </a:endParaRPr>
          </a:p>
          <a:p>
            <a:pPr indent="-317500" lvl="0" marL="457200" rtl="0" algn="l">
              <a:lnSpc>
                <a:spcPct val="168750"/>
              </a:lnSpc>
              <a:spcBef>
                <a:spcPts val="0"/>
              </a:spcBef>
              <a:spcAft>
                <a:spcPts val="0"/>
              </a:spcAft>
              <a:buSzPts val="1400"/>
              <a:buChar char="●"/>
            </a:pPr>
            <a:r>
              <a:rPr lang="en-GB">
                <a:solidFill>
                  <a:schemeClr val="dk1"/>
                </a:solidFill>
                <a:highlight>
                  <a:schemeClr val="lt1"/>
                </a:highlight>
              </a:rPr>
              <a:t>These do not convey the exact meaning of the words but have a figurative or literal meaning. Many verbs, when followed by various prepositions, or adverbs, acquire an idiomatic sense.</a:t>
            </a:r>
            <a:r>
              <a:rPr lang="en-GB" sz="1200">
                <a:solidFill>
                  <a:srgbClr val="666666"/>
                </a:solidFill>
                <a:highlight>
                  <a:srgbClr val="F8F8F8"/>
                </a:highlight>
              </a:rPr>
              <a:t> </a:t>
            </a:r>
            <a:endParaRPr sz="1200">
              <a:solidFill>
                <a:srgbClr val="666666"/>
              </a:solidFill>
              <a:highlight>
                <a:srgbClr val="F8F8F8"/>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4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21" name="Google Shape;321;p4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22" name="Google Shape;322;p4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14</a:t>
            </a:r>
            <a:endParaRPr sz="2000">
              <a:solidFill>
                <a:schemeClr val="lt1"/>
              </a:solidFill>
              <a:latin typeface="Roboto"/>
              <a:ea typeface="Roboto"/>
              <a:cs typeface="Roboto"/>
              <a:sym typeface="Roboto"/>
            </a:endParaRPr>
          </a:p>
        </p:txBody>
      </p:sp>
      <p:sp>
        <p:nvSpPr>
          <p:cNvPr id="324" name="Google Shape;324;p4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68750"/>
              </a:lnSpc>
              <a:spcBef>
                <a:spcPts val="0"/>
              </a:spcBef>
              <a:spcAft>
                <a:spcPts val="0"/>
              </a:spcAft>
              <a:buClr>
                <a:schemeClr val="dk1"/>
              </a:buClr>
              <a:buSzPts val="1100"/>
              <a:buFont typeface="Arial"/>
              <a:buNone/>
            </a:pPr>
            <a:r>
              <a:rPr lang="en-GB">
                <a:solidFill>
                  <a:schemeClr val="dk1"/>
                </a:solidFill>
                <a:highlight>
                  <a:schemeClr val="lt1"/>
                </a:highlight>
              </a:rPr>
              <a:t>A person who insists on something</a:t>
            </a:r>
            <a:endParaRPr>
              <a:solidFill>
                <a:schemeClr val="dk1"/>
              </a:solidFill>
              <a:highlight>
                <a:schemeClr val="lt1"/>
              </a:highlight>
            </a:endParaRPr>
          </a:p>
          <a:p>
            <a:pPr indent="-317500" lvl="0" marL="457200" rtl="0" algn="l">
              <a:lnSpc>
                <a:spcPct val="115000"/>
              </a:lnSpc>
              <a:spcBef>
                <a:spcPts val="800"/>
              </a:spcBef>
              <a:spcAft>
                <a:spcPts val="0"/>
              </a:spcAft>
              <a:buClr>
                <a:schemeClr val="dk1"/>
              </a:buClr>
              <a:buSzPts val="1400"/>
              <a:buAutoNum type="alphaUcPeriod"/>
            </a:pPr>
            <a:r>
              <a:rPr lang="en-GB">
                <a:solidFill>
                  <a:schemeClr val="dk1"/>
                </a:solidFill>
                <a:highlight>
                  <a:schemeClr val="lt1"/>
                </a:highlight>
              </a:rPr>
              <a:t>Disciplinarian</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Stickler</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Instantaneous</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Boaster</a:t>
            </a:r>
            <a:endParaRPr>
              <a:solidFill>
                <a:schemeClr val="dk1"/>
              </a:solidFill>
              <a:highlight>
                <a:schemeClr val="lt1"/>
              </a:highlight>
            </a:endParaRPr>
          </a:p>
          <a:p>
            <a:pPr indent="0" lvl="0" marL="101600" marR="101600" rtl="0" algn="l">
              <a:lnSpc>
                <a:spcPct val="168750"/>
              </a:lnSpc>
              <a:spcBef>
                <a:spcPts val="800"/>
              </a:spcBef>
              <a:spcAft>
                <a:spcPts val="800"/>
              </a:spcAft>
              <a:buClr>
                <a:schemeClr val="dk1"/>
              </a:buClr>
              <a:buSzPts val="1100"/>
              <a:buFont typeface="Arial"/>
              <a:buNone/>
            </a:pPr>
            <a:r>
              <a:t/>
            </a:r>
            <a:endParaRPr sz="1200">
              <a:solidFill>
                <a:srgbClr val="666666"/>
              </a:solidFill>
              <a:highlight>
                <a:srgbClr val="E6E6E6"/>
              </a:highlight>
            </a:endParaRPr>
          </a:p>
        </p:txBody>
      </p:sp>
      <p:sp>
        <p:nvSpPr>
          <p:cNvPr id="325" name="Google Shape;325;p4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4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31" name="Google Shape;331;p4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32" name="Google Shape;332;p4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34" name="Google Shape;334;p43"/>
          <p:cNvSpPr txBox="1"/>
          <p:nvPr/>
        </p:nvSpPr>
        <p:spPr>
          <a:xfrm>
            <a:off x="327600" y="999450"/>
            <a:ext cx="8394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101600" marR="101600" rtl="0" algn="l">
              <a:lnSpc>
                <a:spcPct val="168750"/>
              </a:lnSpc>
              <a:spcBef>
                <a:spcPts val="0"/>
              </a:spcBef>
              <a:spcAft>
                <a:spcPts val="800"/>
              </a:spcAft>
              <a:buClr>
                <a:schemeClr val="dk1"/>
              </a:buClr>
              <a:buSzPts val="1100"/>
              <a:buFont typeface="Arial"/>
              <a:buNone/>
            </a:pPr>
            <a:r>
              <a:rPr lang="en-GB">
                <a:solidFill>
                  <a:schemeClr val="dk1"/>
                </a:solidFill>
                <a:highlight>
                  <a:schemeClr val="lt1"/>
                </a:highlight>
              </a:rPr>
              <a:t>Stickler is someone who insists on something; "a stickler for promptness"</a:t>
            </a:r>
            <a:endParaRPr>
              <a:solidFill>
                <a:schemeClr val="dk1"/>
              </a:solidFill>
              <a:highlight>
                <a:schemeClr val="lt1"/>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4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40" name="Google Shape;340;p4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41" name="Google Shape;341;p4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15</a:t>
            </a:r>
            <a:endParaRPr sz="2000">
              <a:solidFill>
                <a:schemeClr val="lt1"/>
              </a:solidFill>
              <a:latin typeface="Roboto"/>
              <a:ea typeface="Roboto"/>
              <a:cs typeface="Roboto"/>
              <a:sym typeface="Roboto"/>
            </a:endParaRPr>
          </a:p>
        </p:txBody>
      </p:sp>
      <p:sp>
        <p:nvSpPr>
          <p:cNvPr id="343" name="Google Shape;343;p4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68750"/>
              </a:lnSpc>
              <a:spcBef>
                <a:spcPts val="0"/>
              </a:spcBef>
              <a:spcAft>
                <a:spcPts val="0"/>
              </a:spcAft>
              <a:buClr>
                <a:schemeClr val="dk1"/>
              </a:buClr>
              <a:buSzPts val="1100"/>
              <a:buFont typeface="Arial"/>
              <a:buNone/>
            </a:pPr>
            <a:r>
              <a:rPr lang="en-GB">
                <a:solidFill>
                  <a:schemeClr val="dk1"/>
                </a:solidFill>
                <a:highlight>
                  <a:schemeClr val="lt1"/>
                </a:highlight>
              </a:rPr>
              <a:t>A person who hates women</a:t>
            </a:r>
            <a:endParaRPr>
              <a:solidFill>
                <a:schemeClr val="dk1"/>
              </a:solidFill>
              <a:highlight>
                <a:schemeClr val="lt1"/>
              </a:highlight>
            </a:endParaRPr>
          </a:p>
          <a:p>
            <a:pPr indent="-317500" lvl="0" marL="457200" rtl="0" algn="l">
              <a:lnSpc>
                <a:spcPct val="115000"/>
              </a:lnSpc>
              <a:spcBef>
                <a:spcPts val="800"/>
              </a:spcBef>
              <a:spcAft>
                <a:spcPts val="0"/>
              </a:spcAft>
              <a:buClr>
                <a:schemeClr val="dk1"/>
              </a:buClr>
              <a:buSzPts val="1400"/>
              <a:buAutoNum type="alphaUcPeriod"/>
            </a:pPr>
            <a:r>
              <a:rPr lang="en-GB">
                <a:solidFill>
                  <a:schemeClr val="dk1"/>
                </a:solidFill>
                <a:highlight>
                  <a:schemeClr val="lt1"/>
                </a:highlight>
              </a:rPr>
              <a:t>cruel</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misogynist</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misanthropist</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philanthropist</a:t>
            </a:r>
            <a:endParaRPr>
              <a:solidFill>
                <a:schemeClr val="dk1"/>
              </a:solidFill>
              <a:highlight>
                <a:schemeClr val="lt1"/>
              </a:highlight>
            </a:endParaRPr>
          </a:p>
          <a:p>
            <a:pPr indent="0" lvl="0" marL="101600" marR="101600" rtl="0" algn="l">
              <a:lnSpc>
                <a:spcPct val="168750"/>
              </a:lnSpc>
              <a:spcBef>
                <a:spcPts val="800"/>
              </a:spcBef>
              <a:spcAft>
                <a:spcPts val="800"/>
              </a:spcAft>
              <a:buClr>
                <a:schemeClr val="dk1"/>
              </a:buClr>
              <a:buSzPts val="1100"/>
              <a:buFont typeface="Arial"/>
              <a:buNone/>
            </a:pPr>
            <a:r>
              <a:t/>
            </a:r>
            <a:endParaRPr sz="1200">
              <a:solidFill>
                <a:srgbClr val="666666"/>
              </a:solidFill>
              <a:highlight>
                <a:srgbClr val="E6E6E6"/>
              </a:highlight>
            </a:endParaRPr>
          </a:p>
        </p:txBody>
      </p:sp>
      <p:sp>
        <p:nvSpPr>
          <p:cNvPr id="344" name="Google Shape;344;p44"/>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4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50" name="Google Shape;350;p4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51" name="Google Shape;351;p4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53" name="Google Shape;353;p4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101600" marR="101600" rtl="0" algn="l">
              <a:lnSpc>
                <a:spcPct val="168750"/>
              </a:lnSpc>
              <a:spcBef>
                <a:spcPts val="0"/>
              </a:spcBef>
              <a:spcAft>
                <a:spcPts val="800"/>
              </a:spcAft>
              <a:buClr>
                <a:schemeClr val="dk1"/>
              </a:buClr>
              <a:buSzPts val="1100"/>
              <a:buFont typeface="Arial"/>
              <a:buNone/>
            </a:pPr>
            <a:r>
              <a:rPr lang="en-GB">
                <a:solidFill>
                  <a:schemeClr val="dk1"/>
                </a:solidFill>
                <a:highlight>
                  <a:schemeClr val="lt1"/>
                </a:highlight>
              </a:rPr>
              <a:t>One who hates women is misogynist.A hater of humankind is called misanthropist.A person who practices philanthropy is called philanthropist.Philanthropy means the belief that you should help people, especially by giving money to those who need it.</a:t>
            </a:r>
            <a:endParaRPr>
              <a:solidFill>
                <a:schemeClr val="dk1"/>
              </a:solidFill>
              <a:highlight>
                <a:schemeClr val="lt1"/>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4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59" name="Google Shape;359;p4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60" name="Google Shape;360;p4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i="1" sz="2800"/>
          </a:p>
          <a:p>
            <a:pPr indent="0" lvl="0" marL="0" rtl="0" algn="l">
              <a:spcBef>
                <a:spcPts val="0"/>
              </a:spcBef>
              <a:spcAft>
                <a:spcPts val="0"/>
              </a:spcAft>
              <a:buClr>
                <a:schemeClr val="dk1"/>
              </a:buClr>
              <a:buSzPts val="1100"/>
              <a:buFont typeface="Arial"/>
              <a:buNone/>
            </a:pPr>
            <a:r>
              <a:t/>
            </a:r>
            <a:endParaRPr i="1" sz="2800"/>
          </a:p>
          <a:p>
            <a:pPr indent="0" lvl="0" marL="0" rtl="0" algn="l">
              <a:spcBef>
                <a:spcPts val="0"/>
              </a:spcBef>
              <a:spcAft>
                <a:spcPts val="0"/>
              </a:spcAft>
              <a:buClr>
                <a:schemeClr val="dk1"/>
              </a:buClr>
              <a:buSzPts val="1100"/>
              <a:buFont typeface="Arial"/>
              <a:buNone/>
            </a:pPr>
            <a:r>
              <a:t/>
            </a:r>
            <a:endParaRPr i="1" sz="2800"/>
          </a:p>
          <a:p>
            <a:pPr indent="457200" lvl="0" marL="2743200" rtl="0" algn="l">
              <a:spcBef>
                <a:spcPts val="0"/>
              </a:spcBef>
              <a:spcAft>
                <a:spcPts val="0"/>
              </a:spcAft>
              <a:buClr>
                <a:schemeClr val="dk1"/>
              </a:buClr>
              <a:buSzPts val="1100"/>
              <a:buFont typeface="Arial"/>
              <a:buNone/>
            </a:pPr>
            <a:r>
              <a:rPr i="1" lang="en-GB" sz="2800"/>
              <a:t>THANK YOU</a:t>
            </a:r>
            <a:endParaRPr i="1" sz="2800"/>
          </a:p>
          <a:p>
            <a:pPr indent="0" lvl="0" marL="0" rtl="0" algn="l">
              <a:spcBef>
                <a:spcPts val="0"/>
              </a:spcBef>
              <a:spcAft>
                <a:spcPts val="0"/>
              </a:spcAft>
              <a:buNone/>
            </a:pPr>
            <a:r>
              <a:t/>
            </a:r>
            <a:endParaRPr i="1"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74" name="Google Shape;74;p1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75" name="Google Shape;75;p1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01</a:t>
            </a:r>
            <a:endParaRPr sz="2000">
              <a:solidFill>
                <a:schemeClr val="lt1"/>
              </a:solidFill>
              <a:latin typeface="Roboto"/>
              <a:ea typeface="Roboto"/>
              <a:cs typeface="Roboto"/>
              <a:sym typeface="Roboto"/>
            </a:endParaRPr>
          </a:p>
        </p:txBody>
      </p:sp>
      <p:sp>
        <p:nvSpPr>
          <p:cNvPr id="77" name="Google Shape;77;p1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68750"/>
              </a:lnSpc>
              <a:spcBef>
                <a:spcPts val="0"/>
              </a:spcBef>
              <a:spcAft>
                <a:spcPts val="0"/>
              </a:spcAft>
              <a:buClr>
                <a:schemeClr val="dk1"/>
              </a:buClr>
              <a:buSzPts val="1100"/>
              <a:buFont typeface="Arial"/>
              <a:buNone/>
            </a:pPr>
            <a:r>
              <a:rPr lang="en-GB">
                <a:solidFill>
                  <a:schemeClr val="dk1"/>
                </a:solidFill>
                <a:highlight>
                  <a:schemeClr val="lt1"/>
                </a:highlight>
              </a:rPr>
              <a:t>A person who thinks only of himself</a:t>
            </a:r>
            <a:endParaRPr>
              <a:solidFill>
                <a:schemeClr val="dk1"/>
              </a:solidFill>
              <a:highlight>
                <a:schemeClr val="lt1"/>
              </a:highlight>
            </a:endParaRPr>
          </a:p>
          <a:p>
            <a:pPr indent="-317500" lvl="0" marL="457200" rtl="0" algn="l">
              <a:lnSpc>
                <a:spcPct val="115000"/>
              </a:lnSpc>
              <a:spcBef>
                <a:spcPts val="800"/>
              </a:spcBef>
              <a:spcAft>
                <a:spcPts val="0"/>
              </a:spcAft>
              <a:buClr>
                <a:schemeClr val="dk1"/>
              </a:buClr>
              <a:buSzPts val="1400"/>
              <a:buAutoNum type="alphaUcPeriod"/>
            </a:pPr>
            <a:r>
              <a:rPr lang="en-GB">
                <a:solidFill>
                  <a:schemeClr val="dk1"/>
                </a:solidFill>
                <a:highlight>
                  <a:schemeClr val="lt1"/>
                </a:highlight>
              </a:rPr>
              <a:t>Egoist</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eccentric</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proud</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boaster</a:t>
            </a:r>
            <a:endParaRPr>
              <a:solidFill>
                <a:schemeClr val="dk1"/>
              </a:solidFill>
              <a:highlight>
                <a:schemeClr val="lt1"/>
              </a:highlight>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ctr">
              <a:lnSpc>
                <a:spcPct val="115000"/>
              </a:lnSpc>
              <a:spcBef>
                <a:spcPts val="1200"/>
              </a:spcBef>
              <a:spcAft>
                <a:spcPts val="1200"/>
              </a:spcAft>
              <a:buNone/>
            </a:pPr>
            <a:r>
              <a:rPr lang="en-GB"/>
              <a:t> </a:t>
            </a:r>
            <a:endParaRPr/>
          </a:p>
        </p:txBody>
      </p:sp>
      <p:sp>
        <p:nvSpPr>
          <p:cNvPr id="78" name="Google Shape;78;p16"/>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84" name="Google Shape;84;p1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85" name="Google Shape;85;p1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87" name="Google Shape;87;p1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800"/>
              </a:spcAft>
              <a:buNone/>
            </a:pPr>
            <a:r>
              <a:rPr lang="en-GB">
                <a:solidFill>
                  <a:schemeClr val="dk1"/>
                </a:solidFill>
                <a:highlight>
                  <a:schemeClr val="lt1"/>
                </a:highlight>
              </a:rPr>
              <a:t>Egoist means a person who is preoccupied with his own interests. Eccentric means irregular, erractic or peculiar.</a:t>
            </a:r>
            <a:endParaRPr>
              <a:solidFill>
                <a:schemeClr val="dk1"/>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93" name="Google Shape;93;p1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94" name="Google Shape;94;p1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02</a:t>
            </a:r>
            <a:endParaRPr sz="2000">
              <a:solidFill>
                <a:schemeClr val="lt1"/>
              </a:solidFill>
              <a:latin typeface="Roboto"/>
              <a:ea typeface="Roboto"/>
              <a:cs typeface="Roboto"/>
              <a:sym typeface="Roboto"/>
            </a:endParaRPr>
          </a:p>
        </p:txBody>
      </p:sp>
      <p:sp>
        <p:nvSpPr>
          <p:cNvPr id="96" name="Google Shape;96;p1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68750"/>
              </a:lnSpc>
              <a:spcBef>
                <a:spcPts val="0"/>
              </a:spcBef>
              <a:spcAft>
                <a:spcPts val="0"/>
              </a:spcAft>
              <a:buClr>
                <a:schemeClr val="dk1"/>
              </a:buClr>
              <a:buSzPts val="1100"/>
              <a:buFont typeface="Arial"/>
              <a:buNone/>
            </a:pPr>
            <a:r>
              <a:rPr lang="en-GB">
                <a:solidFill>
                  <a:schemeClr val="dk1"/>
                </a:solidFill>
                <a:highlight>
                  <a:schemeClr val="lt1"/>
                </a:highlight>
              </a:rPr>
              <a:t>Ram speaks less in the forum. Ram is</a:t>
            </a:r>
            <a:endParaRPr>
              <a:solidFill>
                <a:schemeClr val="dk1"/>
              </a:solidFill>
              <a:highlight>
                <a:schemeClr val="lt1"/>
              </a:highlight>
            </a:endParaRPr>
          </a:p>
          <a:p>
            <a:pPr indent="-317500" lvl="0" marL="457200" rtl="0" algn="l">
              <a:lnSpc>
                <a:spcPct val="115000"/>
              </a:lnSpc>
              <a:spcBef>
                <a:spcPts val="800"/>
              </a:spcBef>
              <a:spcAft>
                <a:spcPts val="0"/>
              </a:spcAft>
              <a:buClr>
                <a:schemeClr val="dk1"/>
              </a:buClr>
              <a:buSzPts val="1400"/>
              <a:buAutoNum type="alphaUcPeriod"/>
            </a:pPr>
            <a:r>
              <a:rPr lang="en-GB">
                <a:solidFill>
                  <a:schemeClr val="dk1"/>
                </a:solidFill>
                <a:highlight>
                  <a:schemeClr val="lt1"/>
                </a:highlight>
              </a:rPr>
              <a:t>unintelligible</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reticent</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garrulous</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banal</a:t>
            </a:r>
            <a:endParaRPr>
              <a:solidFill>
                <a:schemeClr val="dk1"/>
              </a:solidFill>
              <a:highlight>
                <a:schemeClr val="lt1"/>
              </a:highlight>
            </a:endParaRPr>
          </a:p>
        </p:txBody>
      </p:sp>
      <p:sp>
        <p:nvSpPr>
          <p:cNvPr id="97" name="Google Shape;97;p1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03" name="Google Shape;103;p1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04" name="Google Shape;104;p1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06" name="Google Shape;106;p1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800"/>
              </a:spcAft>
              <a:buNone/>
            </a:pPr>
            <a:r>
              <a:rPr lang="en-GB">
                <a:solidFill>
                  <a:schemeClr val="dk1"/>
                </a:solidFill>
                <a:highlight>
                  <a:schemeClr val="lt1"/>
                </a:highlight>
              </a:rPr>
              <a:t>Not open or communicative is reticent.A garrulous person is excessively talkative. A banal remark is devoid of freshness or originality.</a:t>
            </a:r>
            <a:endParaRPr>
              <a:solidFill>
                <a:schemeClr val="dk1"/>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12" name="Google Shape;112;p2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13" name="Google Shape;113;p2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03</a:t>
            </a:r>
            <a:endParaRPr sz="2000">
              <a:solidFill>
                <a:schemeClr val="lt1"/>
              </a:solidFill>
              <a:latin typeface="Roboto"/>
              <a:ea typeface="Roboto"/>
              <a:cs typeface="Roboto"/>
              <a:sym typeface="Roboto"/>
            </a:endParaRPr>
          </a:p>
        </p:txBody>
      </p:sp>
      <p:sp>
        <p:nvSpPr>
          <p:cNvPr id="115" name="Google Shape;115;p2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68750"/>
              </a:lnSpc>
              <a:spcBef>
                <a:spcPts val="0"/>
              </a:spcBef>
              <a:spcAft>
                <a:spcPts val="0"/>
              </a:spcAft>
              <a:buClr>
                <a:schemeClr val="dk1"/>
              </a:buClr>
              <a:buSzPts val="1100"/>
              <a:buFont typeface="Arial"/>
              <a:buNone/>
            </a:pPr>
            <a:r>
              <a:rPr lang="en-GB">
                <a:solidFill>
                  <a:schemeClr val="dk1"/>
                </a:solidFill>
                <a:highlight>
                  <a:schemeClr val="lt1"/>
                </a:highlight>
              </a:rPr>
              <a:t>Savitri travels by foot. She is a</a:t>
            </a:r>
            <a:endParaRPr>
              <a:solidFill>
                <a:schemeClr val="dk1"/>
              </a:solidFill>
              <a:highlight>
                <a:schemeClr val="lt1"/>
              </a:highlight>
            </a:endParaRPr>
          </a:p>
          <a:p>
            <a:pPr indent="-317500" lvl="0" marL="457200" rtl="0" algn="l">
              <a:lnSpc>
                <a:spcPct val="115000"/>
              </a:lnSpc>
              <a:spcBef>
                <a:spcPts val="800"/>
              </a:spcBef>
              <a:spcAft>
                <a:spcPts val="0"/>
              </a:spcAft>
              <a:buClr>
                <a:schemeClr val="dk1"/>
              </a:buClr>
              <a:buSzPts val="1400"/>
              <a:buAutoNum type="alphaUcPeriod"/>
            </a:pPr>
            <a:r>
              <a:rPr lang="en-GB">
                <a:solidFill>
                  <a:schemeClr val="dk1"/>
                </a:solidFill>
                <a:highlight>
                  <a:schemeClr val="lt1"/>
                </a:highlight>
              </a:rPr>
              <a:t>traveller</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stickler</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disciplinarian</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pedestrian</a:t>
            </a:r>
            <a:endParaRPr>
              <a:solidFill>
                <a:schemeClr val="dk1"/>
              </a:solidFill>
              <a:highlight>
                <a:schemeClr val="lt1"/>
              </a:highlight>
            </a:endParaRPr>
          </a:p>
        </p:txBody>
      </p:sp>
      <p:sp>
        <p:nvSpPr>
          <p:cNvPr id="116" name="Google Shape;116;p20"/>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Answer:D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22" name="Google Shape;122;p2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23" name="Google Shape;123;p2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25" name="Google Shape;125;p2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chemeClr val="dk1"/>
                </a:solidFill>
                <a:highlight>
                  <a:schemeClr val="lt1"/>
                </a:highlight>
              </a:rPr>
              <a:t>Pedestrian means walker.Stickler means a person who insists on a certain quality or type of behaviour.</a:t>
            </a:r>
            <a:endParaRPr>
              <a:solidFill>
                <a:schemeClr val="dk1"/>
              </a:solidFill>
              <a:highlight>
                <a:schemeClr val="lt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C1E70DAE89464BBB24385DB5BAADCB" ma:contentTypeVersion="6" ma:contentTypeDescription="Create a new document." ma:contentTypeScope="" ma:versionID="c43f633ef9a049aabe204739f4bfc290">
  <xsd:schema xmlns:xsd="http://www.w3.org/2001/XMLSchema" xmlns:xs="http://www.w3.org/2001/XMLSchema" xmlns:p="http://schemas.microsoft.com/office/2006/metadata/properties" xmlns:ns2="f2e28455-a4bd-4882-acf5-dd58dbd2fa34" targetNamespace="http://schemas.microsoft.com/office/2006/metadata/properties" ma:root="true" ma:fieldsID="e33d97b0f9af1b9b94ada2aec7708f59" ns2:_="">
    <xsd:import namespace="f2e28455-a4bd-4882-acf5-dd58dbd2fa3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e28455-a4bd-4882-acf5-dd58dbd2fa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FBF10F-7A9B-482B-8428-82888A1F0540}"/>
</file>

<file path=customXml/itemProps2.xml><?xml version="1.0" encoding="utf-8"?>
<ds:datastoreItem xmlns:ds="http://schemas.openxmlformats.org/officeDocument/2006/customXml" ds:itemID="{7A8088A9-9941-4813-9FEB-A45091FA3540}"/>
</file>

<file path=customXml/itemProps3.xml><?xml version="1.0" encoding="utf-8"?>
<ds:datastoreItem xmlns:ds="http://schemas.openxmlformats.org/officeDocument/2006/customXml" ds:itemID="{B1069960-8E73-4B0C-90A7-3E101B4CE9EA}"/>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0x0101009FC1E70DAE89464BBB24385DB5BAADCB</vt:lpwstr>
  </property>
</Properties>
</file>