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italic.fntdata"/><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oboto-regular.fntdata"/><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1.xml"/><Relationship Id="rId22" Type="http://schemas.openxmlformats.org/officeDocument/2006/relationships/slide" Target="slides/slide17.xml"/><Relationship Id="rId43" Type="http://schemas.openxmlformats.org/officeDocument/2006/relationships/font" Target="fonts/Roboto-bold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3.xml"/><Relationship Id="rId20" Type="http://schemas.openxmlformats.org/officeDocument/2006/relationships/slide" Target="slides/slide15.xml"/><Relationship Id="rId41"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3" name="Google Shape;133;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4" name="Google Shape;134;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36" name="Google Shape;136;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 is two years older than B who is twice as old as C. If the total of the ages of A, B and C be 27, then how old is B?</a:t>
            </a:r>
            <a:endParaRPr/>
          </a:p>
          <a:p>
            <a:pPr indent="-317500" lvl="0" marL="457200" rtl="0" algn="l">
              <a:lnSpc>
                <a:spcPct val="150000"/>
              </a:lnSpc>
              <a:spcBef>
                <a:spcPts val="800"/>
              </a:spcBef>
              <a:spcAft>
                <a:spcPts val="0"/>
              </a:spcAft>
              <a:buSzPts val="1400"/>
              <a:buAutoNum type="alphaUcPeriod"/>
            </a:pPr>
            <a:r>
              <a:rPr lang="en-GB"/>
              <a:t>7</a:t>
            </a:r>
            <a:endParaRPr/>
          </a:p>
          <a:p>
            <a:pPr indent="-317500" lvl="0" marL="457200" rtl="0" algn="l">
              <a:lnSpc>
                <a:spcPct val="150000"/>
              </a:lnSpc>
              <a:spcBef>
                <a:spcPts val="0"/>
              </a:spcBef>
              <a:spcAft>
                <a:spcPts val="0"/>
              </a:spcAft>
              <a:buSzPts val="1400"/>
              <a:buAutoNum type="alphaUcPeriod"/>
            </a:pPr>
            <a:r>
              <a:rPr lang="en-GB"/>
              <a:t>8</a:t>
            </a:r>
            <a:endParaRPr/>
          </a:p>
          <a:p>
            <a:pPr indent="-317500" lvl="0" marL="457200" rtl="0" algn="l">
              <a:lnSpc>
                <a:spcPct val="150000"/>
              </a:lnSpc>
              <a:spcBef>
                <a:spcPts val="0"/>
              </a:spcBef>
              <a:spcAft>
                <a:spcPts val="0"/>
              </a:spcAft>
              <a:buSzPts val="1400"/>
              <a:buAutoNum type="alphaUcPeriod"/>
            </a:pPr>
            <a:r>
              <a:rPr lang="en-GB"/>
              <a:t>9</a:t>
            </a:r>
            <a:endParaRPr/>
          </a:p>
          <a:p>
            <a:pPr indent="-317500" lvl="0" marL="457200" rtl="0" algn="l">
              <a:lnSpc>
                <a:spcPct val="150000"/>
              </a:lnSpc>
              <a:spcBef>
                <a:spcPts val="0"/>
              </a:spcBef>
              <a:spcAft>
                <a:spcPts val="0"/>
              </a:spcAft>
              <a:buSzPts val="1400"/>
              <a:buAutoNum type="alphaUcPeriod"/>
            </a:pPr>
            <a:r>
              <a:rPr lang="en-GB"/>
              <a:t>10</a:t>
            </a:r>
            <a:endParaRPr/>
          </a:p>
        </p:txBody>
      </p:sp>
      <p:sp>
        <p:nvSpPr>
          <p:cNvPr id="137" name="Google Shape;137;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3" name="Google Shape;143;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4" name="Google Shape;144;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6" name="Google Shape;146;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rPr>
              <a:t>Let C's age be </a:t>
            </a:r>
            <a:r>
              <a:rPr i="1" lang="en-GB">
                <a:solidFill>
                  <a:schemeClr val="dk1"/>
                </a:solidFill>
              </a:rPr>
              <a:t>x</a:t>
            </a:r>
            <a:r>
              <a:rPr lang="en-GB">
                <a:solidFill>
                  <a:schemeClr val="dk1"/>
                </a:solidFill>
              </a:rPr>
              <a:t> years. Then, B's age = 2</a:t>
            </a:r>
            <a:r>
              <a:rPr i="1" lang="en-GB">
                <a:solidFill>
                  <a:schemeClr val="dk1"/>
                </a:solidFill>
              </a:rPr>
              <a:t>x</a:t>
            </a:r>
            <a:r>
              <a:rPr lang="en-GB">
                <a:solidFill>
                  <a:schemeClr val="dk1"/>
                </a:solidFill>
              </a:rPr>
              <a:t> years. A's age = (2</a:t>
            </a:r>
            <a:r>
              <a:rPr i="1" lang="en-GB">
                <a:solidFill>
                  <a:schemeClr val="dk1"/>
                </a:solidFill>
              </a:rPr>
              <a:t>x</a:t>
            </a:r>
            <a:r>
              <a:rPr lang="en-GB">
                <a:solidFill>
                  <a:schemeClr val="dk1"/>
                </a:solidFill>
              </a:rPr>
              <a:t> + 2) years.</a:t>
            </a:r>
            <a:endParaRPr>
              <a:solidFill>
                <a:schemeClr val="dk1"/>
              </a:solidFill>
            </a:endParaRPr>
          </a:p>
          <a:p>
            <a:pPr indent="0" lvl="0" marL="0" rtl="0" algn="l">
              <a:lnSpc>
                <a:spcPct val="150000"/>
              </a:lnSpc>
              <a:spcBef>
                <a:spcPts val="0"/>
              </a:spcBef>
              <a:spcAft>
                <a:spcPts val="0"/>
              </a:spcAft>
              <a:buNone/>
            </a:pPr>
            <a:r>
              <a:rPr lang="en-GB">
                <a:solidFill>
                  <a:schemeClr val="dk1"/>
                </a:solidFill>
              </a:rPr>
              <a:t>(2</a:t>
            </a:r>
            <a:r>
              <a:rPr i="1" lang="en-GB">
                <a:solidFill>
                  <a:schemeClr val="dk1"/>
                </a:solidFill>
              </a:rPr>
              <a:t>x</a:t>
            </a:r>
            <a:r>
              <a:rPr lang="en-GB">
                <a:solidFill>
                  <a:schemeClr val="dk1"/>
                </a:solidFill>
              </a:rPr>
              <a:t> + 2) + 2</a:t>
            </a:r>
            <a:r>
              <a:rPr i="1" lang="en-GB">
                <a:solidFill>
                  <a:schemeClr val="dk1"/>
                </a:solidFill>
              </a:rPr>
              <a:t>x</a:t>
            </a:r>
            <a:r>
              <a:rPr lang="en-GB">
                <a:solidFill>
                  <a:schemeClr val="dk1"/>
                </a:solidFill>
              </a:rPr>
              <a:t> + </a:t>
            </a:r>
            <a:r>
              <a:rPr i="1" lang="en-GB">
                <a:solidFill>
                  <a:schemeClr val="dk1"/>
                </a:solidFill>
              </a:rPr>
              <a:t>x</a:t>
            </a:r>
            <a:r>
              <a:rPr lang="en-GB">
                <a:solidFill>
                  <a:schemeClr val="dk1"/>
                </a:solidFill>
              </a:rPr>
              <a:t> = 27</a:t>
            </a:r>
            <a:endParaRPr>
              <a:solidFill>
                <a:schemeClr val="dk1"/>
              </a:solidFill>
            </a:endParaRPr>
          </a:p>
          <a:p>
            <a:pPr indent="0" lvl="0" marL="0" rtl="0" algn="l">
              <a:lnSpc>
                <a:spcPct val="150000"/>
              </a:lnSpc>
              <a:spcBef>
                <a:spcPts val="0"/>
              </a:spcBef>
              <a:spcAft>
                <a:spcPts val="0"/>
              </a:spcAft>
              <a:buNone/>
            </a:pPr>
            <a:r>
              <a:rPr lang="en-GB">
                <a:solidFill>
                  <a:schemeClr val="dk1"/>
                </a:solidFill>
              </a:rPr>
              <a:t>5</a:t>
            </a:r>
            <a:r>
              <a:rPr i="1" lang="en-GB">
                <a:solidFill>
                  <a:schemeClr val="dk1"/>
                </a:solidFill>
              </a:rPr>
              <a:t>x</a:t>
            </a:r>
            <a:r>
              <a:rPr lang="en-GB">
                <a:solidFill>
                  <a:schemeClr val="dk1"/>
                </a:solidFill>
              </a:rPr>
              <a:t> = 25</a:t>
            </a:r>
            <a:endParaRPr>
              <a:solidFill>
                <a:schemeClr val="dk1"/>
              </a:solidFill>
            </a:endParaRPr>
          </a:p>
          <a:p>
            <a:pPr indent="0" lvl="0" marL="0" rtl="0" algn="l">
              <a:lnSpc>
                <a:spcPct val="150000"/>
              </a:lnSpc>
              <a:spcBef>
                <a:spcPts val="0"/>
              </a:spcBef>
              <a:spcAft>
                <a:spcPts val="0"/>
              </a:spcAft>
              <a:buNone/>
            </a:pPr>
            <a:r>
              <a:rPr i="1" lang="en-GB">
                <a:solidFill>
                  <a:schemeClr val="dk1"/>
                </a:solidFill>
              </a:rPr>
              <a:t>x</a:t>
            </a:r>
            <a:r>
              <a:rPr lang="en-GB">
                <a:solidFill>
                  <a:schemeClr val="dk1"/>
                </a:solidFill>
              </a:rPr>
              <a:t> = 5.</a:t>
            </a:r>
            <a:endParaRPr>
              <a:solidFill>
                <a:schemeClr val="dk1"/>
              </a:solidFill>
            </a:endParaRPr>
          </a:p>
          <a:p>
            <a:pPr indent="0" lvl="0" marL="0" rtl="0" algn="l">
              <a:lnSpc>
                <a:spcPct val="150000"/>
              </a:lnSpc>
              <a:spcBef>
                <a:spcPts val="0"/>
              </a:spcBef>
              <a:spcAft>
                <a:spcPts val="0"/>
              </a:spcAft>
              <a:buNone/>
            </a:pPr>
            <a:r>
              <a:rPr lang="en-GB">
                <a:solidFill>
                  <a:schemeClr val="dk1"/>
                </a:solidFill>
              </a:rPr>
              <a:t>Hence, B's age = 2</a:t>
            </a:r>
            <a:r>
              <a:rPr i="1" lang="en-GB">
                <a:solidFill>
                  <a:schemeClr val="dk1"/>
                </a:solidFill>
              </a:rPr>
              <a:t>x</a:t>
            </a:r>
            <a:r>
              <a:rPr lang="en-GB">
                <a:solidFill>
                  <a:schemeClr val="dk1"/>
                </a:solidFill>
              </a:rPr>
              <a:t> = 10 years.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2" name="Google Shape;152;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3" name="Google Shape;153;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55" name="Google Shape;155;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Present ages of Sameer and Anand are in the ratio of 5 : 4 respectively. Three years hence, the ratio of their ages will become 11 : 9 respectively. What is Anand's present age in years?</a:t>
            </a:r>
            <a:endParaRPr/>
          </a:p>
          <a:p>
            <a:pPr indent="-317500" lvl="0" marL="457200" rtl="0" algn="l">
              <a:lnSpc>
                <a:spcPct val="150000"/>
              </a:lnSpc>
              <a:spcBef>
                <a:spcPts val="800"/>
              </a:spcBef>
              <a:spcAft>
                <a:spcPts val="0"/>
              </a:spcAft>
              <a:buSzPts val="1400"/>
              <a:buAutoNum type="alphaUcPeriod"/>
            </a:pPr>
            <a:r>
              <a:rPr lang="en-GB"/>
              <a:t>24</a:t>
            </a:r>
            <a:endParaRPr/>
          </a:p>
          <a:p>
            <a:pPr indent="-317500" lvl="0" marL="457200" rtl="0" algn="l">
              <a:lnSpc>
                <a:spcPct val="150000"/>
              </a:lnSpc>
              <a:spcBef>
                <a:spcPts val="0"/>
              </a:spcBef>
              <a:spcAft>
                <a:spcPts val="0"/>
              </a:spcAft>
              <a:buSzPts val="1400"/>
              <a:buAutoNum type="alphaUcPeriod"/>
            </a:pPr>
            <a:r>
              <a:rPr lang="en-GB"/>
              <a:t>27</a:t>
            </a:r>
            <a:endParaRPr/>
          </a:p>
          <a:p>
            <a:pPr indent="-317500" lvl="0" marL="457200" rtl="0" algn="l">
              <a:lnSpc>
                <a:spcPct val="150000"/>
              </a:lnSpc>
              <a:spcBef>
                <a:spcPts val="0"/>
              </a:spcBef>
              <a:spcAft>
                <a:spcPts val="0"/>
              </a:spcAft>
              <a:buSzPts val="1400"/>
              <a:buAutoNum type="alphaUcPeriod"/>
            </a:pPr>
            <a:r>
              <a:rPr lang="en-GB"/>
              <a:t>30</a:t>
            </a:r>
            <a:endParaRPr/>
          </a:p>
          <a:p>
            <a:pPr indent="-317500" lvl="0" marL="457200" rtl="0" algn="l">
              <a:lnSpc>
                <a:spcPct val="150000"/>
              </a:lnSpc>
              <a:spcBef>
                <a:spcPts val="0"/>
              </a:spcBef>
              <a:spcAft>
                <a:spcPts val="0"/>
              </a:spcAft>
              <a:buSzPts val="1400"/>
              <a:buAutoNum type="alphaUcPeriod"/>
            </a:pPr>
            <a:r>
              <a:rPr lang="en-GB"/>
              <a:t>None of these</a:t>
            </a:r>
            <a:endParaRPr/>
          </a:p>
        </p:txBody>
      </p:sp>
      <p:sp>
        <p:nvSpPr>
          <p:cNvPr id="156" name="Google Shape;156;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2" name="Google Shape;162;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3" name="Google Shape;163;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5" name="Google Shape;165;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rPr>
              <a:t>Let the present ages of Sameer and Anand be 5</a:t>
            </a:r>
            <a:r>
              <a:rPr i="1" lang="en-GB">
                <a:solidFill>
                  <a:schemeClr val="dk1"/>
                </a:solidFill>
              </a:rPr>
              <a:t>x</a:t>
            </a:r>
            <a:r>
              <a:rPr lang="en-GB">
                <a:solidFill>
                  <a:schemeClr val="dk1"/>
                </a:solidFill>
              </a:rPr>
              <a:t> years and 4</a:t>
            </a:r>
            <a:r>
              <a:rPr i="1" lang="en-GB">
                <a:solidFill>
                  <a:schemeClr val="dk1"/>
                </a:solidFill>
              </a:rPr>
              <a:t>x</a:t>
            </a:r>
            <a:r>
              <a:rPr lang="en-GB">
                <a:solidFill>
                  <a:schemeClr val="dk1"/>
                </a:solidFill>
              </a:rPr>
              <a:t> years respectively.</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rPr>
              <a:t>Then,  (5</a:t>
            </a:r>
            <a:r>
              <a:rPr i="1" lang="en-GB">
                <a:solidFill>
                  <a:schemeClr val="dk1"/>
                </a:solidFill>
              </a:rPr>
              <a:t>x</a:t>
            </a:r>
            <a:r>
              <a:rPr lang="en-GB">
                <a:solidFill>
                  <a:schemeClr val="dk1"/>
                </a:solidFill>
              </a:rPr>
              <a:t> + 3)/ (</a:t>
            </a:r>
            <a:r>
              <a:rPr lang="en-GB">
                <a:solidFill>
                  <a:schemeClr val="dk1"/>
                </a:solidFill>
              </a:rPr>
              <a:t>4</a:t>
            </a:r>
            <a:r>
              <a:rPr i="1" lang="en-GB">
                <a:solidFill>
                  <a:schemeClr val="dk1"/>
                </a:solidFill>
              </a:rPr>
              <a:t>x</a:t>
            </a:r>
            <a:r>
              <a:rPr lang="en-GB">
                <a:solidFill>
                  <a:schemeClr val="dk1"/>
                </a:solidFill>
              </a:rPr>
              <a:t> + 3) </a:t>
            </a:r>
            <a:r>
              <a:rPr lang="en-GB">
                <a:solidFill>
                  <a:schemeClr val="dk1"/>
                </a:solidFill>
              </a:rPr>
              <a:t>= </a:t>
            </a:r>
            <a:r>
              <a:rPr lang="en-GB">
                <a:solidFill>
                  <a:schemeClr val="dk1"/>
                </a:solidFill>
              </a:rPr>
              <a:t>11/ </a:t>
            </a:r>
            <a:r>
              <a:rPr lang="en-GB">
                <a:solidFill>
                  <a:schemeClr val="dk1"/>
                </a:solidFill>
              </a:rPr>
              <a:t>9</a:t>
            </a:r>
            <a:endParaRPr>
              <a:solidFill>
                <a:schemeClr val="dk1"/>
              </a:solidFill>
            </a:endParaRPr>
          </a:p>
          <a:p>
            <a:pPr indent="0" lvl="0" marL="0" rtl="0" algn="l">
              <a:lnSpc>
                <a:spcPct val="150000"/>
              </a:lnSpc>
              <a:spcBef>
                <a:spcPts val="0"/>
              </a:spcBef>
              <a:spcAft>
                <a:spcPts val="0"/>
              </a:spcAft>
              <a:buNone/>
            </a:pPr>
            <a:r>
              <a:rPr lang="en-GB">
                <a:solidFill>
                  <a:schemeClr val="dk1"/>
                </a:solidFill>
              </a:rPr>
              <a:t>9(5</a:t>
            </a:r>
            <a:r>
              <a:rPr i="1" lang="en-GB">
                <a:solidFill>
                  <a:schemeClr val="dk1"/>
                </a:solidFill>
              </a:rPr>
              <a:t>x</a:t>
            </a:r>
            <a:r>
              <a:rPr lang="en-GB">
                <a:solidFill>
                  <a:schemeClr val="dk1"/>
                </a:solidFill>
              </a:rPr>
              <a:t> + 3) = 11(4</a:t>
            </a:r>
            <a:r>
              <a:rPr i="1" lang="en-GB">
                <a:solidFill>
                  <a:schemeClr val="dk1"/>
                </a:solidFill>
              </a:rPr>
              <a:t>x</a:t>
            </a:r>
            <a:r>
              <a:rPr lang="en-GB">
                <a:solidFill>
                  <a:schemeClr val="dk1"/>
                </a:solidFill>
              </a:rPr>
              <a:t> + 3)</a:t>
            </a:r>
            <a:endParaRPr>
              <a:solidFill>
                <a:schemeClr val="dk1"/>
              </a:solidFill>
            </a:endParaRPr>
          </a:p>
          <a:p>
            <a:pPr indent="0" lvl="0" marL="0" rtl="0" algn="l">
              <a:lnSpc>
                <a:spcPct val="150000"/>
              </a:lnSpc>
              <a:spcBef>
                <a:spcPts val="0"/>
              </a:spcBef>
              <a:spcAft>
                <a:spcPts val="0"/>
              </a:spcAft>
              <a:buNone/>
            </a:pPr>
            <a:r>
              <a:rPr lang="en-GB">
                <a:solidFill>
                  <a:schemeClr val="dk1"/>
                </a:solidFill>
              </a:rPr>
              <a:t>45</a:t>
            </a:r>
            <a:r>
              <a:rPr i="1" lang="en-GB">
                <a:solidFill>
                  <a:schemeClr val="dk1"/>
                </a:solidFill>
              </a:rPr>
              <a:t>x</a:t>
            </a:r>
            <a:r>
              <a:rPr lang="en-GB">
                <a:solidFill>
                  <a:schemeClr val="dk1"/>
                </a:solidFill>
              </a:rPr>
              <a:t> + 27 = 44</a:t>
            </a:r>
            <a:r>
              <a:rPr i="1" lang="en-GB">
                <a:solidFill>
                  <a:schemeClr val="dk1"/>
                </a:solidFill>
              </a:rPr>
              <a:t>x</a:t>
            </a:r>
            <a:r>
              <a:rPr lang="en-GB">
                <a:solidFill>
                  <a:schemeClr val="dk1"/>
                </a:solidFill>
              </a:rPr>
              <a:t> + 33</a:t>
            </a:r>
            <a:endParaRPr>
              <a:solidFill>
                <a:schemeClr val="dk1"/>
              </a:solidFill>
            </a:endParaRPr>
          </a:p>
          <a:p>
            <a:pPr indent="0" lvl="0" marL="0" rtl="0" algn="l">
              <a:lnSpc>
                <a:spcPct val="150000"/>
              </a:lnSpc>
              <a:spcBef>
                <a:spcPts val="0"/>
              </a:spcBef>
              <a:spcAft>
                <a:spcPts val="0"/>
              </a:spcAft>
              <a:buNone/>
            </a:pPr>
            <a:r>
              <a:rPr lang="en-GB">
                <a:solidFill>
                  <a:schemeClr val="dk1"/>
                </a:solidFill>
              </a:rPr>
              <a:t>45</a:t>
            </a:r>
            <a:r>
              <a:rPr i="1" lang="en-GB">
                <a:solidFill>
                  <a:schemeClr val="dk1"/>
                </a:solidFill>
              </a:rPr>
              <a:t>x</a:t>
            </a:r>
            <a:r>
              <a:rPr lang="en-GB">
                <a:solidFill>
                  <a:schemeClr val="dk1"/>
                </a:solidFill>
              </a:rPr>
              <a:t> - </a:t>
            </a:r>
            <a:r>
              <a:rPr lang="en-GB">
                <a:solidFill>
                  <a:schemeClr val="dk1"/>
                </a:solidFill>
              </a:rPr>
              <a:t>44x</a:t>
            </a:r>
            <a:r>
              <a:rPr lang="en-GB">
                <a:solidFill>
                  <a:schemeClr val="dk1"/>
                </a:solidFill>
              </a:rPr>
              <a:t> = 33 - 27</a:t>
            </a:r>
            <a:endParaRPr>
              <a:solidFill>
                <a:schemeClr val="dk1"/>
              </a:solidFill>
            </a:endParaRPr>
          </a:p>
          <a:p>
            <a:pPr indent="0" lvl="0" marL="0" rtl="0" algn="l">
              <a:lnSpc>
                <a:spcPct val="150000"/>
              </a:lnSpc>
              <a:spcBef>
                <a:spcPts val="0"/>
              </a:spcBef>
              <a:spcAft>
                <a:spcPts val="0"/>
              </a:spcAft>
              <a:buNone/>
            </a:pPr>
            <a:r>
              <a:rPr i="1" lang="en-GB">
                <a:solidFill>
                  <a:schemeClr val="dk1"/>
                </a:solidFill>
              </a:rPr>
              <a:t>x</a:t>
            </a:r>
            <a:r>
              <a:rPr lang="en-GB">
                <a:solidFill>
                  <a:schemeClr val="dk1"/>
                </a:solidFill>
              </a:rPr>
              <a:t> = 6.</a:t>
            </a:r>
            <a:endParaRPr>
              <a:solidFill>
                <a:schemeClr val="dk1"/>
              </a:solidFill>
            </a:endParaRPr>
          </a:p>
          <a:p>
            <a:pPr indent="0" lvl="0" marL="0" rtl="0" algn="l">
              <a:lnSpc>
                <a:spcPct val="150000"/>
              </a:lnSpc>
              <a:spcBef>
                <a:spcPts val="0"/>
              </a:spcBef>
              <a:spcAft>
                <a:spcPts val="0"/>
              </a:spcAft>
              <a:buNone/>
            </a:pPr>
            <a:r>
              <a:rPr lang="en-GB">
                <a:solidFill>
                  <a:schemeClr val="dk1"/>
                </a:solidFill>
              </a:rPr>
              <a:t>Anand's present age = 4</a:t>
            </a:r>
            <a:r>
              <a:rPr i="1" lang="en-GB">
                <a:solidFill>
                  <a:schemeClr val="dk1"/>
                </a:solidFill>
              </a:rPr>
              <a:t>x</a:t>
            </a:r>
            <a:r>
              <a:rPr lang="en-GB">
                <a:solidFill>
                  <a:schemeClr val="dk1"/>
                </a:solidFill>
              </a:rPr>
              <a:t> = 24 years.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1" name="Google Shape;171;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2" name="Google Shape;172;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74" name="Google Shape;174;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 man is 24 years older than his son. In two years, his age will be twice the age of his son. The present age of his son is: </a:t>
            </a:r>
            <a:endParaRPr/>
          </a:p>
          <a:p>
            <a:pPr indent="-317500" lvl="0" marL="457200" rtl="0" algn="l">
              <a:lnSpc>
                <a:spcPct val="150000"/>
              </a:lnSpc>
              <a:spcBef>
                <a:spcPts val="800"/>
              </a:spcBef>
              <a:spcAft>
                <a:spcPts val="0"/>
              </a:spcAft>
              <a:buSzPts val="1400"/>
              <a:buAutoNum type="alphaUcPeriod"/>
            </a:pPr>
            <a:r>
              <a:rPr lang="en-GB"/>
              <a:t>14 years</a:t>
            </a:r>
            <a:endParaRPr/>
          </a:p>
          <a:p>
            <a:pPr indent="-317500" lvl="0" marL="457200" rtl="0" algn="l">
              <a:lnSpc>
                <a:spcPct val="150000"/>
              </a:lnSpc>
              <a:spcBef>
                <a:spcPts val="0"/>
              </a:spcBef>
              <a:spcAft>
                <a:spcPts val="0"/>
              </a:spcAft>
              <a:buSzPts val="1400"/>
              <a:buAutoNum type="alphaUcPeriod"/>
            </a:pPr>
            <a:r>
              <a:rPr lang="en-GB"/>
              <a:t>18 years</a:t>
            </a:r>
            <a:endParaRPr/>
          </a:p>
          <a:p>
            <a:pPr indent="-317500" lvl="0" marL="457200" rtl="0" algn="l">
              <a:lnSpc>
                <a:spcPct val="150000"/>
              </a:lnSpc>
              <a:spcBef>
                <a:spcPts val="0"/>
              </a:spcBef>
              <a:spcAft>
                <a:spcPts val="0"/>
              </a:spcAft>
              <a:buSzPts val="1400"/>
              <a:buAutoNum type="alphaUcPeriod"/>
            </a:pPr>
            <a:r>
              <a:rPr lang="en-GB"/>
              <a:t>20 years</a:t>
            </a:r>
            <a:endParaRPr/>
          </a:p>
          <a:p>
            <a:pPr indent="-317500" lvl="0" marL="457200" rtl="0" algn="l">
              <a:lnSpc>
                <a:spcPct val="150000"/>
              </a:lnSpc>
              <a:spcBef>
                <a:spcPts val="0"/>
              </a:spcBef>
              <a:spcAft>
                <a:spcPts val="0"/>
              </a:spcAft>
              <a:buSzPts val="1400"/>
              <a:buAutoNum type="alphaUcPeriod"/>
            </a:pPr>
            <a:r>
              <a:rPr lang="en-GB"/>
              <a:t>22 years</a:t>
            </a:r>
            <a:endParaRPr/>
          </a:p>
        </p:txBody>
      </p:sp>
      <p:sp>
        <p:nvSpPr>
          <p:cNvPr id="175" name="Google Shape;175;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1" name="Google Shape;181;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2" name="Google Shape;182;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4" name="Google Shape;184;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rPr>
              <a:t>Let the son's present age be </a:t>
            </a:r>
            <a:r>
              <a:rPr i="1" lang="en-GB">
                <a:solidFill>
                  <a:schemeClr val="dk1"/>
                </a:solidFill>
              </a:rPr>
              <a:t>x</a:t>
            </a:r>
            <a:r>
              <a:rPr lang="en-GB">
                <a:solidFill>
                  <a:schemeClr val="dk1"/>
                </a:solidFill>
              </a:rPr>
              <a:t> years. Then, man's present age = (</a:t>
            </a:r>
            <a:r>
              <a:rPr i="1" lang="en-GB">
                <a:solidFill>
                  <a:schemeClr val="dk1"/>
                </a:solidFill>
              </a:rPr>
              <a:t>x</a:t>
            </a:r>
            <a:r>
              <a:rPr lang="en-GB">
                <a:solidFill>
                  <a:schemeClr val="dk1"/>
                </a:solidFill>
              </a:rPr>
              <a:t> + 24) years.</a:t>
            </a:r>
            <a:endParaRPr>
              <a:solidFill>
                <a:schemeClr val="dk1"/>
              </a:solidFill>
            </a:endParaRPr>
          </a:p>
          <a:p>
            <a:pPr indent="0" lvl="0" marL="0" rtl="0" algn="l">
              <a:lnSpc>
                <a:spcPct val="150000"/>
              </a:lnSpc>
              <a:spcBef>
                <a:spcPts val="0"/>
              </a:spcBef>
              <a:spcAft>
                <a:spcPts val="0"/>
              </a:spcAft>
              <a:buNone/>
            </a:pPr>
            <a:r>
              <a:rPr lang="en-GB">
                <a:solidFill>
                  <a:schemeClr val="dk1"/>
                </a:solidFill>
              </a:rPr>
              <a:t>(</a:t>
            </a:r>
            <a:r>
              <a:rPr i="1" lang="en-GB">
                <a:solidFill>
                  <a:schemeClr val="dk1"/>
                </a:solidFill>
              </a:rPr>
              <a:t>x</a:t>
            </a:r>
            <a:r>
              <a:rPr lang="en-GB">
                <a:solidFill>
                  <a:schemeClr val="dk1"/>
                </a:solidFill>
              </a:rPr>
              <a:t> + 24) + 2 = 2(</a:t>
            </a:r>
            <a:r>
              <a:rPr i="1" lang="en-GB">
                <a:solidFill>
                  <a:schemeClr val="dk1"/>
                </a:solidFill>
              </a:rPr>
              <a:t>x</a:t>
            </a:r>
            <a:r>
              <a:rPr lang="en-GB">
                <a:solidFill>
                  <a:schemeClr val="dk1"/>
                </a:solidFill>
              </a:rPr>
              <a:t> + 2)</a:t>
            </a:r>
            <a:endParaRPr>
              <a:solidFill>
                <a:schemeClr val="dk1"/>
              </a:solidFill>
            </a:endParaRPr>
          </a:p>
          <a:p>
            <a:pPr indent="0" lvl="0" marL="0" rtl="0" algn="l">
              <a:lnSpc>
                <a:spcPct val="150000"/>
              </a:lnSpc>
              <a:spcBef>
                <a:spcPts val="0"/>
              </a:spcBef>
              <a:spcAft>
                <a:spcPts val="0"/>
              </a:spcAft>
              <a:buNone/>
            </a:pPr>
            <a:r>
              <a:rPr i="1" lang="en-GB">
                <a:solidFill>
                  <a:schemeClr val="dk1"/>
                </a:solidFill>
              </a:rPr>
              <a:t>x</a:t>
            </a:r>
            <a:r>
              <a:rPr lang="en-GB">
                <a:solidFill>
                  <a:schemeClr val="dk1"/>
                </a:solidFill>
              </a:rPr>
              <a:t> + 26 = 2</a:t>
            </a:r>
            <a:r>
              <a:rPr i="1" lang="en-GB">
                <a:solidFill>
                  <a:schemeClr val="dk1"/>
                </a:solidFill>
              </a:rPr>
              <a:t>x</a:t>
            </a:r>
            <a:r>
              <a:rPr lang="en-GB">
                <a:solidFill>
                  <a:schemeClr val="dk1"/>
                </a:solidFill>
              </a:rPr>
              <a:t> + 4</a:t>
            </a:r>
            <a:endParaRPr>
              <a:solidFill>
                <a:schemeClr val="dk1"/>
              </a:solidFill>
            </a:endParaRPr>
          </a:p>
          <a:p>
            <a:pPr indent="0" lvl="0" marL="0" rtl="0" algn="l">
              <a:lnSpc>
                <a:spcPct val="150000"/>
              </a:lnSpc>
              <a:spcBef>
                <a:spcPts val="0"/>
              </a:spcBef>
              <a:spcAft>
                <a:spcPts val="0"/>
              </a:spcAft>
              <a:buNone/>
            </a:pPr>
            <a:r>
              <a:rPr i="1" lang="en-GB">
                <a:solidFill>
                  <a:schemeClr val="dk1"/>
                </a:solidFill>
              </a:rPr>
              <a:t>x</a:t>
            </a:r>
            <a:r>
              <a:rPr lang="en-GB">
                <a:solidFill>
                  <a:schemeClr val="dk1"/>
                </a:solidFill>
              </a:rPr>
              <a:t> = 22.</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0" name="Google Shape;190;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1" name="Google Shape;191;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193" name="Google Shape;193;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Six years ago, the ratio of the ages of Kunal and Sagar was 6 : 5. Four years hence, the ratio of their ages will be 11 : 10. What is Sagar's age at present? </a:t>
            </a:r>
            <a:endParaRPr/>
          </a:p>
          <a:p>
            <a:pPr indent="-317500" lvl="0" marL="457200" rtl="0" algn="l">
              <a:lnSpc>
                <a:spcPct val="150000"/>
              </a:lnSpc>
              <a:spcBef>
                <a:spcPts val="0"/>
              </a:spcBef>
              <a:spcAft>
                <a:spcPts val="0"/>
              </a:spcAft>
              <a:buSzPts val="1400"/>
              <a:buAutoNum type="alphaUcPeriod"/>
            </a:pPr>
            <a:r>
              <a:rPr lang="en-GB"/>
              <a:t>16 years</a:t>
            </a:r>
            <a:endParaRPr/>
          </a:p>
          <a:p>
            <a:pPr indent="-317500" lvl="0" marL="457200" rtl="0" algn="l">
              <a:lnSpc>
                <a:spcPct val="150000"/>
              </a:lnSpc>
              <a:spcBef>
                <a:spcPts val="0"/>
              </a:spcBef>
              <a:spcAft>
                <a:spcPts val="0"/>
              </a:spcAft>
              <a:buSzPts val="1400"/>
              <a:buAutoNum type="alphaUcPeriod"/>
            </a:pPr>
            <a:r>
              <a:rPr lang="en-GB"/>
              <a:t>18 years</a:t>
            </a:r>
            <a:endParaRPr/>
          </a:p>
          <a:p>
            <a:pPr indent="-317500" lvl="0" marL="457200" rtl="0" algn="l">
              <a:lnSpc>
                <a:spcPct val="150000"/>
              </a:lnSpc>
              <a:spcBef>
                <a:spcPts val="0"/>
              </a:spcBef>
              <a:spcAft>
                <a:spcPts val="0"/>
              </a:spcAft>
              <a:buSzPts val="1400"/>
              <a:buAutoNum type="alphaUcPeriod"/>
            </a:pPr>
            <a:r>
              <a:rPr lang="en-GB"/>
              <a:t>20 years</a:t>
            </a:r>
            <a:endParaRPr/>
          </a:p>
          <a:p>
            <a:pPr indent="-317500" lvl="0" marL="457200" rtl="0" algn="l">
              <a:lnSpc>
                <a:spcPct val="150000"/>
              </a:lnSpc>
              <a:spcBef>
                <a:spcPts val="0"/>
              </a:spcBef>
              <a:spcAft>
                <a:spcPts val="0"/>
              </a:spcAft>
              <a:buSzPts val="1400"/>
              <a:buAutoNum type="alphaUcPeriod"/>
            </a:pPr>
            <a:r>
              <a:rPr lang="en-GB"/>
              <a:t>None of these</a:t>
            </a:r>
            <a:endParaRPr/>
          </a:p>
        </p:txBody>
      </p:sp>
      <p:sp>
        <p:nvSpPr>
          <p:cNvPr id="194" name="Google Shape;194;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0" name="Google Shape;200;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1" name="Google Shape;201;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03" name="Google Shape;203;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rPr>
              <a:t>Let the ages of Kunal and Sagar 6 years ago be 6</a:t>
            </a:r>
            <a:r>
              <a:rPr i="1" lang="en-GB">
                <a:solidFill>
                  <a:schemeClr val="dk1"/>
                </a:solidFill>
              </a:rPr>
              <a:t>x</a:t>
            </a:r>
            <a:r>
              <a:rPr lang="en-GB">
                <a:solidFill>
                  <a:schemeClr val="dk1"/>
                </a:solidFill>
              </a:rPr>
              <a:t> and 5</a:t>
            </a:r>
            <a:r>
              <a:rPr i="1" lang="en-GB">
                <a:solidFill>
                  <a:schemeClr val="dk1"/>
                </a:solidFill>
              </a:rPr>
              <a:t>x</a:t>
            </a:r>
            <a:r>
              <a:rPr lang="en-GB">
                <a:solidFill>
                  <a:schemeClr val="dk1"/>
                </a:solidFill>
              </a:rPr>
              <a:t> years respectively.</a:t>
            </a:r>
            <a:endParaRPr>
              <a:solidFill>
                <a:schemeClr val="dk1"/>
              </a:solidFill>
            </a:endParaRPr>
          </a:p>
          <a:p>
            <a:pPr indent="0" lvl="0" marL="0" rtl="0" algn="l">
              <a:lnSpc>
                <a:spcPct val="150000"/>
              </a:lnSpc>
              <a:spcBef>
                <a:spcPts val="0"/>
              </a:spcBef>
              <a:spcAft>
                <a:spcPts val="0"/>
              </a:spcAft>
              <a:buNone/>
            </a:pPr>
            <a:r>
              <a:rPr lang="en-GB">
                <a:solidFill>
                  <a:schemeClr val="dk1"/>
                </a:solidFill>
              </a:rPr>
              <a:t>Then, ((6</a:t>
            </a:r>
            <a:r>
              <a:rPr i="1" lang="en-GB">
                <a:solidFill>
                  <a:schemeClr val="dk1"/>
                </a:solidFill>
              </a:rPr>
              <a:t>x</a:t>
            </a:r>
            <a:r>
              <a:rPr lang="en-GB">
                <a:solidFill>
                  <a:schemeClr val="dk1"/>
                </a:solidFill>
              </a:rPr>
              <a:t> + 6) + 4 ) / (</a:t>
            </a:r>
            <a:r>
              <a:rPr lang="en-GB">
                <a:solidFill>
                  <a:schemeClr val="dk1"/>
                </a:solidFill>
              </a:rPr>
              <a:t>(5</a:t>
            </a:r>
            <a:r>
              <a:rPr i="1" lang="en-GB">
                <a:solidFill>
                  <a:schemeClr val="dk1"/>
                </a:solidFill>
              </a:rPr>
              <a:t>x</a:t>
            </a:r>
            <a:r>
              <a:rPr lang="en-GB">
                <a:solidFill>
                  <a:schemeClr val="dk1"/>
                </a:solidFill>
              </a:rPr>
              <a:t> + 6) + 4) = 11/10</a:t>
            </a:r>
            <a:endParaRPr>
              <a:solidFill>
                <a:schemeClr val="dk1"/>
              </a:solidFill>
            </a:endParaRPr>
          </a:p>
          <a:p>
            <a:pPr indent="0" lvl="0" marL="0" rtl="0" algn="l">
              <a:lnSpc>
                <a:spcPct val="150000"/>
              </a:lnSpc>
              <a:spcBef>
                <a:spcPts val="0"/>
              </a:spcBef>
              <a:spcAft>
                <a:spcPts val="0"/>
              </a:spcAft>
              <a:buNone/>
            </a:pPr>
            <a:r>
              <a:rPr lang="en-GB">
                <a:solidFill>
                  <a:schemeClr val="dk1"/>
                </a:solidFill>
              </a:rPr>
              <a:t>10(6</a:t>
            </a:r>
            <a:r>
              <a:rPr i="1" lang="en-GB">
                <a:solidFill>
                  <a:schemeClr val="dk1"/>
                </a:solidFill>
              </a:rPr>
              <a:t>x</a:t>
            </a:r>
            <a:r>
              <a:rPr lang="en-GB">
                <a:solidFill>
                  <a:schemeClr val="dk1"/>
                </a:solidFill>
              </a:rPr>
              <a:t> + 10) = 11(5</a:t>
            </a:r>
            <a:r>
              <a:rPr i="1" lang="en-GB">
                <a:solidFill>
                  <a:schemeClr val="dk1"/>
                </a:solidFill>
              </a:rPr>
              <a:t>x</a:t>
            </a:r>
            <a:r>
              <a:rPr lang="en-GB">
                <a:solidFill>
                  <a:schemeClr val="dk1"/>
                </a:solidFill>
              </a:rPr>
              <a:t> + 10)</a:t>
            </a:r>
            <a:endParaRPr>
              <a:solidFill>
                <a:schemeClr val="dk1"/>
              </a:solidFill>
            </a:endParaRPr>
          </a:p>
          <a:p>
            <a:pPr indent="0" lvl="0" marL="0" rtl="0" algn="l">
              <a:lnSpc>
                <a:spcPct val="150000"/>
              </a:lnSpc>
              <a:spcBef>
                <a:spcPts val="0"/>
              </a:spcBef>
              <a:spcAft>
                <a:spcPts val="0"/>
              </a:spcAft>
              <a:buNone/>
            </a:pPr>
            <a:r>
              <a:rPr lang="en-GB">
                <a:solidFill>
                  <a:schemeClr val="dk1"/>
                </a:solidFill>
              </a:rPr>
              <a:t>5</a:t>
            </a:r>
            <a:r>
              <a:rPr i="1" lang="en-GB">
                <a:solidFill>
                  <a:schemeClr val="dk1"/>
                </a:solidFill>
              </a:rPr>
              <a:t>x</a:t>
            </a:r>
            <a:r>
              <a:rPr lang="en-GB">
                <a:solidFill>
                  <a:schemeClr val="dk1"/>
                </a:solidFill>
              </a:rPr>
              <a:t> = 10</a:t>
            </a:r>
            <a:endParaRPr>
              <a:solidFill>
                <a:schemeClr val="dk1"/>
              </a:solidFill>
            </a:endParaRPr>
          </a:p>
          <a:p>
            <a:pPr indent="0" lvl="0" marL="0" rtl="0" algn="l">
              <a:lnSpc>
                <a:spcPct val="150000"/>
              </a:lnSpc>
              <a:spcBef>
                <a:spcPts val="0"/>
              </a:spcBef>
              <a:spcAft>
                <a:spcPts val="0"/>
              </a:spcAft>
              <a:buNone/>
            </a:pPr>
            <a:r>
              <a:rPr i="1" lang="en-GB">
                <a:solidFill>
                  <a:schemeClr val="dk1"/>
                </a:solidFill>
              </a:rPr>
              <a:t>x</a:t>
            </a:r>
            <a:r>
              <a:rPr lang="en-GB">
                <a:solidFill>
                  <a:schemeClr val="dk1"/>
                </a:solidFill>
              </a:rPr>
              <a:t> = 2.</a:t>
            </a:r>
            <a:endParaRPr>
              <a:solidFill>
                <a:schemeClr val="dk1"/>
              </a:solidFill>
            </a:endParaRPr>
          </a:p>
          <a:p>
            <a:pPr indent="0" lvl="0" marL="0" rtl="0" algn="l">
              <a:lnSpc>
                <a:spcPct val="150000"/>
              </a:lnSpc>
              <a:spcBef>
                <a:spcPts val="0"/>
              </a:spcBef>
              <a:spcAft>
                <a:spcPts val="0"/>
              </a:spcAft>
              <a:buNone/>
            </a:pPr>
            <a:r>
              <a:rPr lang="en-GB">
                <a:solidFill>
                  <a:schemeClr val="dk1"/>
                </a:solidFill>
              </a:rPr>
              <a:t>Sagar's present age = (5</a:t>
            </a:r>
            <a:r>
              <a:rPr i="1" lang="en-GB">
                <a:solidFill>
                  <a:schemeClr val="dk1"/>
                </a:solidFill>
              </a:rPr>
              <a:t>x</a:t>
            </a:r>
            <a:r>
              <a:rPr lang="en-GB">
                <a:solidFill>
                  <a:schemeClr val="dk1"/>
                </a:solidFill>
              </a:rPr>
              <a:t> + 6) = 16 years.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9" name="Google Shape;209;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0" name="Google Shape;210;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12" name="Google Shape;212;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highlight>
                  <a:srgbClr val="FFFFFF"/>
                </a:highlight>
              </a:rPr>
              <a:t>The sum of the present ages of a father and his son is 60 years. Six years ago, father's age was five times the age of the son. After 6 years, son's age will be: </a:t>
            </a:r>
            <a:endParaRPr>
              <a:highlight>
                <a:srgbClr val="FFFFFF"/>
              </a:highlight>
            </a:endParaRPr>
          </a:p>
          <a:p>
            <a:pPr indent="-317500" lvl="0" marL="457200" rtl="0" algn="l">
              <a:lnSpc>
                <a:spcPct val="150000"/>
              </a:lnSpc>
              <a:spcBef>
                <a:spcPts val="0"/>
              </a:spcBef>
              <a:spcAft>
                <a:spcPts val="0"/>
              </a:spcAft>
              <a:buSzPts val="1400"/>
              <a:buAutoNum type="alphaUcPeriod"/>
            </a:pPr>
            <a:r>
              <a:rPr lang="en-GB">
                <a:highlight>
                  <a:srgbClr val="FFFFFF"/>
                </a:highlight>
              </a:rPr>
              <a:t>12 years</a:t>
            </a:r>
            <a:endParaRPr>
              <a:highlight>
                <a:srgbClr val="FFFFFF"/>
              </a:highlight>
            </a:endParaRPr>
          </a:p>
          <a:p>
            <a:pPr indent="-317500" lvl="0" marL="457200" rtl="0" algn="l">
              <a:lnSpc>
                <a:spcPct val="150000"/>
              </a:lnSpc>
              <a:spcBef>
                <a:spcPts val="0"/>
              </a:spcBef>
              <a:spcAft>
                <a:spcPts val="0"/>
              </a:spcAft>
              <a:buSzPts val="1400"/>
              <a:buAutoNum type="alphaUcPeriod"/>
            </a:pPr>
            <a:r>
              <a:rPr lang="en-GB">
                <a:highlight>
                  <a:srgbClr val="FFFFFF"/>
                </a:highlight>
              </a:rPr>
              <a:t>14 years</a:t>
            </a:r>
            <a:endParaRPr>
              <a:highlight>
                <a:srgbClr val="FFFFFF"/>
              </a:highlight>
            </a:endParaRPr>
          </a:p>
          <a:p>
            <a:pPr indent="-317500" lvl="0" marL="457200" rtl="0" algn="l">
              <a:lnSpc>
                <a:spcPct val="150000"/>
              </a:lnSpc>
              <a:spcBef>
                <a:spcPts val="0"/>
              </a:spcBef>
              <a:spcAft>
                <a:spcPts val="0"/>
              </a:spcAft>
              <a:buSzPts val="1400"/>
              <a:buAutoNum type="alphaUcPeriod"/>
            </a:pPr>
            <a:r>
              <a:rPr lang="en-GB">
                <a:highlight>
                  <a:srgbClr val="FFFFFF"/>
                </a:highlight>
              </a:rPr>
              <a:t>18 years</a:t>
            </a:r>
            <a:endParaRPr>
              <a:highlight>
                <a:srgbClr val="FFFFFF"/>
              </a:highlight>
            </a:endParaRPr>
          </a:p>
          <a:p>
            <a:pPr indent="-317500" lvl="0" marL="457200" rtl="0" algn="l">
              <a:lnSpc>
                <a:spcPct val="150000"/>
              </a:lnSpc>
              <a:spcBef>
                <a:spcPts val="0"/>
              </a:spcBef>
              <a:spcAft>
                <a:spcPts val="0"/>
              </a:spcAft>
              <a:buSzPts val="1400"/>
              <a:buAutoNum type="alphaUcPeriod"/>
            </a:pPr>
            <a:r>
              <a:rPr lang="en-GB">
                <a:highlight>
                  <a:srgbClr val="FFFFFF"/>
                </a:highlight>
              </a:rPr>
              <a:t>20 years</a:t>
            </a:r>
            <a:endParaRPr>
              <a:highlight>
                <a:srgbClr val="FFFFFF"/>
              </a:highlight>
            </a:endParaRPr>
          </a:p>
        </p:txBody>
      </p:sp>
      <p:sp>
        <p:nvSpPr>
          <p:cNvPr id="213" name="Google Shape;213;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9" name="Google Shape;219;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0" name="Google Shape;220;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22" name="Google Shape;222;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Let the present ages of son and father be </a:t>
            </a:r>
            <a:r>
              <a:rPr i="1" lang="en-GB">
                <a:solidFill>
                  <a:schemeClr val="dk1"/>
                </a:solidFill>
              </a:rPr>
              <a:t>x</a:t>
            </a:r>
            <a:r>
              <a:rPr lang="en-GB">
                <a:solidFill>
                  <a:schemeClr val="dk1"/>
                </a:solidFill>
              </a:rPr>
              <a:t> and (60 -</a:t>
            </a:r>
            <a:r>
              <a:rPr i="1" lang="en-GB">
                <a:solidFill>
                  <a:schemeClr val="dk1"/>
                </a:solidFill>
              </a:rPr>
              <a:t>x</a:t>
            </a:r>
            <a:r>
              <a:rPr lang="en-GB">
                <a:solidFill>
                  <a:schemeClr val="dk1"/>
                </a:solidFill>
              </a:rPr>
              <a:t>) years respectively.</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Then, (60 - </a:t>
            </a:r>
            <a:r>
              <a:rPr i="1" lang="en-GB">
                <a:solidFill>
                  <a:schemeClr val="dk1"/>
                </a:solidFill>
              </a:rPr>
              <a:t>x</a:t>
            </a:r>
            <a:r>
              <a:rPr lang="en-GB">
                <a:solidFill>
                  <a:schemeClr val="dk1"/>
                </a:solidFill>
              </a:rPr>
              <a:t>) - 6 = 5(</a:t>
            </a:r>
            <a:r>
              <a:rPr i="1" lang="en-GB">
                <a:solidFill>
                  <a:schemeClr val="dk1"/>
                </a:solidFill>
              </a:rPr>
              <a:t>x</a:t>
            </a:r>
            <a:r>
              <a:rPr lang="en-GB">
                <a:solidFill>
                  <a:schemeClr val="dk1"/>
                </a:solidFill>
              </a:rPr>
              <a:t> - 6)</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54 - </a:t>
            </a:r>
            <a:r>
              <a:rPr i="1" lang="en-GB">
                <a:solidFill>
                  <a:schemeClr val="dk1"/>
                </a:solidFill>
              </a:rPr>
              <a:t>x</a:t>
            </a:r>
            <a:r>
              <a:rPr lang="en-GB">
                <a:solidFill>
                  <a:schemeClr val="dk1"/>
                </a:solidFill>
              </a:rPr>
              <a:t> = 5</a:t>
            </a:r>
            <a:r>
              <a:rPr i="1" lang="en-GB">
                <a:solidFill>
                  <a:schemeClr val="dk1"/>
                </a:solidFill>
              </a:rPr>
              <a:t>x</a:t>
            </a:r>
            <a:r>
              <a:rPr lang="en-GB">
                <a:solidFill>
                  <a:schemeClr val="dk1"/>
                </a:solidFill>
              </a:rPr>
              <a:t> - 30</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6</a:t>
            </a:r>
            <a:r>
              <a:rPr i="1" lang="en-GB">
                <a:solidFill>
                  <a:schemeClr val="dk1"/>
                </a:solidFill>
              </a:rPr>
              <a:t>x</a:t>
            </a:r>
            <a:r>
              <a:rPr lang="en-GB">
                <a:solidFill>
                  <a:schemeClr val="dk1"/>
                </a:solidFill>
              </a:rPr>
              <a:t> = 84</a:t>
            </a:r>
            <a:endParaRPr>
              <a:solidFill>
                <a:schemeClr val="dk1"/>
              </a:solidFill>
            </a:endParaRPr>
          </a:p>
          <a:p>
            <a:pPr indent="0" lvl="0" marL="0" rtl="0" algn="l">
              <a:lnSpc>
                <a:spcPct val="115000"/>
              </a:lnSpc>
              <a:spcBef>
                <a:spcPts val="1200"/>
              </a:spcBef>
              <a:spcAft>
                <a:spcPts val="0"/>
              </a:spcAft>
              <a:buNone/>
            </a:pPr>
            <a:r>
              <a:rPr i="1" lang="en-GB">
                <a:solidFill>
                  <a:schemeClr val="dk1"/>
                </a:solidFill>
              </a:rPr>
              <a:t>x</a:t>
            </a:r>
            <a:r>
              <a:rPr lang="en-GB">
                <a:solidFill>
                  <a:schemeClr val="dk1"/>
                </a:solidFill>
              </a:rPr>
              <a:t> = 14.</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Son's age after 6 years = (</a:t>
            </a:r>
            <a:r>
              <a:rPr i="1" lang="en-GB">
                <a:solidFill>
                  <a:schemeClr val="dk1"/>
                </a:solidFill>
              </a:rPr>
              <a:t>x</a:t>
            </a:r>
            <a:r>
              <a:rPr lang="en-GB">
                <a:solidFill>
                  <a:schemeClr val="dk1"/>
                </a:solidFill>
              </a:rPr>
              <a:t>+ 6) = 20 years..</a:t>
            </a:r>
            <a:endParaRPr>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a:t>					 </a:t>
            </a:r>
            <a:r>
              <a:rPr b="1" lang="en-GB" sz="2400"/>
              <a:t>Problems on Ages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8" name="Google Shape;228;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9" name="Google Shape;229;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31" name="Google Shape;231;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At present, the ratio between the ages of Arun and Deepak is 4 : 3. After 6 years, Arun's age will be 26 years. What is the age of Deepak at present ? </a:t>
            </a:r>
            <a:endParaRPr/>
          </a:p>
          <a:p>
            <a:pPr indent="-317500" lvl="0" marL="457200" rtl="0" algn="l">
              <a:lnSpc>
                <a:spcPct val="150000"/>
              </a:lnSpc>
              <a:spcBef>
                <a:spcPts val="800"/>
              </a:spcBef>
              <a:spcAft>
                <a:spcPts val="0"/>
              </a:spcAft>
              <a:buSzPts val="1400"/>
              <a:buAutoNum type="alphaUcPeriod"/>
            </a:pPr>
            <a:r>
              <a:rPr lang="en-GB"/>
              <a:t>12 years</a:t>
            </a:r>
            <a:endParaRPr/>
          </a:p>
          <a:p>
            <a:pPr indent="-317500" lvl="0" marL="457200" rtl="0" algn="l">
              <a:lnSpc>
                <a:spcPct val="150000"/>
              </a:lnSpc>
              <a:spcBef>
                <a:spcPts val="0"/>
              </a:spcBef>
              <a:spcAft>
                <a:spcPts val="0"/>
              </a:spcAft>
              <a:buSzPts val="1400"/>
              <a:buAutoNum type="alphaUcPeriod"/>
            </a:pPr>
            <a:r>
              <a:rPr lang="en-GB"/>
              <a:t>15 years</a:t>
            </a:r>
            <a:endParaRPr/>
          </a:p>
          <a:p>
            <a:pPr indent="-317500" lvl="0" marL="457200" rtl="0" algn="l">
              <a:lnSpc>
                <a:spcPct val="150000"/>
              </a:lnSpc>
              <a:spcBef>
                <a:spcPts val="0"/>
              </a:spcBef>
              <a:spcAft>
                <a:spcPts val="0"/>
              </a:spcAft>
              <a:buSzPts val="1400"/>
              <a:buAutoNum type="alphaUcPeriod"/>
            </a:pPr>
            <a:r>
              <a:rPr lang="en-GB"/>
              <a:t>19 and half</a:t>
            </a:r>
            <a:endParaRPr/>
          </a:p>
          <a:p>
            <a:pPr indent="-317500" lvl="0" marL="457200" rtl="0" algn="l">
              <a:lnSpc>
                <a:spcPct val="150000"/>
              </a:lnSpc>
              <a:spcBef>
                <a:spcPts val="0"/>
              </a:spcBef>
              <a:spcAft>
                <a:spcPts val="0"/>
              </a:spcAft>
              <a:buSzPts val="1400"/>
              <a:buAutoNum type="alphaUcPeriod"/>
            </a:pPr>
            <a:r>
              <a:rPr lang="en-GB"/>
              <a:t>21 years</a:t>
            </a:r>
            <a:endParaRPr/>
          </a:p>
        </p:txBody>
      </p:sp>
      <p:sp>
        <p:nvSpPr>
          <p:cNvPr id="232" name="Google Shape;232;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8" name="Google Shape;238;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9" name="Google Shape;239;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41" name="Google Shape;241;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rPr>
              <a:t>Let the present ages of Arun and Deepak be 4</a:t>
            </a:r>
            <a:r>
              <a:rPr i="1" lang="en-GB">
                <a:solidFill>
                  <a:schemeClr val="dk1"/>
                </a:solidFill>
              </a:rPr>
              <a:t>x</a:t>
            </a:r>
            <a:r>
              <a:rPr lang="en-GB">
                <a:solidFill>
                  <a:schemeClr val="dk1"/>
                </a:solidFill>
              </a:rPr>
              <a:t> years and 3</a:t>
            </a:r>
            <a:r>
              <a:rPr i="1" lang="en-GB">
                <a:solidFill>
                  <a:schemeClr val="dk1"/>
                </a:solidFill>
              </a:rPr>
              <a:t>x</a:t>
            </a:r>
            <a:r>
              <a:rPr lang="en-GB">
                <a:solidFill>
                  <a:schemeClr val="dk1"/>
                </a:solidFill>
              </a:rPr>
              <a:t> years respectively. Then,</a:t>
            </a:r>
            <a:endParaRPr>
              <a:solidFill>
                <a:schemeClr val="dk1"/>
              </a:solidFill>
            </a:endParaRPr>
          </a:p>
          <a:p>
            <a:pPr indent="0" lvl="0" marL="0" rtl="0" algn="l">
              <a:lnSpc>
                <a:spcPct val="150000"/>
              </a:lnSpc>
              <a:spcBef>
                <a:spcPts val="0"/>
              </a:spcBef>
              <a:spcAft>
                <a:spcPts val="0"/>
              </a:spcAft>
              <a:buNone/>
            </a:pPr>
            <a:r>
              <a:rPr lang="en-GB">
                <a:solidFill>
                  <a:schemeClr val="dk1"/>
                </a:solidFill>
              </a:rPr>
              <a:t>4</a:t>
            </a:r>
            <a:r>
              <a:rPr i="1" lang="en-GB">
                <a:solidFill>
                  <a:schemeClr val="dk1"/>
                </a:solidFill>
              </a:rPr>
              <a:t>x</a:t>
            </a:r>
            <a:r>
              <a:rPr lang="en-GB">
                <a:solidFill>
                  <a:schemeClr val="dk1"/>
                </a:solidFill>
              </a:rPr>
              <a:t> + 6 = 26 </a:t>
            </a:r>
            <a:endParaRPr>
              <a:solidFill>
                <a:schemeClr val="dk1"/>
              </a:solidFill>
            </a:endParaRPr>
          </a:p>
          <a:p>
            <a:pPr indent="0" lvl="0" marL="0" rtl="0" algn="l">
              <a:lnSpc>
                <a:spcPct val="150000"/>
              </a:lnSpc>
              <a:spcBef>
                <a:spcPts val="0"/>
              </a:spcBef>
              <a:spcAft>
                <a:spcPts val="0"/>
              </a:spcAft>
              <a:buNone/>
            </a:pPr>
            <a:r>
              <a:rPr lang="en-GB">
                <a:solidFill>
                  <a:schemeClr val="dk1"/>
                </a:solidFill>
              </a:rPr>
              <a:t>4</a:t>
            </a:r>
            <a:r>
              <a:rPr i="1" lang="en-GB">
                <a:solidFill>
                  <a:schemeClr val="dk1"/>
                </a:solidFill>
              </a:rPr>
              <a:t>x</a:t>
            </a:r>
            <a:r>
              <a:rPr lang="en-GB">
                <a:solidFill>
                  <a:schemeClr val="dk1"/>
                </a:solidFill>
              </a:rPr>
              <a:t> = 20</a:t>
            </a:r>
            <a:endParaRPr>
              <a:solidFill>
                <a:schemeClr val="dk1"/>
              </a:solidFill>
            </a:endParaRPr>
          </a:p>
          <a:p>
            <a:pPr indent="0" lvl="0" marL="0" rtl="0" algn="l">
              <a:lnSpc>
                <a:spcPct val="150000"/>
              </a:lnSpc>
              <a:spcBef>
                <a:spcPts val="0"/>
              </a:spcBef>
              <a:spcAft>
                <a:spcPts val="0"/>
              </a:spcAft>
              <a:buNone/>
            </a:pPr>
            <a:r>
              <a:rPr i="1" lang="en-GB">
                <a:solidFill>
                  <a:schemeClr val="dk1"/>
                </a:solidFill>
              </a:rPr>
              <a:t>x</a:t>
            </a:r>
            <a:r>
              <a:rPr lang="en-GB">
                <a:solidFill>
                  <a:schemeClr val="dk1"/>
                </a:solidFill>
              </a:rPr>
              <a:t> = 5.</a:t>
            </a:r>
            <a:endParaRPr>
              <a:solidFill>
                <a:schemeClr val="dk1"/>
              </a:solidFill>
            </a:endParaRPr>
          </a:p>
          <a:p>
            <a:pPr indent="0" lvl="0" marL="0" rtl="0" algn="l">
              <a:lnSpc>
                <a:spcPct val="150000"/>
              </a:lnSpc>
              <a:spcBef>
                <a:spcPts val="0"/>
              </a:spcBef>
              <a:spcAft>
                <a:spcPts val="0"/>
              </a:spcAft>
              <a:buNone/>
            </a:pPr>
            <a:r>
              <a:rPr lang="en-GB">
                <a:solidFill>
                  <a:schemeClr val="dk1"/>
                </a:solidFill>
              </a:rPr>
              <a:t>Deepak's age = 3</a:t>
            </a:r>
            <a:r>
              <a:rPr i="1" lang="en-GB">
                <a:solidFill>
                  <a:schemeClr val="dk1"/>
                </a:solidFill>
              </a:rPr>
              <a:t>x</a:t>
            </a:r>
            <a:r>
              <a:rPr lang="en-GB">
                <a:solidFill>
                  <a:schemeClr val="dk1"/>
                </a:solidFill>
              </a:rPr>
              <a:t> = 15 years.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7" name="Google Shape;247;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8" name="Google Shape;248;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50" name="Google Shape;250;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Sachin is younger than Rahul by 7 years. If their ages are in the respective ratio of 7 : 9, how old is Sachin? </a:t>
            </a:r>
            <a:endParaRPr/>
          </a:p>
          <a:p>
            <a:pPr indent="-317500" lvl="0" marL="457200" rtl="0" algn="l">
              <a:lnSpc>
                <a:spcPct val="150000"/>
              </a:lnSpc>
              <a:spcBef>
                <a:spcPts val="800"/>
              </a:spcBef>
              <a:spcAft>
                <a:spcPts val="0"/>
              </a:spcAft>
              <a:buSzPts val="1400"/>
              <a:buAutoNum type="alphaUcPeriod"/>
            </a:pPr>
            <a:r>
              <a:rPr lang="en-GB"/>
              <a:t>16 years</a:t>
            </a:r>
            <a:endParaRPr/>
          </a:p>
          <a:p>
            <a:pPr indent="-317500" lvl="0" marL="457200" rtl="0" algn="l">
              <a:lnSpc>
                <a:spcPct val="150000"/>
              </a:lnSpc>
              <a:spcBef>
                <a:spcPts val="0"/>
              </a:spcBef>
              <a:spcAft>
                <a:spcPts val="0"/>
              </a:spcAft>
              <a:buSzPts val="1400"/>
              <a:buAutoNum type="alphaUcPeriod"/>
            </a:pPr>
            <a:r>
              <a:rPr lang="en-GB"/>
              <a:t>18 years</a:t>
            </a:r>
            <a:endParaRPr/>
          </a:p>
          <a:p>
            <a:pPr indent="-317500" lvl="0" marL="457200" rtl="0" algn="l">
              <a:lnSpc>
                <a:spcPct val="150000"/>
              </a:lnSpc>
              <a:spcBef>
                <a:spcPts val="0"/>
              </a:spcBef>
              <a:spcAft>
                <a:spcPts val="0"/>
              </a:spcAft>
              <a:buSzPts val="1400"/>
              <a:buAutoNum type="alphaUcPeriod"/>
            </a:pPr>
            <a:r>
              <a:rPr lang="en-GB"/>
              <a:t>28 years</a:t>
            </a:r>
            <a:endParaRPr/>
          </a:p>
          <a:p>
            <a:pPr indent="-317500" lvl="0" marL="457200" rtl="0" algn="l">
              <a:lnSpc>
                <a:spcPct val="150000"/>
              </a:lnSpc>
              <a:spcBef>
                <a:spcPts val="0"/>
              </a:spcBef>
              <a:spcAft>
                <a:spcPts val="0"/>
              </a:spcAft>
              <a:buSzPts val="1400"/>
              <a:buAutoNum type="alphaUcPeriod"/>
            </a:pPr>
            <a:r>
              <a:rPr lang="en-GB"/>
              <a:t>24.5 years</a:t>
            </a:r>
            <a:endParaRPr/>
          </a:p>
        </p:txBody>
      </p:sp>
      <p:sp>
        <p:nvSpPr>
          <p:cNvPr id="251" name="Google Shape;251;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7" name="Google Shape;257;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8" name="Google Shape;258;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60" name="Google Shape;260;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1200"/>
              </a:spcBef>
              <a:spcAft>
                <a:spcPts val="0"/>
              </a:spcAft>
              <a:buClr>
                <a:schemeClr val="dk1"/>
              </a:buClr>
              <a:buSzPts val="1100"/>
              <a:buFont typeface="Arial"/>
              <a:buNone/>
            </a:pPr>
            <a:r>
              <a:rPr lang="en-GB">
                <a:solidFill>
                  <a:schemeClr val="dk1"/>
                </a:solidFill>
              </a:rPr>
              <a:t>Let Rahul's age be </a:t>
            </a:r>
            <a:r>
              <a:rPr i="1" lang="en-GB">
                <a:solidFill>
                  <a:schemeClr val="dk1"/>
                </a:solidFill>
              </a:rPr>
              <a:t>x</a:t>
            </a:r>
            <a:r>
              <a:rPr lang="en-GB">
                <a:solidFill>
                  <a:schemeClr val="dk1"/>
                </a:solidFill>
              </a:rPr>
              <a:t> years.</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Then, Sachin's age = (</a:t>
            </a:r>
            <a:r>
              <a:rPr i="1" lang="en-GB">
                <a:solidFill>
                  <a:schemeClr val="dk1"/>
                </a:solidFill>
              </a:rPr>
              <a:t>x</a:t>
            </a:r>
            <a:r>
              <a:rPr lang="en-GB">
                <a:solidFill>
                  <a:schemeClr val="dk1"/>
                </a:solidFill>
              </a:rPr>
              <a:t> - 7) years.</a:t>
            </a:r>
            <a:endParaRPr>
              <a:solidFill>
                <a:schemeClr val="dk1"/>
              </a:solidFill>
            </a:endParaRPr>
          </a:p>
          <a:p>
            <a:pPr indent="0" lvl="0" marL="0" rtl="0" algn="l">
              <a:lnSpc>
                <a:spcPct val="150000"/>
              </a:lnSpc>
              <a:spcBef>
                <a:spcPts val="1200"/>
              </a:spcBef>
              <a:spcAft>
                <a:spcPts val="0"/>
              </a:spcAft>
              <a:buNone/>
            </a:pPr>
            <a:r>
              <a:rPr i="1" lang="en-GB">
                <a:solidFill>
                  <a:schemeClr val="dk1"/>
                </a:solidFill>
              </a:rPr>
              <a:t>x</a:t>
            </a:r>
            <a:r>
              <a:rPr lang="en-GB">
                <a:solidFill>
                  <a:schemeClr val="dk1"/>
                </a:solidFill>
              </a:rPr>
              <a:t> - 7/x=7</a:t>
            </a:r>
            <a:r>
              <a:rPr i="1" lang="en-GB">
                <a:solidFill>
                  <a:schemeClr val="dk1"/>
                </a:solidFill>
              </a:rPr>
              <a:t>/ </a:t>
            </a:r>
            <a:r>
              <a:rPr lang="en-GB">
                <a:solidFill>
                  <a:schemeClr val="dk1"/>
                </a:solidFill>
              </a:rPr>
              <a:t>9</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9</a:t>
            </a:r>
            <a:r>
              <a:rPr i="1" lang="en-GB">
                <a:solidFill>
                  <a:schemeClr val="dk1"/>
                </a:solidFill>
              </a:rPr>
              <a:t>x</a:t>
            </a:r>
            <a:r>
              <a:rPr lang="en-GB">
                <a:solidFill>
                  <a:schemeClr val="dk1"/>
                </a:solidFill>
              </a:rPr>
              <a:t> - 63 = 7</a:t>
            </a:r>
            <a:r>
              <a:rPr i="1" lang="en-GB">
                <a:solidFill>
                  <a:schemeClr val="dk1"/>
                </a:solidFill>
              </a:rPr>
              <a:t>x</a:t>
            </a:r>
            <a:endParaRPr i="1">
              <a:solidFill>
                <a:schemeClr val="dk1"/>
              </a:solidFill>
            </a:endParaRPr>
          </a:p>
          <a:p>
            <a:pPr indent="0" lvl="0" marL="0" rtl="0" algn="l">
              <a:lnSpc>
                <a:spcPct val="150000"/>
              </a:lnSpc>
              <a:spcBef>
                <a:spcPts val="1200"/>
              </a:spcBef>
              <a:spcAft>
                <a:spcPts val="0"/>
              </a:spcAft>
              <a:buNone/>
            </a:pPr>
            <a:r>
              <a:rPr lang="en-GB">
                <a:solidFill>
                  <a:schemeClr val="dk1"/>
                </a:solidFill>
              </a:rPr>
              <a:t>2</a:t>
            </a:r>
            <a:r>
              <a:rPr i="1" lang="en-GB">
                <a:solidFill>
                  <a:schemeClr val="dk1"/>
                </a:solidFill>
              </a:rPr>
              <a:t>x</a:t>
            </a:r>
            <a:r>
              <a:rPr lang="en-GB">
                <a:solidFill>
                  <a:schemeClr val="dk1"/>
                </a:solidFill>
              </a:rPr>
              <a:t> = 63</a:t>
            </a:r>
            <a:endParaRPr>
              <a:solidFill>
                <a:schemeClr val="dk1"/>
              </a:solidFill>
            </a:endParaRPr>
          </a:p>
          <a:p>
            <a:pPr indent="0" lvl="0" marL="0" rtl="0" algn="l">
              <a:lnSpc>
                <a:spcPct val="150000"/>
              </a:lnSpc>
              <a:spcBef>
                <a:spcPts val="0"/>
              </a:spcBef>
              <a:spcAft>
                <a:spcPts val="0"/>
              </a:spcAft>
              <a:buNone/>
            </a:pPr>
            <a:r>
              <a:rPr i="1" lang="en-GB">
                <a:solidFill>
                  <a:schemeClr val="dk1"/>
                </a:solidFill>
              </a:rPr>
              <a:t>x</a:t>
            </a:r>
            <a:r>
              <a:rPr lang="en-GB">
                <a:solidFill>
                  <a:schemeClr val="dk1"/>
                </a:solidFill>
              </a:rPr>
              <a:t> = 31.5</a:t>
            </a:r>
            <a:endParaRPr>
              <a:solidFill>
                <a:schemeClr val="dk1"/>
              </a:solidFill>
            </a:endParaRPr>
          </a:p>
          <a:p>
            <a:pPr indent="0" lvl="0" marL="0" rtl="0" algn="l">
              <a:lnSpc>
                <a:spcPct val="150000"/>
              </a:lnSpc>
              <a:spcBef>
                <a:spcPts val="0"/>
              </a:spcBef>
              <a:spcAft>
                <a:spcPts val="0"/>
              </a:spcAft>
              <a:buNone/>
            </a:pPr>
            <a:r>
              <a:rPr lang="en-GB">
                <a:solidFill>
                  <a:schemeClr val="dk1"/>
                </a:solidFill>
              </a:rPr>
              <a:t>Hence, Sachin's age =(</a:t>
            </a:r>
            <a:r>
              <a:rPr i="1" lang="en-GB">
                <a:solidFill>
                  <a:schemeClr val="dk1"/>
                </a:solidFill>
              </a:rPr>
              <a:t>x</a:t>
            </a:r>
            <a:r>
              <a:rPr lang="en-GB">
                <a:solidFill>
                  <a:schemeClr val="dk1"/>
                </a:solidFill>
              </a:rPr>
              <a:t> - 7) = 24.5 years.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6" name="Google Shape;266;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7" name="Google Shape;267;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69" name="Google Shape;269;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1200"/>
              </a:spcBef>
              <a:spcAft>
                <a:spcPts val="0"/>
              </a:spcAft>
              <a:buNone/>
            </a:pPr>
            <a:r>
              <a:rPr lang="en-GB"/>
              <a:t>The present ages of three persons in proportions 4 : 7 : 9. Eight years ago, the sum of their ages was 56. Find their present ages (in years).</a:t>
            </a:r>
            <a:endParaRPr/>
          </a:p>
          <a:p>
            <a:pPr indent="-317500" lvl="0" marL="457200" rtl="0" algn="l">
              <a:lnSpc>
                <a:spcPct val="150000"/>
              </a:lnSpc>
              <a:spcBef>
                <a:spcPts val="1200"/>
              </a:spcBef>
              <a:spcAft>
                <a:spcPts val="0"/>
              </a:spcAft>
              <a:buSzPts val="1400"/>
              <a:buAutoNum type="alphaUcPeriod"/>
            </a:pPr>
            <a:r>
              <a:rPr lang="en-GB"/>
              <a:t>8, 20, 28</a:t>
            </a:r>
            <a:endParaRPr/>
          </a:p>
          <a:p>
            <a:pPr indent="-317500" lvl="0" marL="457200" rtl="0" algn="l">
              <a:lnSpc>
                <a:spcPct val="150000"/>
              </a:lnSpc>
              <a:spcBef>
                <a:spcPts val="0"/>
              </a:spcBef>
              <a:spcAft>
                <a:spcPts val="0"/>
              </a:spcAft>
              <a:buSzPts val="1400"/>
              <a:buAutoNum type="alphaUcPeriod"/>
            </a:pPr>
            <a:r>
              <a:rPr lang="en-GB"/>
              <a:t>16, 28, 36</a:t>
            </a:r>
            <a:endParaRPr/>
          </a:p>
          <a:p>
            <a:pPr indent="-317500" lvl="0" marL="457200" rtl="0" algn="l">
              <a:lnSpc>
                <a:spcPct val="150000"/>
              </a:lnSpc>
              <a:spcBef>
                <a:spcPts val="0"/>
              </a:spcBef>
              <a:spcAft>
                <a:spcPts val="0"/>
              </a:spcAft>
              <a:buSzPts val="1400"/>
              <a:buAutoNum type="alphaUcPeriod"/>
            </a:pPr>
            <a:r>
              <a:rPr lang="en-GB"/>
              <a:t>20, 35, 45</a:t>
            </a:r>
            <a:endParaRPr/>
          </a:p>
          <a:p>
            <a:pPr indent="-317500" lvl="0" marL="457200" rtl="0" algn="l">
              <a:lnSpc>
                <a:spcPct val="150000"/>
              </a:lnSpc>
              <a:spcBef>
                <a:spcPts val="0"/>
              </a:spcBef>
              <a:spcAft>
                <a:spcPts val="0"/>
              </a:spcAft>
              <a:buSzPts val="1400"/>
              <a:buAutoNum type="alphaUcPeriod"/>
            </a:pPr>
            <a:r>
              <a:rPr lang="en-GB"/>
              <a:t>None of these</a:t>
            </a:r>
            <a:endParaRPr/>
          </a:p>
          <a:p>
            <a:pPr indent="0" lvl="0" marL="457200" rtl="0" algn="l">
              <a:lnSpc>
                <a:spcPct val="150000"/>
              </a:lnSpc>
              <a:spcBef>
                <a:spcPts val="1200"/>
              </a:spcBef>
              <a:spcAft>
                <a:spcPts val="0"/>
              </a:spcAft>
              <a:buNone/>
            </a:pPr>
            <a:r>
              <a:t/>
            </a:r>
            <a:endParaRPr/>
          </a:p>
          <a:p>
            <a:pPr indent="0" lvl="0" marL="0" rtl="0" algn="l">
              <a:lnSpc>
                <a:spcPct val="150000"/>
              </a:lnSpc>
              <a:spcBef>
                <a:spcPts val="1200"/>
              </a:spcBef>
              <a:spcAft>
                <a:spcPts val="800"/>
              </a:spcAft>
              <a:buNone/>
            </a:pPr>
            <a:r>
              <a:t/>
            </a:r>
            <a:endParaRPr/>
          </a:p>
        </p:txBody>
      </p:sp>
      <p:sp>
        <p:nvSpPr>
          <p:cNvPr id="270" name="Google Shape;270;p3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6" name="Google Shape;276;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7" name="Google Shape;277;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279" name="Google Shape;279;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Let their present ages be 4</a:t>
            </a:r>
            <a:r>
              <a:rPr i="1" lang="en-GB">
                <a:solidFill>
                  <a:schemeClr val="dk1"/>
                </a:solidFill>
              </a:rPr>
              <a:t>x</a:t>
            </a:r>
            <a:r>
              <a:rPr lang="en-GB">
                <a:solidFill>
                  <a:schemeClr val="dk1"/>
                </a:solidFill>
              </a:rPr>
              <a:t>, 7</a:t>
            </a:r>
            <a:r>
              <a:rPr i="1" lang="en-GB">
                <a:solidFill>
                  <a:schemeClr val="dk1"/>
                </a:solidFill>
              </a:rPr>
              <a:t>x</a:t>
            </a:r>
            <a:r>
              <a:rPr lang="en-GB">
                <a:solidFill>
                  <a:schemeClr val="dk1"/>
                </a:solidFill>
              </a:rPr>
              <a:t> and 9</a:t>
            </a:r>
            <a:r>
              <a:rPr i="1" lang="en-GB">
                <a:solidFill>
                  <a:schemeClr val="dk1"/>
                </a:solidFill>
              </a:rPr>
              <a:t>x</a:t>
            </a:r>
            <a:r>
              <a:rPr lang="en-GB">
                <a:solidFill>
                  <a:schemeClr val="dk1"/>
                </a:solidFill>
              </a:rPr>
              <a:t> years respectively.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Then, (4</a:t>
            </a:r>
            <a:r>
              <a:rPr i="1" lang="en-GB">
                <a:solidFill>
                  <a:schemeClr val="dk1"/>
                </a:solidFill>
              </a:rPr>
              <a:t>x</a:t>
            </a:r>
            <a:r>
              <a:rPr lang="en-GB">
                <a:solidFill>
                  <a:schemeClr val="dk1"/>
                </a:solidFill>
              </a:rPr>
              <a:t> - 8) + (7</a:t>
            </a:r>
            <a:r>
              <a:rPr i="1" lang="en-GB">
                <a:solidFill>
                  <a:schemeClr val="dk1"/>
                </a:solidFill>
              </a:rPr>
              <a:t>x</a:t>
            </a:r>
            <a:r>
              <a:rPr lang="en-GB">
                <a:solidFill>
                  <a:schemeClr val="dk1"/>
                </a:solidFill>
              </a:rPr>
              <a:t> - 8) + (9</a:t>
            </a:r>
            <a:r>
              <a:rPr i="1" lang="en-GB">
                <a:solidFill>
                  <a:schemeClr val="dk1"/>
                </a:solidFill>
              </a:rPr>
              <a:t>x</a:t>
            </a:r>
            <a:r>
              <a:rPr lang="en-GB">
                <a:solidFill>
                  <a:schemeClr val="dk1"/>
                </a:solidFill>
              </a:rPr>
              <a:t> - 8) = 56</a:t>
            </a:r>
            <a:endParaRPr>
              <a:solidFill>
                <a:schemeClr val="dk1"/>
              </a:solidFill>
            </a:endParaRPr>
          </a:p>
          <a:p>
            <a:pPr indent="0" lvl="0" marL="0" rtl="0" algn="l">
              <a:spcBef>
                <a:spcPts val="1200"/>
              </a:spcBef>
              <a:spcAft>
                <a:spcPts val="0"/>
              </a:spcAft>
              <a:buNone/>
            </a:pPr>
            <a:r>
              <a:rPr lang="en-GB">
                <a:solidFill>
                  <a:schemeClr val="dk1"/>
                </a:solidFill>
              </a:rPr>
              <a:t>20</a:t>
            </a:r>
            <a:r>
              <a:rPr i="1" lang="en-GB">
                <a:solidFill>
                  <a:schemeClr val="dk1"/>
                </a:solidFill>
              </a:rPr>
              <a:t>x</a:t>
            </a:r>
            <a:r>
              <a:rPr lang="en-GB">
                <a:solidFill>
                  <a:schemeClr val="dk1"/>
                </a:solidFill>
              </a:rPr>
              <a:t> = 80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GB">
                <a:solidFill>
                  <a:schemeClr val="dk1"/>
                </a:solidFill>
              </a:rPr>
              <a:t>x</a:t>
            </a:r>
            <a:r>
              <a:rPr lang="en-GB">
                <a:solidFill>
                  <a:schemeClr val="dk1"/>
                </a:solidFill>
              </a:rPr>
              <a:t> = 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Their present ages are 4</a:t>
            </a:r>
            <a:r>
              <a:rPr i="1" lang="en-GB">
                <a:solidFill>
                  <a:schemeClr val="dk1"/>
                </a:solidFill>
              </a:rPr>
              <a:t>x</a:t>
            </a:r>
            <a:r>
              <a:rPr lang="en-GB">
                <a:solidFill>
                  <a:schemeClr val="dk1"/>
                </a:solidFill>
              </a:rPr>
              <a:t> = 16 years, 7</a:t>
            </a:r>
            <a:r>
              <a:rPr i="1" lang="en-GB">
                <a:solidFill>
                  <a:schemeClr val="dk1"/>
                </a:solidFill>
              </a:rPr>
              <a:t>x</a:t>
            </a:r>
            <a:r>
              <a:rPr lang="en-GB">
                <a:solidFill>
                  <a:schemeClr val="dk1"/>
                </a:solidFill>
              </a:rPr>
              <a:t> = 28 years and 9</a:t>
            </a:r>
            <a:r>
              <a:rPr i="1" lang="en-GB">
                <a:solidFill>
                  <a:schemeClr val="dk1"/>
                </a:solidFill>
              </a:rPr>
              <a:t>x</a:t>
            </a:r>
            <a:r>
              <a:rPr lang="en-GB">
                <a:solidFill>
                  <a:schemeClr val="dk1"/>
                </a:solidFill>
              </a:rPr>
              <a:t> = 36 years respectively.</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5" name="Google Shape;285;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6" name="Google Shape;286;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88" name="Google Shape;288;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Ayesha's father was 38 years of age when she was born while her mother was 36 years old when her brother four years younger to her was born. What is the difference between the ages of her parents? </a:t>
            </a:r>
            <a:endParaRPr/>
          </a:p>
          <a:p>
            <a:pPr indent="-317500" lvl="0" marL="457200" rtl="0" algn="l">
              <a:lnSpc>
                <a:spcPct val="150000"/>
              </a:lnSpc>
              <a:spcBef>
                <a:spcPts val="800"/>
              </a:spcBef>
              <a:spcAft>
                <a:spcPts val="0"/>
              </a:spcAft>
              <a:buSzPts val="1400"/>
              <a:buAutoNum type="alphaUcPeriod"/>
            </a:pPr>
            <a:r>
              <a:rPr lang="en-GB"/>
              <a:t>2 years</a:t>
            </a:r>
            <a:endParaRPr/>
          </a:p>
          <a:p>
            <a:pPr indent="-317500" lvl="0" marL="457200" rtl="0" algn="l">
              <a:lnSpc>
                <a:spcPct val="150000"/>
              </a:lnSpc>
              <a:spcBef>
                <a:spcPts val="0"/>
              </a:spcBef>
              <a:spcAft>
                <a:spcPts val="0"/>
              </a:spcAft>
              <a:buSzPts val="1400"/>
              <a:buAutoNum type="alphaUcPeriod"/>
            </a:pPr>
            <a:r>
              <a:rPr lang="en-GB"/>
              <a:t>4 years</a:t>
            </a:r>
            <a:endParaRPr/>
          </a:p>
          <a:p>
            <a:pPr indent="-317500" lvl="0" marL="457200" rtl="0" algn="l">
              <a:lnSpc>
                <a:spcPct val="150000"/>
              </a:lnSpc>
              <a:spcBef>
                <a:spcPts val="0"/>
              </a:spcBef>
              <a:spcAft>
                <a:spcPts val="0"/>
              </a:spcAft>
              <a:buSzPts val="1400"/>
              <a:buAutoNum type="alphaUcPeriod"/>
            </a:pPr>
            <a:r>
              <a:rPr lang="en-GB"/>
              <a:t>6 years</a:t>
            </a:r>
            <a:endParaRPr/>
          </a:p>
          <a:p>
            <a:pPr indent="-317500" lvl="0" marL="457200" rtl="0" algn="l">
              <a:lnSpc>
                <a:spcPct val="150000"/>
              </a:lnSpc>
              <a:spcBef>
                <a:spcPts val="0"/>
              </a:spcBef>
              <a:spcAft>
                <a:spcPts val="0"/>
              </a:spcAft>
              <a:buSzPts val="1400"/>
              <a:buAutoNum type="alphaUcPeriod"/>
            </a:pPr>
            <a:r>
              <a:rPr lang="en-GB"/>
              <a:t>8 years</a:t>
            </a:r>
            <a:endParaRPr/>
          </a:p>
        </p:txBody>
      </p:sp>
      <p:sp>
        <p:nvSpPr>
          <p:cNvPr id="289" name="Google Shape;289;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5" name="Google Shape;295;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6" name="Google Shape;296;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98" name="Google Shape;298;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n-GB"/>
              <a:t>Mother's age when Ayesha's brother was born = 36 years.</a:t>
            </a:r>
            <a:endParaRPr/>
          </a:p>
          <a:p>
            <a:pPr indent="0" lvl="0" marL="0" rtl="0" algn="l">
              <a:lnSpc>
                <a:spcPct val="115000"/>
              </a:lnSpc>
              <a:spcBef>
                <a:spcPts val="1200"/>
              </a:spcBef>
              <a:spcAft>
                <a:spcPts val="0"/>
              </a:spcAft>
              <a:buClr>
                <a:schemeClr val="dk1"/>
              </a:buClr>
              <a:buSzPts val="1100"/>
              <a:buFont typeface="Arial"/>
              <a:buNone/>
            </a:pPr>
            <a:r>
              <a:rPr lang="en-GB"/>
              <a:t>Father's age when Ayesha's brother was born = (38 + 4) years = 42 years.</a:t>
            </a:r>
            <a:endParaRPr/>
          </a:p>
          <a:p>
            <a:pPr indent="0" lvl="0" marL="0" rtl="0" algn="l">
              <a:spcBef>
                <a:spcPts val="1200"/>
              </a:spcBef>
              <a:spcAft>
                <a:spcPts val="0"/>
              </a:spcAft>
              <a:buNone/>
            </a:pPr>
            <a:r>
              <a:rPr lang="en-GB"/>
              <a:t>Required difference = (42 - 36) years = 6 years.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4" name="Google Shape;304;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5" name="Google Shape;305;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07" name="Google Shape;307;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1200"/>
              </a:spcBef>
              <a:spcAft>
                <a:spcPts val="0"/>
              </a:spcAft>
              <a:buClr>
                <a:schemeClr val="dk1"/>
              </a:buClr>
              <a:buSzPts val="1100"/>
              <a:buFont typeface="Arial"/>
              <a:buNone/>
            </a:pPr>
            <a:r>
              <a:rPr lang="en-GB"/>
              <a:t>A person's present age is two-fifth of the age of his mother. After 8 years, he will be one-half of the age of his mother. How old is the mother at present?</a:t>
            </a:r>
            <a:endParaRPr/>
          </a:p>
          <a:p>
            <a:pPr indent="-317500" lvl="0" marL="457200" rtl="0" algn="l">
              <a:lnSpc>
                <a:spcPct val="150000"/>
              </a:lnSpc>
              <a:spcBef>
                <a:spcPts val="1200"/>
              </a:spcBef>
              <a:spcAft>
                <a:spcPts val="0"/>
              </a:spcAft>
              <a:buSzPts val="1400"/>
              <a:buAutoNum type="alphaUcPeriod"/>
            </a:pPr>
            <a:r>
              <a:rPr lang="en-GB"/>
              <a:t>32 years</a:t>
            </a:r>
            <a:endParaRPr/>
          </a:p>
          <a:p>
            <a:pPr indent="-317500" lvl="0" marL="457200" rtl="0" algn="l">
              <a:lnSpc>
                <a:spcPct val="150000"/>
              </a:lnSpc>
              <a:spcBef>
                <a:spcPts val="0"/>
              </a:spcBef>
              <a:spcAft>
                <a:spcPts val="0"/>
              </a:spcAft>
              <a:buSzPts val="1400"/>
              <a:buAutoNum type="alphaUcPeriod"/>
            </a:pPr>
            <a:r>
              <a:rPr lang="en-GB"/>
              <a:t>36 years</a:t>
            </a:r>
            <a:endParaRPr/>
          </a:p>
          <a:p>
            <a:pPr indent="-317500" lvl="0" marL="457200" rtl="0" algn="l">
              <a:lnSpc>
                <a:spcPct val="150000"/>
              </a:lnSpc>
              <a:spcBef>
                <a:spcPts val="0"/>
              </a:spcBef>
              <a:spcAft>
                <a:spcPts val="0"/>
              </a:spcAft>
              <a:buSzPts val="1400"/>
              <a:buAutoNum type="alphaUcPeriod"/>
            </a:pPr>
            <a:r>
              <a:rPr lang="en-GB"/>
              <a:t>40 years </a:t>
            </a:r>
            <a:endParaRPr/>
          </a:p>
          <a:p>
            <a:pPr indent="-317500" lvl="0" marL="457200" rtl="0" algn="l">
              <a:lnSpc>
                <a:spcPct val="150000"/>
              </a:lnSpc>
              <a:spcBef>
                <a:spcPts val="0"/>
              </a:spcBef>
              <a:spcAft>
                <a:spcPts val="0"/>
              </a:spcAft>
              <a:buSzPts val="1400"/>
              <a:buAutoNum type="alphaUcPeriod"/>
            </a:pPr>
            <a:r>
              <a:rPr lang="en-GB"/>
              <a:t>48 years</a:t>
            </a:r>
            <a:endParaRPr/>
          </a:p>
        </p:txBody>
      </p:sp>
      <p:sp>
        <p:nvSpPr>
          <p:cNvPr id="308" name="Google Shape;308;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4" name="Google Shape;314;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5" name="Google Shape;315;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17" name="Google Shape;317;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Let the mother's present age be x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the person's present age = 	2/5x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{2/5x+8} = ½{x+8}</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2(2</a:t>
            </a:r>
            <a:r>
              <a:rPr i="1" lang="en-GB">
                <a:solidFill>
                  <a:schemeClr val="dk1"/>
                </a:solidFill>
              </a:rPr>
              <a:t>x</a:t>
            </a:r>
            <a:r>
              <a:rPr lang="en-GB">
                <a:solidFill>
                  <a:schemeClr val="dk1"/>
                </a:solidFill>
              </a:rPr>
              <a:t> + 40) = 5(</a:t>
            </a:r>
            <a:r>
              <a:rPr i="1" lang="en-GB">
                <a:solidFill>
                  <a:schemeClr val="dk1"/>
                </a:solidFill>
              </a:rPr>
              <a:t>x</a:t>
            </a:r>
            <a:r>
              <a:rPr lang="en-GB">
                <a:solidFill>
                  <a:schemeClr val="dk1"/>
                </a:solidFill>
              </a:rPr>
              <a:t> + 8)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GB">
                <a:solidFill>
                  <a:schemeClr val="dk1"/>
                </a:solidFill>
              </a:rPr>
              <a:t>x</a:t>
            </a:r>
            <a:r>
              <a:rPr lang="en-GB">
                <a:solidFill>
                  <a:schemeClr val="dk1"/>
                </a:solidFill>
              </a:rPr>
              <a:t> = 40.</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68" name="Google Shape;68;p15"/>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rPr>
              <a:t>Important Statements and Equations for "Problems based on Ages:</a:t>
            </a:r>
            <a:endParaRPr>
              <a:solidFill>
                <a:schemeClr val="dk1"/>
              </a:solidFill>
            </a:endParaRPr>
          </a:p>
          <a:p>
            <a:pPr indent="-317500" lvl="0" marL="457200" rtl="0" algn="l">
              <a:lnSpc>
                <a:spcPct val="150000"/>
              </a:lnSpc>
              <a:spcBef>
                <a:spcPts val="800"/>
              </a:spcBef>
              <a:spcAft>
                <a:spcPts val="0"/>
              </a:spcAft>
              <a:buClr>
                <a:schemeClr val="dk1"/>
              </a:buClr>
              <a:buSzPts val="1400"/>
              <a:buChar char="●"/>
            </a:pPr>
            <a:r>
              <a:rPr lang="en-GB">
                <a:solidFill>
                  <a:schemeClr val="dk1"/>
                </a:solidFill>
              </a:rPr>
              <a:t>If the present age is y, then n times the present age = ny.</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If the present age is x, then age n years later/hence = x + 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If the present age is x, then age n years ago = x – 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ages in a ratio a: b will be ax and bx.</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If the current age is y, then 1/n of the age is y/n.</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3" name="Google Shape;323;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4" name="Google Shape;324;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26" name="Google Shape;326;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Q is as much younger than R as he is older than T. If the sum of the ages of R and T is 50 years, what is definitely the difference between R and Q's age?</a:t>
            </a:r>
            <a:endParaRPr/>
          </a:p>
          <a:p>
            <a:pPr indent="-317500" lvl="0" marL="457200" rtl="0" algn="l">
              <a:lnSpc>
                <a:spcPct val="150000"/>
              </a:lnSpc>
              <a:spcBef>
                <a:spcPts val="0"/>
              </a:spcBef>
              <a:spcAft>
                <a:spcPts val="0"/>
              </a:spcAft>
              <a:buSzPts val="1400"/>
              <a:buAutoNum type="alphaUcPeriod"/>
            </a:pPr>
            <a:r>
              <a:rPr lang="en-GB"/>
              <a:t>1 year</a:t>
            </a:r>
            <a:endParaRPr/>
          </a:p>
          <a:p>
            <a:pPr indent="-317500" lvl="0" marL="457200" rtl="0" algn="l">
              <a:lnSpc>
                <a:spcPct val="150000"/>
              </a:lnSpc>
              <a:spcBef>
                <a:spcPts val="0"/>
              </a:spcBef>
              <a:spcAft>
                <a:spcPts val="0"/>
              </a:spcAft>
              <a:buSzPts val="1400"/>
              <a:buAutoNum type="alphaUcPeriod"/>
            </a:pPr>
            <a:r>
              <a:rPr lang="en-GB"/>
              <a:t>2 years</a:t>
            </a:r>
            <a:endParaRPr/>
          </a:p>
          <a:p>
            <a:pPr indent="-317500" lvl="0" marL="457200" rtl="0" algn="l">
              <a:lnSpc>
                <a:spcPct val="150000"/>
              </a:lnSpc>
              <a:spcBef>
                <a:spcPts val="0"/>
              </a:spcBef>
              <a:spcAft>
                <a:spcPts val="0"/>
              </a:spcAft>
              <a:buSzPts val="1400"/>
              <a:buAutoNum type="alphaUcPeriod"/>
            </a:pPr>
            <a:r>
              <a:rPr lang="en-GB"/>
              <a:t>25 years</a:t>
            </a:r>
            <a:endParaRPr/>
          </a:p>
          <a:p>
            <a:pPr indent="-317500" lvl="0" marL="457200" rtl="0" algn="l">
              <a:lnSpc>
                <a:spcPct val="150000"/>
              </a:lnSpc>
              <a:spcBef>
                <a:spcPts val="0"/>
              </a:spcBef>
              <a:spcAft>
                <a:spcPts val="0"/>
              </a:spcAft>
              <a:buSzPts val="1400"/>
              <a:buAutoNum type="alphaUcPeriod"/>
            </a:pPr>
            <a:r>
              <a:rPr lang="en-GB"/>
              <a:t>Data inadequate</a:t>
            </a:r>
            <a:endParaRPr/>
          </a:p>
        </p:txBody>
      </p:sp>
      <p:sp>
        <p:nvSpPr>
          <p:cNvPr id="327" name="Google Shape;327;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3" name="Google Shape;333;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4" name="Google Shape;334;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36" name="Google Shape;336;p43"/>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GB">
                <a:solidFill>
                  <a:schemeClr val="dk1"/>
                </a:solidFill>
              </a:rPr>
              <a:t>Given that: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1. The difference of age b/w R and Q = The difference of age b/w Q and 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2. Sum of age of R and T is 50 i.e. (R + T) = 50.</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 - Q = Q - 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 + T) = 2Q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Now given that, (R + T) = 50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So, 50 = 2Q and therefore Q = 25.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Here we know the value(age) of Q (25), but we don't know the age of R.Therefore, (R-Q) cannot be determined.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2" name="Google Shape;342;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3" name="Google Shape;343;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45" name="Google Shape;345;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The age of father 10 years ago was thrice the age of his son. Ten years hence, father's age will be twice that of his son. The ratio of their present ages is:</a:t>
            </a:r>
            <a:endParaRPr/>
          </a:p>
          <a:p>
            <a:pPr indent="-317500" lvl="0" marL="457200" rtl="0" algn="l">
              <a:lnSpc>
                <a:spcPct val="150000"/>
              </a:lnSpc>
              <a:spcBef>
                <a:spcPts val="800"/>
              </a:spcBef>
              <a:spcAft>
                <a:spcPts val="0"/>
              </a:spcAft>
              <a:buSzPts val="1400"/>
              <a:buAutoNum type="alphaUcPeriod"/>
            </a:pPr>
            <a:r>
              <a:rPr lang="en-GB"/>
              <a:t>5 : 2</a:t>
            </a:r>
            <a:endParaRPr/>
          </a:p>
          <a:p>
            <a:pPr indent="-317500" lvl="0" marL="457200" rtl="0" algn="l">
              <a:lnSpc>
                <a:spcPct val="150000"/>
              </a:lnSpc>
              <a:spcBef>
                <a:spcPts val="0"/>
              </a:spcBef>
              <a:spcAft>
                <a:spcPts val="0"/>
              </a:spcAft>
              <a:buSzPts val="1400"/>
              <a:buAutoNum type="alphaUcPeriod"/>
            </a:pPr>
            <a:r>
              <a:rPr lang="en-GB"/>
              <a:t>7 : 3</a:t>
            </a:r>
            <a:endParaRPr/>
          </a:p>
          <a:p>
            <a:pPr indent="-317500" lvl="0" marL="457200" rtl="0" algn="l">
              <a:lnSpc>
                <a:spcPct val="150000"/>
              </a:lnSpc>
              <a:spcBef>
                <a:spcPts val="0"/>
              </a:spcBef>
              <a:spcAft>
                <a:spcPts val="0"/>
              </a:spcAft>
              <a:buSzPts val="1400"/>
              <a:buAutoNum type="alphaUcPeriod"/>
            </a:pPr>
            <a:r>
              <a:rPr lang="en-GB"/>
              <a:t>9 : 2</a:t>
            </a:r>
            <a:endParaRPr/>
          </a:p>
          <a:p>
            <a:pPr indent="-317500" lvl="0" marL="457200" rtl="0" algn="l">
              <a:lnSpc>
                <a:spcPct val="150000"/>
              </a:lnSpc>
              <a:spcBef>
                <a:spcPts val="0"/>
              </a:spcBef>
              <a:spcAft>
                <a:spcPts val="0"/>
              </a:spcAft>
              <a:buSzPts val="1400"/>
              <a:buAutoNum type="alphaUcPeriod"/>
            </a:pPr>
            <a:r>
              <a:rPr lang="en-GB"/>
              <a:t>13 : 4</a:t>
            </a:r>
            <a:endParaRPr/>
          </a:p>
          <a:p>
            <a:pPr indent="0" lvl="0" marL="457200" rtl="0" algn="l">
              <a:lnSpc>
                <a:spcPct val="150000"/>
              </a:lnSpc>
              <a:spcBef>
                <a:spcPts val="800"/>
              </a:spcBef>
              <a:spcAft>
                <a:spcPts val="800"/>
              </a:spcAft>
              <a:buNone/>
            </a:pPr>
            <a:r>
              <a:t/>
            </a:r>
            <a:endParaRPr/>
          </a:p>
        </p:txBody>
      </p:sp>
      <p:sp>
        <p:nvSpPr>
          <p:cNvPr id="346" name="Google Shape;346;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2" name="Google Shape;352;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3" name="Google Shape;353;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55" name="Google Shape;355;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Let the ages of father and son 10 years ago be 3</a:t>
            </a:r>
            <a:r>
              <a:rPr i="1" lang="en-GB">
                <a:solidFill>
                  <a:schemeClr val="dk1"/>
                </a:solidFill>
              </a:rPr>
              <a:t>x</a:t>
            </a:r>
            <a:r>
              <a:rPr lang="en-GB">
                <a:solidFill>
                  <a:schemeClr val="dk1"/>
                </a:solidFill>
              </a:rPr>
              <a:t> and </a:t>
            </a:r>
            <a:r>
              <a:rPr i="1" lang="en-GB">
                <a:solidFill>
                  <a:schemeClr val="dk1"/>
                </a:solidFill>
              </a:rPr>
              <a:t>x</a:t>
            </a:r>
            <a:r>
              <a:rPr lang="en-GB">
                <a:solidFill>
                  <a:schemeClr val="dk1"/>
                </a:solidFill>
              </a:rPr>
              <a:t> years respectively.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Then, (3</a:t>
            </a:r>
            <a:r>
              <a:rPr i="1" lang="en-GB">
                <a:solidFill>
                  <a:schemeClr val="dk1"/>
                </a:solidFill>
              </a:rPr>
              <a:t>x</a:t>
            </a:r>
            <a:r>
              <a:rPr lang="en-GB">
                <a:solidFill>
                  <a:schemeClr val="dk1"/>
                </a:solidFill>
              </a:rPr>
              <a:t> + 10) + 10 = 2[(</a:t>
            </a:r>
            <a:r>
              <a:rPr i="1" lang="en-GB">
                <a:solidFill>
                  <a:schemeClr val="dk1"/>
                </a:solidFill>
              </a:rPr>
              <a:t>x</a:t>
            </a:r>
            <a:r>
              <a:rPr lang="en-GB">
                <a:solidFill>
                  <a:schemeClr val="dk1"/>
                </a:solidFill>
              </a:rPr>
              <a:t> + 10) + 10]</a:t>
            </a:r>
            <a:endParaRPr>
              <a:solidFill>
                <a:schemeClr val="dk1"/>
              </a:solidFill>
            </a:endParaRPr>
          </a:p>
          <a:p>
            <a:pPr indent="0" lvl="0" marL="0" rtl="0" algn="l">
              <a:spcBef>
                <a:spcPts val="1200"/>
              </a:spcBef>
              <a:spcAft>
                <a:spcPts val="0"/>
              </a:spcAft>
              <a:buNone/>
            </a:pPr>
            <a:r>
              <a:rPr lang="en-GB">
                <a:solidFill>
                  <a:schemeClr val="dk1"/>
                </a:solidFill>
              </a:rPr>
              <a:t>3</a:t>
            </a:r>
            <a:r>
              <a:rPr i="1" lang="en-GB">
                <a:solidFill>
                  <a:schemeClr val="dk1"/>
                </a:solidFill>
              </a:rPr>
              <a:t>x</a:t>
            </a:r>
            <a:r>
              <a:rPr lang="en-GB">
                <a:solidFill>
                  <a:schemeClr val="dk1"/>
                </a:solidFill>
              </a:rPr>
              <a:t> + 20 = 2</a:t>
            </a:r>
            <a:r>
              <a:rPr i="1" lang="en-GB">
                <a:solidFill>
                  <a:schemeClr val="dk1"/>
                </a:solidFill>
              </a:rPr>
              <a:t>x</a:t>
            </a:r>
            <a:r>
              <a:rPr lang="en-GB">
                <a:solidFill>
                  <a:schemeClr val="dk1"/>
                </a:solidFill>
              </a:rPr>
              <a:t> + 40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GB">
                <a:solidFill>
                  <a:schemeClr val="dk1"/>
                </a:solidFill>
              </a:rPr>
              <a:t>x</a:t>
            </a:r>
            <a:r>
              <a:rPr lang="en-GB">
                <a:solidFill>
                  <a:schemeClr val="dk1"/>
                </a:solidFill>
              </a:rPr>
              <a:t> = 20.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Required ratio = (3</a:t>
            </a:r>
            <a:r>
              <a:rPr i="1" lang="en-GB">
                <a:solidFill>
                  <a:schemeClr val="dk1"/>
                </a:solidFill>
              </a:rPr>
              <a:t>x</a:t>
            </a:r>
            <a:r>
              <a:rPr lang="en-GB">
                <a:solidFill>
                  <a:schemeClr val="dk1"/>
                </a:solidFill>
              </a:rPr>
              <a:t> + 10) : (</a:t>
            </a:r>
            <a:r>
              <a:rPr i="1" lang="en-GB">
                <a:solidFill>
                  <a:schemeClr val="dk1"/>
                </a:solidFill>
              </a:rPr>
              <a:t>x</a:t>
            </a:r>
            <a:r>
              <a:rPr lang="en-GB">
                <a:solidFill>
                  <a:schemeClr val="dk1"/>
                </a:solidFill>
              </a:rPr>
              <a:t> + 10) = 70 : 30 = 7 : 3</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1" name="Google Shape;361;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2" name="Google Shape;362;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77" name="Google Shape;77;p1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Father is aged three times more than his son Ronit. After 8 years, he would be two and a half times of Ronit's age. After further 8 years, how many times would he be of Ronit's age? </a:t>
            </a:r>
            <a:endParaRPr/>
          </a:p>
          <a:p>
            <a:pPr indent="-317500" lvl="0" marL="457200" rtl="0" algn="l">
              <a:lnSpc>
                <a:spcPct val="150000"/>
              </a:lnSpc>
              <a:spcBef>
                <a:spcPts val="800"/>
              </a:spcBef>
              <a:spcAft>
                <a:spcPts val="0"/>
              </a:spcAft>
              <a:buSzPts val="1400"/>
              <a:buAutoNum type="alphaUcPeriod"/>
            </a:pPr>
            <a:r>
              <a:rPr lang="en-GB"/>
              <a:t>2 times</a:t>
            </a:r>
            <a:endParaRPr/>
          </a:p>
          <a:p>
            <a:pPr indent="-317500" lvl="0" marL="457200" rtl="0" algn="l">
              <a:lnSpc>
                <a:spcPct val="150000"/>
              </a:lnSpc>
              <a:spcBef>
                <a:spcPts val="0"/>
              </a:spcBef>
              <a:spcAft>
                <a:spcPts val="0"/>
              </a:spcAft>
              <a:buSzPts val="1400"/>
              <a:buAutoNum type="alphaUcPeriod"/>
            </a:pPr>
            <a:r>
              <a:rPr lang="en-GB"/>
              <a:t>2 ½ times</a:t>
            </a:r>
            <a:endParaRPr/>
          </a:p>
          <a:p>
            <a:pPr indent="-317500" lvl="0" marL="457200" rtl="0" algn="l">
              <a:lnSpc>
                <a:spcPct val="150000"/>
              </a:lnSpc>
              <a:spcBef>
                <a:spcPts val="0"/>
              </a:spcBef>
              <a:spcAft>
                <a:spcPts val="0"/>
              </a:spcAft>
              <a:buSzPts val="1400"/>
              <a:buAutoNum type="alphaUcPeriod"/>
            </a:pPr>
            <a:r>
              <a:rPr lang="en-GB"/>
              <a:t>2 ¾ times</a:t>
            </a:r>
            <a:endParaRPr/>
          </a:p>
          <a:p>
            <a:pPr indent="-317500" lvl="0" marL="457200" rtl="0" algn="l">
              <a:lnSpc>
                <a:spcPct val="150000"/>
              </a:lnSpc>
              <a:spcBef>
                <a:spcPts val="0"/>
              </a:spcBef>
              <a:spcAft>
                <a:spcPts val="0"/>
              </a:spcAft>
              <a:buSzPts val="1400"/>
              <a:buAutoNum type="alphaUcPeriod"/>
            </a:pPr>
            <a:r>
              <a:rPr lang="en-GB"/>
              <a:t>3 times</a:t>
            </a:r>
            <a:endParaRPr/>
          </a:p>
        </p:txBody>
      </p:sp>
      <p:sp>
        <p:nvSpPr>
          <p:cNvPr id="78" name="Google Shape;78;p1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4" name="Google Shape;84;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5" name="Google Shape;85;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87" name="Google Shape;87;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Let Ronit's present age be x years. Then, father's present age =(x + 3x) years = 4x years.</a:t>
            </a:r>
            <a:endParaRPr/>
          </a:p>
          <a:p>
            <a:pPr indent="0" lvl="0" marL="0" rtl="0" algn="l">
              <a:spcBef>
                <a:spcPts val="800"/>
              </a:spcBef>
              <a:spcAft>
                <a:spcPts val="0"/>
              </a:spcAft>
              <a:buNone/>
            </a:pPr>
            <a:r>
              <a:rPr lang="en-GB"/>
              <a:t>(4x + 8) = 	5/2(x + 8)</a:t>
            </a:r>
            <a:endParaRPr/>
          </a:p>
          <a:p>
            <a:pPr indent="0" lvl="0" marL="0" rtl="0" algn="l">
              <a:spcBef>
                <a:spcPts val="800"/>
              </a:spcBef>
              <a:spcAft>
                <a:spcPts val="0"/>
              </a:spcAft>
              <a:buNone/>
            </a:pPr>
            <a:r>
              <a:rPr lang="en-GB"/>
              <a:t>8x + 16 = 5x + 40</a:t>
            </a:r>
            <a:endParaRPr/>
          </a:p>
          <a:p>
            <a:pPr indent="0" lvl="0" marL="0" rtl="0" algn="l">
              <a:spcBef>
                <a:spcPts val="800"/>
              </a:spcBef>
              <a:spcAft>
                <a:spcPts val="0"/>
              </a:spcAft>
              <a:buNone/>
            </a:pPr>
            <a:r>
              <a:rPr lang="en-GB"/>
              <a:t>3x = 24</a:t>
            </a:r>
            <a:endParaRPr/>
          </a:p>
          <a:p>
            <a:pPr indent="0" lvl="0" marL="0" rtl="0" algn="l">
              <a:spcBef>
                <a:spcPts val="800"/>
              </a:spcBef>
              <a:spcAft>
                <a:spcPts val="0"/>
              </a:spcAft>
              <a:buNone/>
            </a:pPr>
            <a:r>
              <a:rPr lang="en-GB"/>
              <a:t>x = 8.</a:t>
            </a:r>
            <a:endParaRPr/>
          </a:p>
          <a:p>
            <a:pPr indent="0" lvl="0" marL="0" rtl="0" algn="l">
              <a:spcBef>
                <a:spcPts val="800"/>
              </a:spcBef>
              <a:spcAft>
                <a:spcPts val="0"/>
              </a:spcAft>
              <a:buNone/>
            </a:pPr>
            <a:r>
              <a:rPr lang="en-GB"/>
              <a:t>Hence, required ratio = (4x + 16)/</a:t>
            </a:r>
            <a:r>
              <a:rPr lang="en-GB">
                <a:solidFill>
                  <a:schemeClr val="dk1"/>
                </a:solidFill>
              </a:rPr>
              <a:t>(x + 16)</a:t>
            </a:r>
            <a:r>
              <a:rPr lang="en-GB"/>
              <a:t>= 48/24 = 2.</a:t>
            </a:r>
            <a:endParaRPr/>
          </a:p>
          <a:p>
            <a:pPr indent="0" lvl="0" marL="0" rtl="0" algn="l">
              <a:spcBef>
                <a:spcPts val="800"/>
              </a:spcBef>
              <a:spcAft>
                <a:spcPts val="8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3" name="Google Shape;93;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4" name="Google Shape;94;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96" name="Google Shape;96;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highlight>
                  <a:srgbClr val="FFFFFF"/>
                </a:highlight>
              </a:rPr>
              <a:t>The sum of ages of 5 children born at the intervals of 3 years each is 50 years. What is the age of the youngest child? </a:t>
            </a:r>
            <a:endParaRPr>
              <a:solidFill>
                <a:schemeClr val="dk1"/>
              </a:solidFill>
              <a:highlight>
                <a:srgbClr val="FFFFFF"/>
              </a:highlight>
            </a:endParaRPr>
          </a:p>
          <a:p>
            <a:pPr indent="-317500" lvl="0" marL="457200" rtl="0" algn="l">
              <a:lnSpc>
                <a:spcPct val="150000"/>
              </a:lnSpc>
              <a:spcBef>
                <a:spcPts val="800"/>
              </a:spcBef>
              <a:spcAft>
                <a:spcPts val="0"/>
              </a:spcAft>
              <a:buClr>
                <a:schemeClr val="dk1"/>
              </a:buClr>
              <a:buSzPts val="1400"/>
              <a:buAutoNum type="alphaUcPeriod"/>
            </a:pPr>
            <a:r>
              <a:rPr lang="en-GB">
                <a:solidFill>
                  <a:schemeClr val="dk1"/>
                </a:solidFill>
                <a:highlight>
                  <a:srgbClr val="FFFFFF"/>
                </a:highlight>
              </a:rPr>
              <a:t>4 years</a:t>
            </a:r>
            <a:endParaRPr>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lphaUcPeriod"/>
            </a:pPr>
            <a:r>
              <a:rPr lang="en-GB">
                <a:solidFill>
                  <a:schemeClr val="dk1"/>
                </a:solidFill>
                <a:highlight>
                  <a:srgbClr val="FFFFFF"/>
                </a:highlight>
              </a:rPr>
              <a:t>8 years</a:t>
            </a:r>
            <a:endParaRPr>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lphaUcPeriod"/>
            </a:pPr>
            <a:r>
              <a:rPr lang="en-GB">
                <a:solidFill>
                  <a:schemeClr val="dk1"/>
                </a:solidFill>
                <a:highlight>
                  <a:srgbClr val="FFFFFF"/>
                </a:highlight>
              </a:rPr>
              <a:t>10 years</a:t>
            </a:r>
            <a:endParaRPr>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lphaUcPeriod"/>
            </a:pPr>
            <a:r>
              <a:rPr lang="en-GB">
                <a:solidFill>
                  <a:schemeClr val="dk1"/>
                </a:solidFill>
                <a:highlight>
                  <a:srgbClr val="FFFFFF"/>
                </a:highlight>
              </a:rPr>
              <a:t>None of these</a:t>
            </a:r>
            <a:endParaRPr>
              <a:solidFill>
                <a:schemeClr val="dk1"/>
              </a:solidFill>
              <a:highlight>
                <a:srgbClr val="FFFFFF"/>
              </a:highlight>
            </a:endParaRPr>
          </a:p>
        </p:txBody>
      </p:sp>
      <p:sp>
        <p:nvSpPr>
          <p:cNvPr id="97" name="Google Shape;97;p1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3" name="Google Shape;103;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4" name="Google Shape;104;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06" name="Google Shape;106;p19"/>
          <p:cNvSpPr txBox="1"/>
          <p:nvPr/>
        </p:nvSpPr>
        <p:spPr>
          <a:xfrm>
            <a:off x="327600" y="8543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107" name="Google Shape;107;p19"/>
          <p:cNvSpPr txBox="1"/>
          <p:nvPr/>
        </p:nvSpPr>
        <p:spPr>
          <a:xfrm>
            <a:off x="289325" y="926675"/>
            <a:ext cx="7107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GB"/>
              <a:t>Let the ages of children be </a:t>
            </a:r>
            <a:r>
              <a:rPr i="1" lang="en-GB"/>
              <a:t>x</a:t>
            </a:r>
            <a:r>
              <a:rPr lang="en-GB"/>
              <a:t>, (</a:t>
            </a:r>
            <a:r>
              <a:rPr i="1" lang="en-GB"/>
              <a:t>x</a:t>
            </a:r>
            <a:r>
              <a:rPr lang="en-GB"/>
              <a:t> + 3), (</a:t>
            </a:r>
            <a:r>
              <a:rPr i="1" lang="en-GB"/>
              <a:t>x</a:t>
            </a:r>
            <a:r>
              <a:rPr lang="en-GB"/>
              <a:t> + 6), (</a:t>
            </a:r>
            <a:r>
              <a:rPr i="1" lang="en-GB"/>
              <a:t>x</a:t>
            </a:r>
            <a:r>
              <a:rPr lang="en-GB"/>
              <a:t> + 9) and (</a:t>
            </a:r>
            <a:r>
              <a:rPr i="1" lang="en-GB"/>
              <a:t>x</a:t>
            </a:r>
            <a:r>
              <a:rPr lang="en-GB"/>
              <a:t> + 12) years.</a:t>
            </a:r>
            <a:endParaRPr/>
          </a:p>
          <a:p>
            <a:pPr indent="0" lvl="0" marL="0" rtl="0" algn="l">
              <a:lnSpc>
                <a:spcPct val="115000"/>
              </a:lnSpc>
              <a:spcBef>
                <a:spcPts val="1200"/>
              </a:spcBef>
              <a:spcAft>
                <a:spcPts val="0"/>
              </a:spcAft>
              <a:buNone/>
            </a:pPr>
            <a:r>
              <a:rPr lang="en-GB"/>
              <a:t>Then, </a:t>
            </a:r>
            <a:r>
              <a:rPr i="1" lang="en-GB"/>
              <a:t>x</a:t>
            </a:r>
            <a:r>
              <a:rPr lang="en-GB"/>
              <a:t> + (</a:t>
            </a:r>
            <a:r>
              <a:rPr i="1" lang="en-GB"/>
              <a:t>x</a:t>
            </a:r>
            <a:r>
              <a:rPr lang="en-GB"/>
              <a:t> + 3) + (</a:t>
            </a:r>
            <a:r>
              <a:rPr i="1" lang="en-GB"/>
              <a:t>x</a:t>
            </a:r>
            <a:r>
              <a:rPr lang="en-GB"/>
              <a:t> + 6) + (</a:t>
            </a:r>
            <a:r>
              <a:rPr i="1" lang="en-GB"/>
              <a:t>x</a:t>
            </a:r>
            <a:r>
              <a:rPr lang="en-GB"/>
              <a:t> + 9) + (</a:t>
            </a:r>
            <a:r>
              <a:rPr i="1" lang="en-GB"/>
              <a:t>x</a:t>
            </a:r>
            <a:r>
              <a:rPr lang="en-GB"/>
              <a:t> + 12) = 50</a:t>
            </a:r>
            <a:endParaRPr/>
          </a:p>
          <a:p>
            <a:pPr indent="0" lvl="0" marL="0" rtl="0" algn="l">
              <a:lnSpc>
                <a:spcPct val="115000"/>
              </a:lnSpc>
              <a:spcBef>
                <a:spcPts val="1200"/>
              </a:spcBef>
              <a:spcAft>
                <a:spcPts val="0"/>
              </a:spcAft>
              <a:buNone/>
            </a:pPr>
            <a:r>
              <a:rPr lang="en-GB"/>
              <a:t>5</a:t>
            </a:r>
            <a:r>
              <a:rPr i="1" lang="en-GB"/>
              <a:t>x</a:t>
            </a:r>
            <a:r>
              <a:rPr lang="en-GB"/>
              <a:t> = 20</a:t>
            </a:r>
            <a:endParaRPr/>
          </a:p>
          <a:p>
            <a:pPr indent="0" lvl="0" marL="0" rtl="0" algn="l">
              <a:lnSpc>
                <a:spcPct val="115000"/>
              </a:lnSpc>
              <a:spcBef>
                <a:spcPts val="1200"/>
              </a:spcBef>
              <a:spcAft>
                <a:spcPts val="0"/>
              </a:spcAft>
              <a:buNone/>
            </a:pPr>
            <a:r>
              <a:rPr i="1" lang="en-GB"/>
              <a:t>x</a:t>
            </a:r>
            <a:r>
              <a:rPr lang="en-GB"/>
              <a:t> = 4.</a:t>
            </a:r>
            <a:endParaRPr/>
          </a:p>
          <a:p>
            <a:pPr indent="0" lvl="0" marL="0" rtl="0" algn="l">
              <a:lnSpc>
                <a:spcPct val="115000"/>
              </a:lnSpc>
              <a:spcBef>
                <a:spcPts val="1200"/>
              </a:spcBef>
              <a:spcAft>
                <a:spcPts val="0"/>
              </a:spcAft>
              <a:buNone/>
            </a:pPr>
            <a:r>
              <a:rPr lang="en-GB"/>
              <a:t>Age of the youngest child = </a:t>
            </a:r>
            <a:r>
              <a:rPr i="1" lang="en-GB"/>
              <a:t>x</a:t>
            </a:r>
            <a:r>
              <a:rPr lang="en-GB"/>
              <a:t> = 4 years.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3" name="Google Shape;113;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4" name="Google Shape;114;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16" name="Google Shape;116;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chemeClr val="dk1"/>
                </a:solidFill>
                <a:highlight>
                  <a:srgbClr val="FFFFFF"/>
                </a:highlight>
              </a:rPr>
              <a:t>A father said to his son, "I was as old as you are at the present at the time of your birth". If the father's age is 38 years now, the son's age five years back was: </a:t>
            </a:r>
            <a:endParaRPr>
              <a:solidFill>
                <a:schemeClr val="dk1"/>
              </a:solidFill>
              <a:highlight>
                <a:srgbClr val="FFFFFF"/>
              </a:highlight>
            </a:endParaRPr>
          </a:p>
          <a:p>
            <a:pPr indent="-317500" lvl="0" marL="457200" rtl="0" algn="l">
              <a:lnSpc>
                <a:spcPct val="150000"/>
              </a:lnSpc>
              <a:spcBef>
                <a:spcPts val="800"/>
              </a:spcBef>
              <a:spcAft>
                <a:spcPts val="0"/>
              </a:spcAft>
              <a:buClr>
                <a:schemeClr val="dk1"/>
              </a:buClr>
              <a:buSzPts val="1400"/>
              <a:buAutoNum type="alphaUcPeriod"/>
            </a:pPr>
            <a:r>
              <a:rPr lang="en-GB">
                <a:solidFill>
                  <a:schemeClr val="dk1"/>
                </a:solidFill>
                <a:highlight>
                  <a:srgbClr val="FFFFFF"/>
                </a:highlight>
              </a:rPr>
              <a:t>14 years</a:t>
            </a:r>
            <a:endParaRPr>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lphaUcPeriod"/>
            </a:pPr>
            <a:r>
              <a:rPr lang="en-GB">
                <a:solidFill>
                  <a:schemeClr val="dk1"/>
                </a:solidFill>
                <a:highlight>
                  <a:srgbClr val="FFFFFF"/>
                </a:highlight>
              </a:rPr>
              <a:t>19 years</a:t>
            </a:r>
            <a:endParaRPr>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lphaUcPeriod"/>
            </a:pPr>
            <a:r>
              <a:rPr lang="en-GB">
                <a:solidFill>
                  <a:schemeClr val="dk1"/>
                </a:solidFill>
                <a:highlight>
                  <a:srgbClr val="FFFFFF"/>
                </a:highlight>
              </a:rPr>
              <a:t>33 years</a:t>
            </a:r>
            <a:endParaRPr>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lphaUcPeriod"/>
            </a:pPr>
            <a:r>
              <a:rPr lang="en-GB">
                <a:solidFill>
                  <a:schemeClr val="dk1"/>
                </a:solidFill>
                <a:highlight>
                  <a:srgbClr val="FFFFFF"/>
                </a:highlight>
              </a:rPr>
              <a:t>38 years </a:t>
            </a:r>
            <a:endParaRPr>
              <a:solidFill>
                <a:schemeClr val="dk1"/>
              </a:solidFill>
              <a:highlight>
                <a:srgbClr val="FFFFFF"/>
              </a:highlight>
            </a:endParaRPr>
          </a:p>
        </p:txBody>
      </p:sp>
      <p:sp>
        <p:nvSpPr>
          <p:cNvPr id="117" name="Google Shape;117;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3" name="Google Shape;123;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4" name="Google Shape;124;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6" name="Google Shape;126;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7" name="Google Shape;127;p21"/>
          <p:cNvSpPr txBox="1"/>
          <p:nvPr/>
        </p:nvSpPr>
        <p:spPr>
          <a:xfrm>
            <a:off x="263600" y="930575"/>
            <a:ext cx="73038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GB"/>
              <a:t>Let the son's present age be </a:t>
            </a:r>
            <a:r>
              <a:rPr i="1" lang="en-GB"/>
              <a:t>x</a:t>
            </a:r>
            <a:r>
              <a:rPr lang="en-GB"/>
              <a:t> years. Then, (38 - </a:t>
            </a:r>
            <a:r>
              <a:rPr i="1" lang="en-GB"/>
              <a:t>x</a:t>
            </a:r>
            <a:r>
              <a:rPr lang="en-GB"/>
              <a:t>) = </a:t>
            </a:r>
            <a:r>
              <a:rPr i="1" lang="en-GB"/>
              <a:t>x</a:t>
            </a:r>
            <a:endParaRPr i="1"/>
          </a:p>
          <a:p>
            <a:pPr indent="0" lvl="0" marL="0" rtl="0" algn="l">
              <a:lnSpc>
                <a:spcPct val="115000"/>
              </a:lnSpc>
              <a:spcBef>
                <a:spcPts val="1200"/>
              </a:spcBef>
              <a:spcAft>
                <a:spcPts val="0"/>
              </a:spcAft>
              <a:buNone/>
            </a:pPr>
            <a:r>
              <a:rPr lang="en-GB"/>
              <a:t>2</a:t>
            </a:r>
            <a:r>
              <a:rPr i="1" lang="en-GB"/>
              <a:t>x</a:t>
            </a:r>
            <a:r>
              <a:rPr lang="en-GB"/>
              <a:t> = 38.</a:t>
            </a:r>
            <a:endParaRPr/>
          </a:p>
          <a:p>
            <a:pPr indent="0" lvl="0" marL="0" rtl="0" algn="l">
              <a:lnSpc>
                <a:spcPct val="115000"/>
              </a:lnSpc>
              <a:spcBef>
                <a:spcPts val="1200"/>
              </a:spcBef>
              <a:spcAft>
                <a:spcPts val="0"/>
              </a:spcAft>
              <a:buNone/>
            </a:pPr>
            <a:r>
              <a:rPr i="1" lang="en-GB"/>
              <a:t>x</a:t>
            </a:r>
            <a:r>
              <a:rPr lang="en-GB"/>
              <a:t> = 19.</a:t>
            </a:r>
            <a:endParaRPr/>
          </a:p>
          <a:p>
            <a:pPr indent="0" lvl="0" marL="0" rtl="0" algn="l">
              <a:lnSpc>
                <a:spcPct val="115000"/>
              </a:lnSpc>
              <a:spcBef>
                <a:spcPts val="1200"/>
              </a:spcBef>
              <a:spcAft>
                <a:spcPts val="0"/>
              </a:spcAft>
              <a:buNone/>
            </a:pPr>
            <a:r>
              <a:rPr lang="en-GB"/>
              <a:t>Son's age 5 years back (19 - 5) = 14 years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6" ma:contentTypeDescription="Create a new document." ma:contentTypeScope="" ma:versionID="c43f633ef9a049aabe204739f4bfc290">
  <xsd:schema xmlns:xsd="http://www.w3.org/2001/XMLSchema" xmlns:xs="http://www.w3.org/2001/XMLSchema" xmlns:p="http://schemas.microsoft.com/office/2006/metadata/properties" xmlns:ns2="f2e28455-a4bd-4882-acf5-dd58dbd2fa34" targetNamespace="http://schemas.microsoft.com/office/2006/metadata/properties" ma:root="true" ma:fieldsID="e33d97b0f9af1b9b94ada2aec7708f59" ns2:_="">
    <xsd:import namespace="f2e28455-a4bd-4882-acf5-dd58dbd2fa3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4A8E65-0E9A-4F25-86FD-4840980F1AE4}"/>
</file>

<file path=customXml/itemProps2.xml><?xml version="1.0" encoding="utf-8"?>
<ds:datastoreItem xmlns:ds="http://schemas.openxmlformats.org/officeDocument/2006/customXml" ds:itemID="{8D52CFFD-DE92-4AC9-B92F-DA6FBF9AB088}"/>
</file>

<file path=customXml/itemProps3.xml><?xml version="1.0" encoding="utf-8"?>
<ds:datastoreItem xmlns:ds="http://schemas.openxmlformats.org/officeDocument/2006/customXml" ds:itemID="{B320A8F5-C926-42B9-9179-9FA39FFC764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