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Roboto-bold.fntdata"/><Relationship Id="rId55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5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Roboto-italic.fntdata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Roboto-regular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0974a5e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0974a5e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0974a5e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0974a5e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30974a5e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30974a5e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0974a5e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0974a5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0974a5e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0974a5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0974a5e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0974a5e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30974a5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30974a5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0974a5e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0974a5e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0974a5e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0974a5e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1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Acri</a:t>
            </a:r>
            <a:r>
              <a:rPr lang="en-GB" sz="1800">
                <a:solidFill>
                  <a:schemeClr val="dk1"/>
                </a:solidFill>
              </a:rPr>
              <a:t> – bitter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acrid – unpleasantly bitter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acrimony – ill feeling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Archy</a:t>
            </a:r>
            <a:r>
              <a:rPr lang="en-GB" sz="1800">
                <a:solidFill>
                  <a:schemeClr val="dk1"/>
                </a:solidFill>
              </a:rPr>
              <a:t> – rule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hierarchy – a ranking system or procedure to authority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monarchy – form of government with a monarch at the head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Pan</a:t>
            </a:r>
            <a:r>
              <a:rPr lang="en-GB" sz="1800">
                <a:solidFill>
                  <a:schemeClr val="dk1"/>
                </a:solidFill>
              </a:rPr>
              <a:t> – all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pandemic – prevalent over a whole country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panacea – a solution for all difficulties or diseases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Thei </a:t>
            </a:r>
            <a:r>
              <a:rPr lang="en-GB" sz="1800">
                <a:solidFill>
                  <a:schemeClr val="dk1"/>
                </a:solidFill>
              </a:rPr>
              <a:t>– god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atheist – a person who disbelieves in the existence of god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pantheist – worship of all gods of different religion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Cert</a:t>
            </a:r>
            <a:r>
              <a:rPr lang="en-GB" sz="1800">
                <a:solidFill>
                  <a:schemeClr val="dk1"/>
                </a:solidFill>
              </a:rPr>
              <a:t> – sure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certify – confirm in a formal statement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certainly – used to emphasize the speakers belief is true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Somni or hypno </a:t>
            </a:r>
            <a:r>
              <a:rPr lang="en-GB" sz="1800">
                <a:solidFill>
                  <a:schemeClr val="dk1"/>
                </a:solidFill>
              </a:rPr>
              <a:t>– sleep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insomnia – inability to sleep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somniloquy – talking aloud in sleep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hypnosis – hypnotic state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 hypnotism – study or practise of hypnotisis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Soli</a:t>
            </a:r>
            <a:r>
              <a:rPr lang="en-GB" sz="1800">
                <a:solidFill>
                  <a:schemeClr val="dk1"/>
                </a:solidFill>
              </a:rPr>
              <a:t> – single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Example – solitude – a state of being alone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Omni </a:t>
            </a:r>
            <a:r>
              <a:rPr lang="en-GB" sz="1800">
                <a:solidFill>
                  <a:schemeClr val="dk1"/>
                </a:solidFill>
              </a:rPr>
              <a:t>– all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omnivore – animal that eat both plants and animals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omnipresent – present everywhere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Vore</a:t>
            </a:r>
            <a:r>
              <a:rPr lang="en-GB" sz="1800">
                <a:solidFill>
                  <a:schemeClr val="dk1"/>
                </a:solidFill>
              </a:rPr>
              <a:t> – to eat greedily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herbivore – animals that feed on plants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omnivore – animals feeds on both plants and animals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or phrase which best expresses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BLASPHEMOUS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Convict	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Gather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 Impious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 Pious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650" y="15104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meaning of the word is it is </a:t>
            </a:r>
            <a:r>
              <a:rPr lang="en-GB"/>
              <a:t>irreverent</a:t>
            </a:r>
            <a:r>
              <a:rPr lang="en-GB"/>
              <a:t> and </a:t>
            </a:r>
            <a:r>
              <a:rPr lang="en-GB"/>
              <a:t>sacrilegious</a:t>
            </a:r>
            <a:r>
              <a:rPr lang="en-GB"/>
              <a:t> </a:t>
            </a:r>
            <a:r>
              <a:rPr lang="en-GB"/>
              <a:t>against</a:t>
            </a:r>
            <a:r>
              <a:rPr lang="en-GB"/>
              <a:t> god.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This relates exactly to impious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Select the word or phrase which best expresses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BAFFLE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Regard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Confound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Perplex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Scorn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225" y="1616188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BAFFLE means to bewilder by the event happened.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Perplex means exactly the same.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Scorn means to hate something and to avoid it and hate it completely.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Confound means to defeat or to prove or to cause confusion and surprise.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Regard means to consider.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or phrase which best expresses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Indifferent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Defy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Differ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Postpone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D</a:t>
            </a:r>
            <a:endParaRPr b="1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813" y="15172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Indifferent : having no particular interest or sympathy, unconcerned.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Defy : openly resist or refuse to obey.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 : be unlike or dissimilar.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Postpone : cause or arrange for (something) to take place at a time later than that first scheduled.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Defer : put off (an action or event) to a later time; postpone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or phrase which best expresses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GERMINATE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 Decay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Breed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Produce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Sprout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38" y="1684963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</a:t>
            </a:r>
            <a:r>
              <a:rPr b="1" lang="en-GB" sz="2400"/>
              <a:t>SYNONYMS AND ANTONYMS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Decay : rot or decompose through the action of bacteria and fungi.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Produce : make or manufacture from components or raw materials.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Sprout : put out shoots.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Breed : mate and then produce offspring.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Germinate : begin to grow and put out shoots after a period of dormancy.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or phrase which best expresses the meaning of the given word: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CAMOUFLAGE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Aggressive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Deception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Vigilant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Honour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8888" y="17027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Camouflage</a:t>
            </a:r>
            <a:r>
              <a:rPr lang="en-GB"/>
              <a:t> refers to to hide or to </a:t>
            </a:r>
            <a:r>
              <a:rPr lang="en-GB"/>
              <a:t>deceive</a:t>
            </a:r>
            <a:r>
              <a:rPr lang="en-GB"/>
              <a:t> by the presence where the </a:t>
            </a:r>
            <a:r>
              <a:rPr lang="en-GB"/>
              <a:t>soldiers</a:t>
            </a:r>
            <a:r>
              <a:rPr lang="en-GB"/>
              <a:t> do it in the borders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Vigilant refers to keeping careful watch over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same in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CREDULOUS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Joyous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 Interpret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Trusting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 Interest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C</a:t>
            </a:r>
            <a:endParaRPr b="1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675" y="15332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Credulous refers to trust people readily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Select the word which is same in the meaning of the given word: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Clever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Frighten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Vague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Lapse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625" y="1638100"/>
            <a:ext cx="2419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Daunt is trying to make someone fearful.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same in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GLUT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Kindness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Overflow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Restrain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Bright</a:t>
            </a:r>
            <a:endParaRPr b="1" sz="1800">
              <a:solidFill>
                <a:srgbClr val="393A68"/>
              </a:solidFill>
              <a:highlight>
                <a:srgbClr val="FFFFFF"/>
              </a:highlight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B</a:t>
            </a:r>
            <a:endParaRPr b="1"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763" y="1450825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Abundant</a:t>
            </a:r>
            <a:r>
              <a:rPr lang="en-GB"/>
              <a:t> supply of something refers to glut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OPPOSITE in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ABSTAIN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Hoard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Tolerate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Forbear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Begin</a:t>
            </a:r>
            <a:endParaRPr/>
          </a:p>
        </p:txBody>
      </p:sp>
      <p:sp>
        <p:nvSpPr>
          <p:cNvPr id="319" name="Google Shape;319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463" y="1575275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INTRODUCTION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Normally english language vocabulary have different meanings at different sentences.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But all the vocabulary can be understood by using root words.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English language have many root words.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When we know the meaning of the root words we can know the meaning of the vocabulary.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Root word is a word that can form the basis of a new word.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Hoard : a stock or store of money or valued objects, typically one that is secret or carefully guarded. Tolerate : bear, forbear, forebear, abide.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Forbear : bear, forbear, forebear, abide.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Begin : commence, induct.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Abstain : restrain oneself from doing or enjoying something. Antonym of Abstain is Begin.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OPPOSITE in the meaning of the given word: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BENIGN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Malevolent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Soft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Friendly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Unwise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A</a:t>
            </a:r>
            <a:endParaRPr b="1"/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888" y="1545600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 : easy to mould, cut, compress, or fold, not hard or firm to the touch, soft, bland, malleable, moderate, tender, flaccid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Friendly : kind and pleasant.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Unwise : (of a person or action) not wise or sensible, foolish.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Malevolent : having or showing a wish to do evil to others.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Benign : gentle and kind. Appropriate antonym of Benign is Malevolent.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OPPOSITE in the meaning of the given word: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ACQUIT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Deprive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Retreat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Convict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Conceal</a:t>
            </a:r>
            <a:endParaRPr/>
          </a:p>
        </p:txBody>
      </p:sp>
      <p:sp>
        <p:nvSpPr>
          <p:cNvPr id="359" name="Google Shape;359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175" y="1683725"/>
            <a:ext cx="2800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Retreat : digress, recoil, shrink back, retrograde, fall back.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Conceal : hide, secrete, conceal, stash, wrap.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Deprive : debar, shear, bereave, mulct, denude.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Convict : declare (someone) to be guilty of a criminal offense by the verdict of a jury or the decision of a judge in a court of law.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Acquit : liberate, rid, set free, release, exempt. Antonyms of Acquit is Convict.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OPPOSITE in the meaning of the given word: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AVERSION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Avoidable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Awareness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Hatred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Liking</a:t>
            </a:r>
            <a:endParaRPr/>
          </a:p>
        </p:txBody>
      </p:sp>
      <p:sp>
        <p:nvSpPr>
          <p:cNvPr id="379" name="Google Shape;379;p4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B</a:t>
            </a:r>
            <a:endParaRPr b="1"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5575" y="1517288"/>
            <a:ext cx="23241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Avoidable: Able to be avoided or prevented.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Awareness: Knowledge or perception of a situation or fact.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Hatred: Intense dislike; hate.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Liking: A feeling of regard or fondness.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AVERSION: A strong dislike or disinclination. Antonym of AVERSION is Liking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word which is OPPOSITE in the meaning of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MITIGATE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A. Abate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B. Aggravate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C. Allay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D. Alleviate</a:t>
            </a:r>
            <a:endParaRPr sz="1800"/>
          </a:p>
        </p:txBody>
      </p:sp>
      <p:sp>
        <p:nvSpPr>
          <p:cNvPr id="399" name="Google Shape;399;p4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</a:t>
            </a:r>
            <a:endParaRPr b="1"/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088" y="178575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Abate: (Of something unpleasant or severe) become less intense or widespread.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Aggravate: Make (a problem, injury, or offence) worse or more serious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Allay: Diminish or put at rest (fear, suspicion, or worry).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Alleviate: Make (suffering, deficiency, or a problem) less severe.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MITIGATE : Make (something bad) less severe, serious, or painful. Antonym of MITIGATE is Aggravate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option that is most nearly OPPOSITE in meaning to the given word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BENEDICTION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Antidote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Intonation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Endowment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Anathema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</a:t>
            </a:r>
            <a:endParaRPr b="1"/>
          </a:p>
        </p:txBody>
      </p:sp>
      <p:pic>
        <p:nvPicPr>
          <p:cNvPr id="420" name="Google Shape;42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388" y="159187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Some of the root words are: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Ambi, amphi </a:t>
            </a:r>
            <a:r>
              <a:rPr lang="en-GB" sz="1800">
                <a:solidFill>
                  <a:schemeClr val="dk1"/>
                </a:solidFill>
              </a:rPr>
              <a:t>– on both sides , ar</a:t>
            </a:r>
            <a:r>
              <a:rPr lang="en-GB" sz="1800">
                <a:solidFill>
                  <a:schemeClr val="dk1"/>
                </a:solidFill>
              </a:rPr>
              <a:t>ound.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ambidextrous – able to use both hands equally.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ambiguous – having more than one meaning.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Ami</a:t>
            </a:r>
            <a:r>
              <a:rPr lang="en-GB" sz="1800">
                <a:solidFill>
                  <a:schemeClr val="dk1"/>
                </a:solidFill>
              </a:rPr>
              <a:t> – love.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amiable – friendly and pleasant.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amity – friendly and peaceful relations.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Ante</a:t>
            </a:r>
            <a:r>
              <a:rPr lang="en-GB" sz="1800">
                <a:solidFill>
                  <a:schemeClr val="dk1"/>
                </a:solidFill>
              </a:rPr>
              <a:t> – before or in front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antecede – to come before something in time.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antemeridian – before noon.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Benediction refers to a prayer asking for divine blessing.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Antidote refers to something that counteracts an unpleasant feeling or situation.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Intonation refers to the rise and fall of the voice in speaking.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Endowment refers to a quality or ability possessed or inherited by someone.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Anathema refers to a strong curse.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the option that is most nearly OPPOSITE in meaning to the given 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SUMPTUOUS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Open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Frequent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Restrained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-GB"/>
              <a:t>Partial							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439" name="Google Shape;439;p5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</a:t>
            </a:r>
            <a:endParaRPr b="1"/>
          </a:p>
        </p:txBody>
      </p:sp>
      <p:pic>
        <p:nvPicPr>
          <p:cNvPr id="440" name="Google Shape;44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213" y="16619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Sumptuous</a:t>
            </a:r>
            <a:r>
              <a:rPr lang="en-GB"/>
              <a:t> refers to </a:t>
            </a:r>
            <a:r>
              <a:rPr lang="en-GB"/>
              <a:t>splendid and expensive-looking.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Anti </a:t>
            </a:r>
            <a:r>
              <a:rPr lang="en-GB" sz="1800">
                <a:solidFill>
                  <a:schemeClr val="dk1"/>
                </a:solidFill>
              </a:rPr>
              <a:t>– against or opposite of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Example – antibody – a substance that destroys the micro organism.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antiseptic – preventing infection.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Astro , astir </a:t>
            </a:r>
            <a:r>
              <a:rPr lang="en-GB" sz="1800">
                <a:solidFill>
                  <a:schemeClr val="dk1"/>
                </a:solidFill>
              </a:rPr>
              <a:t>– stars, outer space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astronaut – a person travelling through stars.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astronomer – someone who studies the stars.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Avi</a:t>
            </a:r>
            <a:r>
              <a:rPr lang="en-GB" sz="1800">
                <a:solidFill>
                  <a:schemeClr val="dk1"/>
                </a:solidFill>
              </a:rPr>
              <a:t> – bird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aviary – a large enclosure for birds.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Auto</a:t>
            </a:r>
            <a:r>
              <a:rPr lang="en-GB" sz="1800">
                <a:solidFill>
                  <a:schemeClr val="dk1"/>
                </a:solidFill>
              </a:rPr>
              <a:t> – self , same, one.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Example – automatic – moving by itself.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autograph – a </a:t>
            </a:r>
            <a:r>
              <a:rPr lang="en-GB" sz="1800">
                <a:solidFill>
                  <a:schemeClr val="dk1"/>
                </a:solidFill>
              </a:rPr>
              <a:t>person's</a:t>
            </a:r>
            <a:r>
              <a:rPr lang="en-GB" sz="1800">
                <a:solidFill>
                  <a:schemeClr val="dk1"/>
                </a:solidFill>
              </a:rPr>
              <a:t> own signature.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Capt, ceive </a:t>
            </a:r>
            <a:r>
              <a:rPr lang="en-GB" sz="1800">
                <a:solidFill>
                  <a:schemeClr val="dk1"/>
                </a:solidFill>
              </a:rPr>
              <a:t>– take or hold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Example – intercept – to stop or </a:t>
            </a:r>
            <a:r>
              <a:rPr lang="en-GB" sz="1800">
                <a:solidFill>
                  <a:schemeClr val="dk1"/>
                </a:solidFill>
              </a:rPr>
              <a:t>interrupt</a:t>
            </a:r>
            <a:r>
              <a:rPr lang="en-GB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perceive – to take notice of something.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Cogn </a:t>
            </a:r>
            <a:r>
              <a:rPr lang="en-GB" sz="1800">
                <a:solidFill>
                  <a:schemeClr val="dk1"/>
                </a:solidFill>
              </a:rPr>
              <a:t>– know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Example </a:t>
            </a:r>
            <a:r>
              <a:rPr lang="en-GB" sz="1800">
                <a:solidFill>
                  <a:schemeClr val="dk1"/>
                </a:solidFill>
              </a:rPr>
              <a:t>– cognition – the process of acquiring knowledge.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incognito – disguised so no one knows.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Cred</a:t>
            </a:r>
            <a:r>
              <a:rPr lang="en-GB" sz="1800">
                <a:solidFill>
                  <a:schemeClr val="dk1"/>
                </a:solidFill>
              </a:rPr>
              <a:t> – believe.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Example – credence – believe that something is true.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credulous -  believing things too easily.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Dys </a:t>
            </a:r>
            <a:r>
              <a:rPr lang="en-GB" sz="1800">
                <a:solidFill>
                  <a:schemeClr val="dk1"/>
                </a:solidFill>
              </a:rPr>
              <a:t>– abnormal or bad.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dyspecia – abnormal digestion.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dystopia – an imaginary place of total misery.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Ep</a:t>
            </a:r>
            <a:r>
              <a:rPr lang="en-GB" sz="1800">
                <a:solidFill>
                  <a:schemeClr val="dk1"/>
                </a:solidFill>
              </a:rPr>
              <a:t> – on ,over, among ,upon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epidemic – the rapid spread of something negative.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epicentre – centre of the earthquake.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Haem </a:t>
            </a:r>
            <a:r>
              <a:rPr lang="en-GB" sz="1800">
                <a:solidFill>
                  <a:schemeClr val="dk1"/>
                </a:solidFill>
              </a:rPr>
              <a:t>– blood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haemoglobin – red blood particle.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haemorrhage – clotting of the blood.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Idio </a:t>
            </a:r>
            <a:r>
              <a:rPr lang="en-GB" sz="1800">
                <a:solidFill>
                  <a:schemeClr val="dk1"/>
                </a:solidFill>
              </a:rPr>
              <a:t>– peculiar, personal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Example – idiomatic – peculiar to a particular language.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idiot – someone who is distinctly foolish or stupid.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Viv</a:t>
            </a:r>
            <a:r>
              <a:rPr lang="en-GB" sz="1800">
                <a:solidFill>
                  <a:schemeClr val="dk1"/>
                </a:solidFill>
              </a:rPr>
              <a:t> – live or life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revival – act of bringing back to life.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vital – pertaining to live.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Root words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Arbor</a:t>
            </a:r>
            <a:r>
              <a:rPr lang="en-GB" sz="1800">
                <a:solidFill>
                  <a:schemeClr val="dk1"/>
                </a:solidFill>
              </a:rPr>
              <a:t> – tree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arboreal – living in trees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arborist – a tree surgeon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Norm</a:t>
            </a:r>
            <a:r>
              <a:rPr lang="en-GB" sz="1800">
                <a:solidFill>
                  <a:schemeClr val="dk1"/>
                </a:solidFill>
              </a:rPr>
              <a:t> – typical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Example – abnormal – deviating from normal or usal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 normality – condition of being expected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Phobia</a:t>
            </a:r>
            <a:r>
              <a:rPr lang="en-GB" sz="1800">
                <a:solidFill>
                  <a:schemeClr val="dk1"/>
                </a:solidFill>
              </a:rPr>
              <a:t> – fear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Example – hydrophobia – extreme fear of water</a:t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           claustrophobia – extreme fear of confined places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1E70DAE89464BBB24385DB5BAADCB" ma:contentTypeVersion="6" ma:contentTypeDescription="Create a new document." ma:contentTypeScope="" ma:versionID="c43f633ef9a049aabe204739f4bfc290">
  <xsd:schema xmlns:xsd="http://www.w3.org/2001/XMLSchema" xmlns:xs="http://www.w3.org/2001/XMLSchema" xmlns:p="http://schemas.microsoft.com/office/2006/metadata/properties" xmlns:ns2="f2e28455-a4bd-4882-acf5-dd58dbd2fa34" targetNamespace="http://schemas.microsoft.com/office/2006/metadata/properties" ma:root="true" ma:fieldsID="e33d97b0f9af1b9b94ada2aec7708f59" ns2:_="">
    <xsd:import namespace="f2e28455-a4bd-4882-acf5-dd58dbd2f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28455-a4bd-4882-acf5-dd58dbd2f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26B50D-EEF6-4068-8A38-A2F456C046C3}"/>
</file>

<file path=customXml/itemProps2.xml><?xml version="1.0" encoding="utf-8"?>
<ds:datastoreItem xmlns:ds="http://schemas.openxmlformats.org/officeDocument/2006/customXml" ds:itemID="{D96CE4BC-A919-4DF8-9F8D-1586C9557605}"/>
</file>

<file path=customXml/itemProps3.xml><?xml version="1.0" encoding="utf-8"?>
<ds:datastoreItem xmlns:ds="http://schemas.openxmlformats.org/officeDocument/2006/customXml" ds:itemID="{DB0B6AB5-8A99-4539-8884-0E81FF901EA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0x0101009FC1E70DAE89464BBB24385DB5BAADCB</vt:lpwstr>
  </property>
</Properties>
</file>