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29"/>
  </p:notesMasterIdLst>
  <p:sldIdLst>
    <p:sldId id="256" r:id="rId5"/>
    <p:sldId id="257" r:id="rId6"/>
    <p:sldId id="304" r:id="rId7"/>
    <p:sldId id="305" r:id="rId8"/>
    <p:sldId id="306" r:id="rId9"/>
    <p:sldId id="307" r:id="rId10"/>
    <p:sldId id="308" r:id="rId11"/>
    <p:sldId id="309" r:id="rId12"/>
    <p:sldId id="280" r:id="rId13"/>
    <p:sldId id="281" r:id="rId14"/>
    <p:sldId id="282" r:id="rId15"/>
    <p:sldId id="283" r:id="rId16"/>
    <p:sldId id="284" r:id="rId17"/>
    <p:sldId id="285" r:id="rId18"/>
    <p:sldId id="293" r:id="rId19"/>
    <p:sldId id="294" r:id="rId20"/>
    <p:sldId id="295" r:id="rId21"/>
    <p:sldId id="296" r:id="rId22"/>
    <p:sldId id="297" r:id="rId23"/>
    <p:sldId id="298" r:id="rId24"/>
    <p:sldId id="300" r:id="rId25"/>
    <p:sldId id="301" r:id="rId26"/>
    <p:sldId id="302" r:id="rId27"/>
    <p:sldId id="303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24">
          <p15:clr>
            <a:srgbClr val="9AA0A6"/>
          </p15:clr>
        </p15:guide>
        <p15:guide id="2" pos="206">
          <p15:clr>
            <a:srgbClr val="9AA0A6"/>
          </p15:clr>
        </p15:guide>
        <p15:guide id="3" pos="5553">
          <p15:clr>
            <a:srgbClr val="9AA0A6"/>
          </p15:clr>
        </p15:guide>
        <p15:guide id="4" orient="horz" pos="492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4" roundtripDataSignature="AMtx7mgsC6qfd67Zp9ECs0G66lKlSSP1d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eekanth NT" initials="SN" lastIdx="1" clrIdx="0">
    <p:extLst>
      <p:ext uri="{19B8F6BF-5375-455C-9EA6-DF929625EA0E}">
        <p15:presenceInfo xmlns:p15="http://schemas.microsoft.com/office/powerpoint/2012/main" userId="7be338a4125e05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CD5D09-A000-46F0-B69F-72E3217D5C82}" v="31" dt="2021-06-22T03:23:37.910"/>
  </p1510:revLst>
</p1510:revInfo>
</file>

<file path=ppt/tableStyles.xml><?xml version="1.0" encoding="utf-8"?>
<a:tblStyleLst xmlns:a="http://schemas.openxmlformats.org/drawingml/2006/main" def="{9AB260C6-AAB4-4C55-BA29-AFD7021F041D}">
  <a:tblStyle styleId="{9AB260C6-AAB4-4C55-BA29-AFD7021F041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/>
      <a:tcStyle>
        <a:tcBdr/>
        <a:fill>
          <a:solidFill>
            <a:srgbClr val="FFE2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2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2724"/>
        <p:guide pos="206"/>
        <p:guide pos="5553"/>
        <p:guide orient="horz" pos="4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want Bhardwaj" userId="S::yashwant.bhardwaj2020@vitstudent.ac.in::130087e1-d3ce-43aa-bc34-109e83db5d6d" providerId="AD" clId="Web-{22CD5D09-A000-46F0-B69F-72E3217D5C82}"/>
    <pc:docChg chg="modSld">
      <pc:chgData name="Yashwant Bhardwaj" userId="S::yashwant.bhardwaj2020@vitstudent.ac.in::130087e1-d3ce-43aa-bc34-109e83db5d6d" providerId="AD" clId="Web-{22CD5D09-A000-46F0-B69F-72E3217D5C82}" dt="2021-06-22T03:23:37.910" v="30" actId="20577"/>
      <pc:docMkLst>
        <pc:docMk/>
      </pc:docMkLst>
      <pc:sldChg chg="addSp modSp">
        <pc:chgData name="Yashwant Bhardwaj" userId="S::yashwant.bhardwaj2020@vitstudent.ac.in::130087e1-d3ce-43aa-bc34-109e83db5d6d" providerId="AD" clId="Web-{22CD5D09-A000-46F0-B69F-72E3217D5C82}" dt="2021-06-22T03:23:37.910" v="30" actId="20577"/>
        <pc:sldMkLst>
          <pc:docMk/>
          <pc:sldMk cId="0" sldId="256"/>
        </pc:sldMkLst>
        <pc:spChg chg="add mod">
          <ac:chgData name="Yashwant Bhardwaj" userId="S::yashwant.bhardwaj2020@vitstudent.ac.in::130087e1-d3ce-43aa-bc34-109e83db5d6d" providerId="AD" clId="Web-{22CD5D09-A000-46F0-B69F-72E3217D5C82}" dt="2021-06-22T03:23:37.910" v="30" actId="20577"/>
          <ac:spMkLst>
            <pc:docMk/>
            <pc:sldMk cId="0" sldId="256"/>
            <ac:spMk id="2" creationId="{2536D35C-8B83-4537-B5A7-46123CB7D7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61771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Cover Slide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ef3d8d1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5def3d8d1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ef3d8d1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5def3d8d1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ef3d8d1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5def3d8d1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ef3d8d1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5def3d8d1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ef3d8d1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5def3d8d1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ef3d8d1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5def3d8d1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ef3d8d1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5def3d8d1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ef3d8d1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5def3d8d1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ef3d8d1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5def3d8d1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ef3d8d1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5def3d8d1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ef3d8d1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5def3d8d1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ef3d8d1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5def3d8d1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ef3d8d1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5def3d8d1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ef3d8d1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5def3d8d1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ef3d8d1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5def3d8d1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def3d8d1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5def3d8d1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ef3d8d1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5def3d8d1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ef3d8d1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5def3d8d1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ef3d8d1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5def3d8d1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ef3d8d1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5def3d8d1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ef3d8d1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5def3d8d1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ef3d8d1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5def3d8d1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">
  <p:cSld name="Question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7"/>
          <p:cNvPicPr preferRelativeResize="0"/>
          <p:nvPr/>
        </p:nvPicPr>
        <p:blipFill rotWithShape="1">
          <a:blip r:embed="rId2">
            <a:alphaModFix/>
          </a:blip>
          <a:srcRect l="41240" t="9527" r="-23987" b="59556"/>
          <a:stretch/>
        </p:blipFill>
        <p:spPr>
          <a:xfrm>
            <a:off x="0" y="4306153"/>
            <a:ext cx="4457700" cy="8373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Google Shape;12;p17"/>
          <p:cNvGraphicFramePr/>
          <p:nvPr/>
        </p:nvGraphicFramePr>
        <p:xfrm>
          <a:off x="320040" y="795240"/>
          <a:ext cx="8522200" cy="3529550"/>
        </p:xfrm>
        <a:graphic>
          <a:graphicData uri="http://schemas.openxmlformats.org/drawingml/2006/table">
            <a:tbl>
              <a:tblPr bandRow="1">
                <a:noFill/>
                <a:tableStyleId>{9AB260C6-AAB4-4C55-BA29-AFD7021F041D}</a:tableStyleId>
              </a:tblPr>
              <a:tblGrid>
                <a:gridCol w="78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4550">
                <a:tc gridSpan="4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/>
                    </a:p>
                  </a:txBody>
                  <a:tcPr marL="118875" marR="118875" marT="118875" marB="1188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/>
                    </a:p>
                  </a:txBody>
                  <a:tcPr marL="118875" marR="118875" marT="118875" marB="1188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18875" marR="118875" marT="118875" marB="1188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/>
                    </a:p>
                  </a:txBody>
                  <a:tcPr marL="118875" marR="118875" marT="118875" marB="1188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18875" marR="118875" marT="118875" marB="1188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/>
                    </a:p>
                  </a:txBody>
                  <a:tcPr marL="118875" marR="118875" marT="118875" marB="1188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18875" marR="118875" marT="118875" marB="1188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/>
                    </a:p>
                  </a:txBody>
                  <a:tcPr marL="118875" marR="118875" marT="118875" marB="1188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18875" marR="118875" marT="118875" marB="1188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Google Shape;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2540" y="182880"/>
            <a:ext cx="1131420" cy="51206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7"/>
          <p:cNvSpPr/>
          <p:nvPr/>
        </p:nvSpPr>
        <p:spPr>
          <a:xfrm flipH="1">
            <a:off x="6984000" y="4665312"/>
            <a:ext cx="2160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2:00</a:t>
            </a:r>
            <a:endParaRPr/>
          </a:p>
        </p:txBody>
      </p:sp>
      <p:sp>
        <p:nvSpPr>
          <p:cNvPr id="16" name="Google Shape;16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1:59</a:t>
            </a:r>
            <a:endParaRPr/>
          </a:p>
        </p:txBody>
      </p:sp>
      <p:sp>
        <p:nvSpPr>
          <p:cNvPr id="17" name="Google Shape;17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1:58</a:t>
            </a:r>
            <a:endParaRPr/>
          </a:p>
        </p:txBody>
      </p:sp>
      <p:sp>
        <p:nvSpPr>
          <p:cNvPr id="18" name="Google Shape;18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1:57</a:t>
            </a:r>
            <a:endParaRPr/>
          </a:p>
        </p:txBody>
      </p:sp>
      <p:sp>
        <p:nvSpPr>
          <p:cNvPr id="19" name="Google Shape;19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1:56</a:t>
            </a:r>
            <a:endParaRPr/>
          </a:p>
        </p:txBody>
      </p:sp>
      <p:sp>
        <p:nvSpPr>
          <p:cNvPr id="20" name="Google Shape;20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1:55</a:t>
            </a:r>
            <a:endParaRPr/>
          </a:p>
        </p:txBody>
      </p:sp>
      <p:sp>
        <p:nvSpPr>
          <p:cNvPr id="21" name="Google Shape;21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1:54</a:t>
            </a:r>
            <a:endParaRPr/>
          </a:p>
        </p:txBody>
      </p:sp>
      <p:sp>
        <p:nvSpPr>
          <p:cNvPr id="22" name="Google Shape;22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1:53</a:t>
            </a:r>
            <a:endParaRPr/>
          </a:p>
        </p:txBody>
      </p:sp>
      <p:sp>
        <p:nvSpPr>
          <p:cNvPr id="23" name="Google Shape;23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1:52</a:t>
            </a:r>
            <a:endParaRPr/>
          </a:p>
        </p:txBody>
      </p:sp>
      <p:sp>
        <p:nvSpPr>
          <p:cNvPr id="24" name="Google Shape;24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1:51</a:t>
            </a:r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1:50</a:t>
            </a:r>
            <a:endParaRPr/>
          </a:p>
        </p:txBody>
      </p:sp>
      <p:sp>
        <p:nvSpPr>
          <p:cNvPr id="26" name="Google Shape;26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1:49</a:t>
            </a:r>
            <a:endParaRPr/>
          </a:p>
        </p:txBody>
      </p:sp>
      <p:sp>
        <p:nvSpPr>
          <p:cNvPr id="27" name="Google Shape;27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1:48</a:t>
            </a:r>
            <a:endParaRPr/>
          </a:p>
        </p:txBody>
      </p:sp>
      <p:sp>
        <p:nvSpPr>
          <p:cNvPr id="28" name="Google Shape;28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1:47</a:t>
            </a:r>
            <a:endParaRPr/>
          </a:p>
        </p:txBody>
      </p:sp>
      <p:sp>
        <p:nvSpPr>
          <p:cNvPr id="29" name="Google Shape;29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1:46</a:t>
            </a:r>
            <a:endParaRPr/>
          </a:p>
        </p:txBody>
      </p:sp>
      <p:sp>
        <p:nvSpPr>
          <p:cNvPr id="30" name="Google Shape;30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1:45</a:t>
            </a:r>
            <a:endParaRPr/>
          </a:p>
        </p:txBody>
      </p:sp>
      <p:sp>
        <p:nvSpPr>
          <p:cNvPr id="31" name="Google Shape;31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1:44</a:t>
            </a:r>
            <a:endParaRPr/>
          </a:p>
        </p:txBody>
      </p:sp>
      <p:sp>
        <p:nvSpPr>
          <p:cNvPr id="32" name="Google Shape;32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1:43</a:t>
            </a:r>
            <a:endParaRPr/>
          </a:p>
        </p:txBody>
      </p:sp>
      <p:sp>
        <p:nvSpPr>
          <p:cNvPr id="33" name="Google Shape;33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1:42</a:t>
            </a:r>
            <a:endParaRPr/>
          </a:p>
        </p:txBody>
      </p:sp>
      <p:sp>
        <p:nvSpPr>
          <p:cNvPr id="34" name="Google Shape;34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1:41</a:t>
            </a:r>
            <a:endParaRPr/>
          </a:p>
        </p:txBody>
      </p:sp>
      <p:sp>
        <p:nvSpPr>
          <p:cNvPr id="35" name="Google Shape;35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1:40</a:t>
            </a:r>
            <a:endParaRPr/>
          </a:p>
        </p:txBody>
      </p:sp>
      <p:sp>
        <p:nvSpPr>
          <p:cNvPr id="36" name="Google Shape;36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1:39</a:t>
            </a:r>
            <a:endParaRPr/>
          </a:p>
        </p:txBody>
      </p:sp>
      <p:sp>
        <p:nvSpPr>
          <p:cNvPr id="37" name="Google Shape;37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1:38</a:t>
            </a:r>
            <a:endParaRPr/>
          </a:p>
        </p:txBody>
      </p:sp>
      <p:sp>
        <p:nvSpPr>
          <p:cNvPr id="38" name="Google Shape;38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1:37</a:t>
            </a:r>
            <a:endParaRPr/>
          </a:p>
        </p:txBody>
      </p:sp>
      <p:sp>
        <p:nvSpPr>
          <p:cNvPr id="39" name="Google Shape;39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1:36</a:t>
            </a:r>
            <a:endParaRPr/>
          </a:p>
        </p:txBody>
      </p:sp>
      <p:sp>
        <p:nvSpPr>
          <p:cNvPr id="40" name="Google Shape;40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1:35</a:t>
            </a:r>
            <a:endParaRPr/>
          </a:p>
        </p:txBody>
      </p:sp>
      <p:sp>
        <p:nvSpPr>
          <p:cNvPr id="41" name="Google Shape;41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1:34</a:t>
            </a:r>
            <a:endParaRPr/>
          </a:p>
        </p:txBody>
      </p:sp>
      <p:sp>
        <p:nvSpPr>
          <p:cNvPr id="42" name="Google Shape;42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1:33</a:t>
            </a:r>
            <a:endParaRPr/>
          </a:p>
        </p:txBody>
      </p:sp>
      <p:sp>
        <p:nvSpPr>
          <p:cNvPr id="43" name="Google Shape;43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1:32</a:t>
            </a:r>
            <a:endParaRPr/>
          </a:p>
        </p:txBody>
      </p:sp>
      <p:sp>
        <p:nvSpPr>
          <p:cNvPr id="44" name="Google Shape;44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1:31</a:t>
            </a:r>
            <a:endParaRPr/>
          </a:p>
        </p:txBody>
      </p:sp>
      <p:sp>
        <p:nvSpPr>
          <p:cNvPr id="45" name="Google Shape;45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1:30</a:t>
            </a:r>
            <a:endParaRPr/>
          </a:p>
        </p:txBody>
      </p:sp>
      <p:sp>
        <p:nvSpPr>
          <p:cNvPr id="46" name="Google Shape;46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1:29</a:t>
            </a:r>
            <a:endParaRPr/>
          </a:p>
        </p:txBody>
      </p:sp>
      <p:sp>
        <p:nvSpPr>
          <p:cNvPr id="47" name="Google Shape;47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1:28</a:t>
            </a:r>
            <a:endParaRPr/>
          </a:p>
        </p:txBody>
      </p:sp>
      <p:sp>
        <p:nvSpPr>
          <p:cNvPr id="48" name="Google Shape;48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1:27</a:t>
            </a:r>
            <a:endParaRPr/>
          </a:p>
        </p:txBody>
      </p:sp>
      <p:sp>
        <p:nvSpPr>
          <p:cNvPr id="49" name="Google Shape;49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1:26</a:t>
            </a:r>
            <a:endParaRPr/>
          </a:p>
        </p:txBody>
      </p:sp>
      <p:sp>
        <p:nvSpPr>
          <p:cNvPr id="50" name="Google Shape;50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1:25</a:t>
            </a:r>
            <a:endParaRPr/>
          </a:p>
        </p:txBody>
      </p:sp>
      <p:sp>
        <p:nvSpPr>
          <p:cNvPr id="51" name="Google Shape;51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1:24</a:t>
            </a:r>
            <a:endParaRPr/>
          </a:p>
        </p:txBody>
      </p:sp>
      <p:sp>
        <p:nvSpPr>
          <p:cNvPr id="52" name="Google Shape;52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1:23</a:t>
            </a:r>
            <a:endParaRPr/>
          </a:p>
        </p:txBody>
      </p:sp>
      <p:sp>
        <p:nvSpPr>
          <p:cNvPr id="53" name="Google Shape;53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1:22</a:t>
            </a:r>
            <a:endParaRPr/>
          </a:p>
        </p:txBody>
      </p:sp>
      <p:sp>
        <p:nvSpPr>
          <p:cNvPr id="54" name="Google Shape;54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1:21</a:t>
            </a:r>
            <a:endParaRPr/>
          </a:p>
        </p:txBody>
      </p:sp>
      <p:sp>
        <p:nvSpPr>
          <p:cNvPr id="55" name="Google Shape;55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1:20</a:t>
            </a:r>
            <a:endParaRPr/>
          </a:p>
        </p:txBody>
      </p:sp>
      <p:sp>
        <p:nvSpPr>
          <p:cNvPr id="56" name="Google Shape;56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1:19</a:t>
            </a:r>
            <a:endParaRPr/>
          </a:p>
        </p:txBody>
      </p:sp>
      <p:sp>
        <p:nvSpPr>
          <p:cNvPr id="57" name="Google Shape;57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1:18</a:t>
            </a:r>
            <a:endParaRPr/>
          </a:p>
        </p:txBody>
      </p:sp>
      <p:sp>
        <p:nvSpPr>
          <p:cNvPr id="58" name="Google Shape;58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1:17</a:t>
            </a:r>
            <a:endParaRPr/>
          </a:p>
        </p:txBody>
      </p:sp>
      <p:sp>
        <p:nvSpPr>
          <p:cNvPr id="59" name="Google Shape;59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1:16</a:t>
            </a:r>
            <a:endParaRPr/>
          </a:p>
        </p:txBody>
      </p:sp>
      <p:sp>
        <p:nvSpPr>
          <p:cNvPr id="60" name="Google Shape;60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1:15</a:t>
            </a:r>
            <a:endParaRPr/>
          </a:p>
        </p:txBody>
      </p:sp>
      <p:sp>
        <p:nvSpPr>
          <p:cNvPr id="61" name="Google Shape;61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1:14</a:t>
            </a:r>
            <a:endParaRPr/>
          </a:p>
        </p:txBody>
      </p:sp>
      <p:sp>
        <p:nvSpPr>
          <p:cNvPr id="62" name="Google Shape;62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1:13</a:t>
            </a:r>
            <a:endParaRPr/>
          </a:p>
        </p:txBody>
      </p:sp>
      <p:sp>
        <p:nvSpPr>
          <p:cNvPr id="63" name="Google Shape;63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1:12</a:t>
            </a:r>
            <a:endParaRPr/>
          </a:p>
        </p:txBody>
      </p:sp>
      <p:sp>
        <p:nvSpPr>
          <p:cNvPr id="64" name="Google Shape;64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1:11</a:t>
            </a:r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1:10</a:t>
            </a:r>
            <a:endParaRPr/>
          </a:p>
        </p:txBody>
      </p:sp>
      <p:sp>
        <p:nvSpPr>
          <p:cNvPr id="66" name="Google Shape;66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1:09</a:t>
            </a:r>
            <a:endParaRPr/>
          </a:p>
        </p:txBody>
      </p:sp>
      <p:sp>
        <p:nvSpPr>
          <p:cNvPr id="67" name="Google Shape;67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1:08</a:t>
            </a:r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1:07</a:t>
            </a:r>
            <a:endParaRPr/>
          </a:p>
        </p:txBody>
      </p:sp>
      <p:sp>
        <p:nvSpPr>
          <p:cNvPr id="69" name="Google Shape;69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1:06</a:t>
            </a:r>
            <a:endParaRPr/>
          </a:p>
        </p:txBody>
      </p:sp>
      <p:sp>
        <p:nvSpPr>
          <p:cNvPr id="70" name="Google Shape;70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1:05</a:t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1:04</a:t>
            </a:r>
            <a:endParaRPr/>
          </a:p>
        </p:txBody>
      </p:sp>
      <p:sp>
        <p:nvSpPr>
          <p:cNvPr id="72" name="Google Shape;72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1:03</a:t>
            </a:r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1:02</a:t>
            </a:r>
            <a:endParaRPr/>
          </a:p>
        </p:txBody>
      </p:sp>
      <p:sp>
        <p:nvSpPr>
          <p:cNvPr id="74" name="Google Shape;74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1:01</a:t>
            </a:r>
            <a:endParaRPr/>
          </a:p>
        </p:txBody>
      </p:sp>
      <p:sp>
        <p:nvSpPr>
          <p:cNvPr id="75" name="Google Shape;75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1:00</a:t>
            </a:r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0:59</a:t>
            </a:r>
            <a:endParaRPr/>
          </a:p>
        </p:txBody>
      </p:sp>
      <p:sp>
        <p:nvSpPr>
          <p:cNvPr id="77" name="Google Shape;77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0:58</a:t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0:57</a:t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0:56</a:t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0:55</a:t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0:54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0:53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0:52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0:51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0:50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0:49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0:48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0:47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0:46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0:45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0:44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0:43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0:42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0:41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0:40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0:39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0:38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0:37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0:36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0:35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0:34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0:33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0:32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0:31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0:30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0:29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0:28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0:27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0:26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0:25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0:24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0:23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0:22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0:21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0:20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0:19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0:18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0:17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0:16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0:15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0:14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0:13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0:12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0:11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0:10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0:09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0:08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0:07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0:06</a:t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0:05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0:04</a:t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0:03</a:t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0:02</a:t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0:01</a:t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8229600" y="4665312"/>
            <a:ext cx="914400" cy="475488"/>
          </a:xfrm>
          <a:prstGeom prst="rect">
            <a:avLst/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2:00</a:t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0" y="0"/>
            <a:ext cx="832104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3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8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9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1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6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7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8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9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1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2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3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4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5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6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7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8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9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1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2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3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4"/>
                            </p:stCondLst>
                            <p:childTnLst>
                              <p:par>
                                <p:cTn id="1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5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6"/>
                            </p:stCondLst>
                            <p:childTnLst>
                              <p:par>
                                <p:cTn id="14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7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8"/>
                            </p:stCondLst>
                            <p:childTnLst>
                              <p:par>
                                <p:cTn id="15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9"/>
                            </p:stCondLst>
                            <p:childTnLst>
                              <p:par>
                                <p:cTn id="15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"/>
                            </p:stCondLst>
                            <p:childTnLst>
                              <p:par>
                                <p:cTn id="15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1"/>
                            </p:stCondLst>
                            <p:childTnLst>
                              <p:par>
                                <p:cTn id="16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2"/>
                            </p:stCondLst>
                            <p:childTnLst>
                              <p:par>
                                <p:cTn id="16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3"/>
                            </p:stCondLst>
                            <p:childTnLst>
                              <p:par>
                                <p:cTn id="16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4"/>
                            </p:stCondLst>
                            <p:childTnLst>
                              <p:par>
                                <p:cTn id="17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5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6"/>
                            </p:stCondLst>
                            <p:childTnLst>
                              <p:par>
                                <p:cTn id="17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7"/>
                            </p:stCondLst>
                            <p:childTnLst>
                              <p:par>
                                <p:cTn id="18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8"/>
                            </p:stCondLst>
                            <p:childTnLst>
                              <p:par>
                                <p:cTn id="18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9"/>
                            </p:stCondLst>
                            <p:childTnLst>
                              <p:par>
                                <p:cTn id="18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60"/>
                            </p:stCondLst>
                            <p:childTnLst>
                              <p:par>
                                <p:cTn id="18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61"/>
                            </p:stCondLst>
                            <p:childTnLst>
                              <p:par>
                                <p:cTn id="19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62"/>
                            </p:stCondLst>
                            <p:childTnLst>
                              <p:par>
                                <p:cTn id="19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63"/>
                            </p:stCondLst>
                            <p:childTnLst>
                              <p:par>
                                <p:cTn id="19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64"/>
                            </p:stCondLst>
                            <p:childTnLst>
                              <p:par>
                                <p:cTn id="20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65"/>
                            </p:stCondLst>
                            <p:childTnLst>
                              <p:par>
                                <p:cTn id="20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66"/>
                            </p:stCondLst>
                            <p:childTnLst>
                              <p:par>
                                <p:cTn id="20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7"/>
                            </p:stCondLst>
                            <p:childTnLst>
                              <p:par>
                                <p:cTn id="21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68"/>
                            </p:stCondLst>
                            <p:childTnLst>
                              <p:par>
                                <p:cTn id="21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69"/>
                            </p:stCondLst>
                            <p:childTnLst>
                              <p:par>
                                <p:cTn id="2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70"/>
                            </p:stCondLst>
                            <p:childTnLst>
                              <p:par>
                                <p:cTn id="21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71"/>
                            </p:stCondLst>
                            <p:childTnLst>
                              <p:par>
                                <p:cTn id="2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72"/>
                            </p:stCondLst>
                            <p:childTnLst>
                              <p:par>
                                <p:cTn id="2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73"/>
                            </p:stCondLst>
                            <p:childTnLst>
                              <p:par>
                                <p:cTn id="2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74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5"/>
                            </p:stCondLst>
                            <p:childTnLst>
                              <p:par>
                                <p:cTn id="23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76"/>
                            </p:stCondLst>
                            <p:childTnLst>
                              <p:par>
                                <p:cTn id="23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77"/>
                            </p:stCondLst>
                            <p:childTnLst>
                              <p:par>
                                <p:cTn id="24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78"/>
                            </p:stCondLst>
                            <p:childTnLst>
                              <p:par>
                                <p:cTn id="24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9"/>
                            </p:stCondLst>
                            <p:childTnLst>
                              <p:par>
                                <p:cTn id="24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80"/>
                            </p:stCondLst>
                            <p:childTnLst>
                              <p:par>
                                <p:cTn id="24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81"/>
                            </p:stCondLst>
                            <p:childTnLst>
                              <p:par>
                                <p:cTn id="25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82"/>
                            </p:stCondLst>
                            <p:childTnLst>
                              <p:par>
                                <p:cTn id="25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83"/>
                            </p:stCondLst>
                            <p:childTnLst>
                              <p:par>
                                <p:cTn id="25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84"/>
                            </p:stCondLst>
                            <p:childTnLst>
                              <p:par>
                                <p:cTn id="26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85"/>
                            </p:stCondLst>
                            <p:childTnLst>
                              <p:par>
                                <p:cTn id="26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86"/>
                            </p:stCondLst>
                            <p:childTnLst>
                              <p:par>
                                <p:cTn id="26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7"/>
                            </p:stCondLst>
                            <p:childTnLst>
                              <p:par>
                                <p:cTn id="27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88"/>
                            </p:stCondLst>
                            <p:childTnLst>
                              <p:par>
                                <p:cTn id="27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89"/>
                            </p:stCondLst>
                            <p:childTnLst>
                              <p:par>
                                <p:cTn id="27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90"/>
                            </p:stCondLst>
                            <p:childTnLst>
                              <p:par>
                                <p:cTn id="27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91"/>
                            </p:stCondLst>
                            <p:childTnLst>
                              <p:par>
                                <p:cTn id="28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92"/>
                            </p:stCondLst>
                            <p:childTnLst>
                              <p:par>
                                <p:cTn id="28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93"/>
                            </p:stCondLst>
                            <p:childTnLst>
                              <p:par>
                                <p:cTn id="28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94"/>
                            </p:stCondLst>
                            <p:childTnLst>
                              <p:par>
                                <p:cTn id="29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5"/>
                            </p:stCondLst>
                            <p:childTnLst>
                              <p:par>
                                <p:cTn id="29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96"/>
                            </p:stCondLst>
                            <p:childTnLst>
                              <p:par>
                                <p:cTn id="29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97"/>
                            </p:stCondLst>
                            <p:childTnLst>
                              <p:par>
                                <p:cTn id="30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98"/>
                            </p:stCondLst>
                            <p:childTnLst>
                              <p:par>
                                <p:cTn id="30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9"/>
                            </p:stCondLst>
                            <p:childTnLst>
                              <p:par>
                                <p:cTn id="30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00"/>
                            </p:stCondLst>
                            <p:childTnLst>
                              <p:par>
                                <p:cTn id="30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01"/>
                            </p:stCondLst>
                            <p:childTnLst>
                              <p:par>
                                <p:cTn id="3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02"/>
                            </p:stCondLst>
                            <p:childTnLst>
                              <p:par>
                                <p:cTn id="3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3"/>
                            </p:stCondLst>
                            <p:childTnLst>
                              <p:par>
                                <p:cTn id="3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04"/>
                            </p:stCondLst>
                            <p:childTnLst>
                              <p:par>
                                <p:cTn id="3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05"/>
                            </p:stCondLst>
                            <p:childTnLst>
                              <p:par>
                                <p:cTn id="3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06"/>
                            </p:stCondLst>
                            <p:childTnLst>
                              <p:par>
                                <p:cTn id="3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7"/>
                            </p:stCondLst>
                            <p:childTnLst>
                              <p:par>
                                <p:cTn id="3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8"/>
                            </p:stCondLst>
                            <p:childTnLst>
                              <p:par>
                                <p:cTn id="3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9"/>
                            </p:stCondLst>
                            <p:childTnLst>
                              <p:par>
                                <p:cTn id="3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10"/>
                            </p:stCondLst>
                            <p:childTnLst>
                              <p:par>
                                <p:cTn id="33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"/>
                            </p:stCondLst>
                            <p:childTnLst>
                              <p:par>
                                <p:cTn id="34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12"/>
                            </p:stCondLst>
                            <p:childTnLst>
                              <p:par>
                                <p:cTn id="34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113"/>
                            </p:stCondLst>
                            <p:childTnLst>
                              <p:par>
                                <p:cTn id="34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114"/>
                            </p:stCondLst>
                            <p:childTnLst>
                              <p:par>
                                <p:cTn id="3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"/>
                            </p:stCondLst>
                            <p:childTnLst>
                              <p:par>
                                <p:cTn id="35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16"/>
                            </p:stCondLst>
                            <p:childTnLst>
                              <p:par>
                                <p:cTn id="35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17"/>
                            </p:stCondLst>
                            <p:childTnLst>
                              <p:par>
                                <p:cTn id="36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118"/>
                            </p:stCondLst>
                            <p:childTnLst>
                              <p:par>
                                <p:cTn id="36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19"/>
                            </p:stCondLst>
                            <p:childTnLst>
                              <p:par>
                                <p:cTn id="36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536D35C-8B83-4537-B5A7-46123CB7D7D2}"/>
              </a:ext>
            </a:extLst>
          </p:cNvPr>
          <p:cNvSpPr/>
          <p:nvPr/>
        </p:nvSpPr>
        <p:spPr>
          <a:xfrm>
            <a:off x="707231" y="1178719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Vnbvnb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5def3d8d16_0_18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5def3d8d16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3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5def3d8d16_0_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5def3d8d16_0_18"/>
          <p:cNvSpPr txBox="1"/>
          <p:nvPr/>
        </p:nvSpPr>
        <p:spPr>
          <a:xfrm>
            <a:off x="0" y="233550"/>
            <a:ext cx="3155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000" b="0" i="0" u="none" strike="noStrike" cap="none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 02</a:t>
            </a:r>
            <a:r>
              <a:rPr lang="en-GB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5def3d8d16_0_18"/>
          <p:cNvSpPr txBox="1"/>
          <p:nvPr/>
        </p:nvSpPr>
        <p:spPr>
          <a:xfrm>
            <a:off x="0" y="441434"/>
            <a:ext cx="8815800" cy="353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3600"/>
              </a:spcAft>
              <a:buNone/>
            </a:pPr>
            <a:endParaRPr sz="1600" b="1">
              <a:solidFill>
                <a:srgbClr val="5F1E7A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46235"/>
            <a:ext cx="8860221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 can't dance because I _______  my leg.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have broken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broke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had broken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has broken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								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								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								</a:t>
            </a:r>
            <a:r>
              <a:rPr lang="en-US" sz="1800" b="1" dirty="0"/>
              <a:t>Answer: A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5def3d8d16_0_18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5def3d8d16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3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5def3d8d16_0_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5def3d8d16_0_18"/>
          <p:cNvSpPr txBox="1"/>
          <p:nvPr/>
        </p:nvSpPr>
        <p:spPr>
          <a:xfrm>
            <a:off x="0" y="233550"/>
            <a:ext cx="3155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Question 03: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5def3d8d16_0_18"/>
          <p:cNvSpPr txBox="1"/>
          <p:nvPr/>
        </p:nvSpPr>
        <p:spPr>
          <a:xfrm>
            <a:off x="0" y="441434"/>
            <a:ext cx="8815800" cy="353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3600"/>
              </a:spcAft>
              <a:buNone/>
            </a:pPr>
            <a:endParaRPr sz="1600" b="1">
              <a:solidFill>
                <a:srgbClr val="5F1E7A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88277"/>
            <a:ext cx="88602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 When we were children we  _______  our own toys</a:t>
            </a:r>
            <a:r>
              <a:rPr lang="en-US" sz="1800" b="1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were making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made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had make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was making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								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								</a:t>
            </a:r>
            <a:r>
              <a:rPr lang="en-US" sz="1800" b="1" dirty="0"/>
              <a:t>Answer: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5def3d8d16_0_18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5def3d8d16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3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5def3d8d16_0_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5def3d8d16_0_18"/>
          <p:cNvSpPr txBox="1"/>
          <p:nvPr/>
        </p:nvSpPr>
        <p:spPr>
          <a:xfrm>
            <a:off x="0" y="233550"/>
            <a:ext cx="3155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Question 04: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5def3d8d16_0_18"/>
          <p:cNvSpPr txBox="1"/>
          <p:nvPr/>
        </p:nvSpPr>
        <p:spPr>
          <a:xfrm>
            <a:off x="0" y="441434"/>
            <a:ext cx="8815800" cy="353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3600"/>
              </a:spcAft>
              <a:buNone/>
            </a:pPr>
            <a:endParaRPr sz="1600" b="1">
              <a:solidFill>
                <a:srgbClr val="5F1E7A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88277"/>
            <a:ext cx="88602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 tried a little of the soup to see how it _______.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tastes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is tasting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tasted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was tasted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								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								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								</a:t>
            </a:r>
            <a:r>
              <a:rPr lang="en-US" sz="1800" b="1" dirty="0"/>
              <a:t>Answer: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5def3d8d16_0_18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5def3d8d16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3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5def3d8d16_0_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5def3d8d16_0_18"/>
          <p:cNvSpPr txBox="1"/>
          <p:nvPr/>
        </p:nvSpPr>
        <p:spPr>
          <a:xfrm>
            <a:off x="0" y="233550"/>
            <a:ext cx="3155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Question 04: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5def3d8d16_0_18"/>
          <p:cNvSpPr txBox="1"/>
          <p:nvPr/>
        </p:nvSpPr>
        <p:spPr>
          <a:xfrm>
            <a:off x="0" y="441434"/>
            <a:ext cx="8815800" cy="353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3600"/>
              </a:spcAft>
              <a:buNone/>
            </a:pPr>
            <a:endParaRPr sz="1600" b="1">
              <a:solidFill>
                <a:srgbClr val="5F1E7A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88277"/>
            <a:ext cx="88602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phone _______ while I was having a bath.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rings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rang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was ringing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rung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						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								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								</a:t>
            </a:r>
            <a:r>
              <a:rPr lang="en-US" sz="1800" b="1" dirty="0"/>
              <a:t>Answer: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5def3d8d16_0_18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5def3d8d16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3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5def3d8d16_0_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5def3d8d16_0_18"/>
          <p:cNvSpPr txBox="1"/>
          <p:nvPr/>
        </p:nvSpPr>
        <p:spPr>
          <a:xfrm>
            <a:off x="0" y="233550"/>
            <a:ext cx="3155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Question 05: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5def3d8d16_0_18"/>
          <p:cNvSpPr txBox="1"/>
          <p:nvPr/>
        </p:nvSpPr>
        <p:spPr>
          <a:xfrm>
            <a:off x="0" y="441434"/>
            <a:ext cx="8815800" cy="353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3600"/>
              </a:spcAft>
              <a:buNone/>
            </a:pPr>
            <a:endParaRPr sz="1600" b="1">
              <a:solidFill>
                <a:srgbClr val="5F1E7A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88277"/>
            <a:ext cx="88602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 _______ all my childhood in South India.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was spending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spend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spent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might send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						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								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								</a:t>
            </a:r>
            <a:r>
              <a:rPr lang="en-US" sz="1800" b="1" dirty="0"/>
              <a:t>Answer: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5def3d8d16_0_18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5def3d8d16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3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5def3d8d16_0_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5def3d8d16_0_18"/>
          <p:cNvSpPr txBox="1"/>
          <p:nvPr/>
        </p:nvSpPr>
        <p:spPr>
          <a:xfrm>
            <a:off x="0" y="233550"/>
            <a:ext cx="3155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Question </a:t>
            </a:r>
            <a:r>
              <a:rPr lang="en-GB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06</a:t>
            </a:r>
            <a:r>
              <a:rPr lang="en-GB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5def3d8d16_0_18"/>
          <p:cNvSpPr txBox="1"/>
          <p:nvPr/>
        </p:nvSpPr>
        <p:spPr>
          <a:xfrm>
            <a:off x="0" y="441434"/>
            <a:ext cx="8815800" cy="353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3600"/>
              </a:spcAft>
              <a:buNone/>
            </a:pPr>
            <a:endParaRPr sz="1600" b="1">
              <a:solidFill>
                <a:srgbClr val="5F1E7A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88277"/>
            <a:ext cx="88602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This time tomorrow, I _______ on the beach.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am lying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will lie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will be lying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lie																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								</a:t>
            </a:r>
            <a:r>
              <a:rPr lang="en-US" sz="1800" b="1" dirty="0"/>
              <a:t>Answer: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5def3d8d16_0_18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5def3d8d16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3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5def3d8d16_0_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5def3d8d16_0_18"/>
          <p:cNvSpPr txBox="1"/>
          <p:nvPr/>
        </p:nvSpPr>
        <p:spPr>
          <a:xfrm>
            <a:off x="0" y="233550"/>
            <a:ext cx="3155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Question </a:t>
            </a:r>
            <a:r>
              <a:rPr lang="en-GB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07</a:t>
            </a:r>
            <a:r>
              <a:rPr lang="en-GB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5def3d8d16_0_18"/>
          <p:cNvSpPr txBox="1"/>
          <p:nvPr/>
        </p:nvSpPr>
        <p:spPr>
          <a:xfrm>
            <a:off x="0" y="441434"/>
            <a:ext cx="8815800" cy="353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3600"/>
              </a:spcAft>
              <a:buNone/>
            </a:pPr>
            <a:endParaRPr sz="1600" b="1">
              <a:solidFill>
                <a:srgbClr val="5F1E7A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88277"/>
            <a:ext cx="88602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+mn-lt"/>
              </a:rPr>
              <a:t>He will be prepared _______  his idea to the manager.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+mn-lt"/>
              </a:rPr>
              <a:t>proposing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+mn-lt"/>
              </a:rPr>
              <a:t>propose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+mn-lt"/>
              </a:rPr>
              <a:t>to propose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+mn-lt"/>
              </a:rPr>
              <a:t>will propose 						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+mn-lt"/>
              </a:rPr>
              <a:t>								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+mn-lt"/>
              </a:rPr>
              <a:t>								</a:t>
            </a:r>
            <a:r>
              <a:rPr lang="en-US" sz="1800" b="1" dirty="0">
                <a:latin typeface="+mn-lt"/>
              </a:rPr>
              <a:t>Answer: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5def3d8d16_0_18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5def3d8d16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3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5def3d8d16_0_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5def3d8d16_0_18"/>
          <p:cNvSpPr txBox="1"/>
          <p:nvPr/>
        </p:nvSpPr>
        <p:spPr>
          <a:xfrm>
            <a:off x="0" y="233550"/>
            <a:ext cx="3155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Question </a:t>
            </a:r>
            <a:r>
              <a:rPr lang="en-GB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08</a:t>
            </a:r>
            <a:r>
              <a:rPr lang="en-GB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5def3d8d16_0_18"/>
          <p:cNvSpPr txBox="1"/>
          <p:nvPr/>
        </p:nvSpPr>
        <p:spPr>
          <a:xfrm>
            <a:off x="0" y="441434"/>
            <a:ext cx="8815800" cy="353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3600"/>
              </a:spcAft>
              <a:buNone/>
            </a:pPr>
            <a:endParaRPr sz="1600" b="1">
              <a:solidFill>
                <a:srgbClr val="5F1E7A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88277"/>
            <a:ext cx="88602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 am always rewarded _______that difficult theory.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explaining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+mn-lt"/>
              </a:rPr>
              <a:t>to explain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+mn-lt"/>
              </a:rPr>
              <a:t>in </a:t>
            </a:r>
            <a:r>
              <a:rPr lang="en-US" sz="1800" dirty="0"/>
              <a:t>explaining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+mn-lt"/>
              </a:rPr>
              <a:t>for </a:t>
            </a:r>
            <a:r>
              <a:rPr lang="en-US" sz="1800" dirty="0"/>
              <a:t>explaining </a:t>
            </a:r>
            <a:r>
              <a:rPr lang="en-US" sz="1800" dirty="0">
                <a:latin typeface="+mn-lt"/>
              </a:rPr>
              <a:t>					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+mn-lt"/>
              </a:rPr>
              <a:t>								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+mn-lt"/>
              </a:rPr>
              <a:t>								</a:t>
            </a:r>
            <a:r>
              <a:rPr lang="en-US" sz="1800" b="1" dirty="0">
                <a:latin typeface="+mn-lt"/>
              </a:rPr>
              <a:t>Answer: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5def3d8d16_0_18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5def3d8d16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3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5def3d8d16_0_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5def3d8d16_0_18"/>
          <p:cNvSpPr txBox="1"/>
          <p:nvPr/>
        </p:nvSpPr>
        <p:spPr>
          <a:xfrm>
            <a:off x="0" y="233550"/>
            <a:ext cx="3155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Question </a:t>
            </a:r>
            <a:r>
              <a:rPr lang="en-GB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09</a:t>
            </a:r>
            <a:r>
              <a:rPr lang="en-GB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5def3d8d16_0_18"/>
          <p:cNvSpPr txBox="1"/>
          <p:nvPr/>
        </p:nvSpPr>
        <p:spPr>
          <a:xfrm>
            <a:off x="0" y="441434"/>
            <a:ext cx="8815800" cy="353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3600"/>
              </a:spcAft>
              <a:buNone/>
            </a:pPr>
            <a:endParaRPr sz="1600" b="1">
              <a:solidFill>
                <a:srgbClr val="5F1E7A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88277"/>
            <a:ext cx="88602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He was unable _______ the work.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to begin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begin</a:t>
            </a:r>
            <a:endParaRPr lang="en-US" sz="1800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+mn-lt"/>
              </a:rPr>
              <a:t>will </a:t>
            </a:r>
            <a:r>
              <a:rPr lang="en-US" sz="1800" dirty="0"/>
              <a:t>begin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beginning </a:t>
            </a:r>
            <a:r>
              <a:rPr lang="en-US" sz="1800" dirty="0">
                <a:latin typeface="+mn-lt"/>
              </a:rPr>
              <a:t>					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+mn-lt"/>
              </a:rPr>
              <a:t>								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+mn-lt"/>
              </a:rPr>
              <a:t>								</a:t>
            </a:r>
            <a:r>
              <a:rPr lang="en-US" sz="1800" b="1" dirty="0">
                <a:latin typeface="+mn-lt"/>
              </a:rPr>
              <a:t>Answer: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5def3d8d16_0_18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5def3d8d16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3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5def3d8d16_0_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5def3d8d16_0_18"/>
          <p:cNvSpPr txBox="1"/>
          <p:nvPr/>
        </p:nvSpPr>
        <p:spPr>
          <a:xfrm>
            <a:off x="0" y="233550"/>
            <a:ext cx="3155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Question 10: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5def3d8d16_0_18"/>
          <p:cNvSpPr txBox="1"/>
          <p:nvPr/>
        </p:nvSpPr>
        <p:spPr>
          <a:xfrm>
            <a:off x="0" y="441434"/>
            <a:ext cx="8815800" cy="353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3600"/>
              </a:spcAft>
              <a:buNone/>
            </a:pPr>
            <a:endParaRPr sz="1600" b="1">
              <a:solidFill>
                <a:srgbClr val="5F1E7A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88277"/>
            <a:ext cx="88602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+mn-lt"/>
              </a:rPr>
              <a:t>He was unfit _______ the job.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+mn-lt"/>
              </a:rPr>
              <a:t>for doing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+mn-lt"/>
              </a:rPr>
              <a:t>in doing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+mn-lt"/>
              </a:rPr>
              <a:t>doing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+mn-lt"/>
              </a:rPr>
              <a:t>to  do					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+mn-lt"/>
              </a:rPr>
              <a:t>								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+mn-lt"/>
              </a:rPr>
              <a:t>								</a:t>
            </a:r>
            <a:r>
              <a:rPr lang="en-US" sz="1800" b="1" dirty="0">
                <a:latin typeface="+mn-lt"/>
              </a:rPr>
              <a:t>Answer: 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"/>
          <p:cNvSpPr txBox="1"/>
          <p:nvPr/>
        </p:nvSpPr>
        <p:spPr>
          <a:xfrm>
            <a:off x="328200" y="1828801"/>
            <a:ext cx="8487600" cy="143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GB" sz="33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TENSES,GERUNDS AND INFINITIVES</a:t>
            </a:r>
            <a:endParaRPr sz="33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5def3d8d16_0_18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5def3d8d16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3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5def3d8d16_0_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5def3d8d16_0_18"/>
          <p:cNvSpPr txBox="1"/>
          <p:nvPr/>
        </p:nvSpPr>
        <p:spPr>
          <a:xfrm>
            <a:off x="0" y="233550"/>
            <a:ext cx="3155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Question 11: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5def3d8d16_0_18"/>
          <p:cNvSpPr txBox="1"/>
          <p:nvPr/>
        </p:nvSpPr>
        <p:spPr>
          <a:xfrm>
            <a:off x="0" y="441434"/>
            <a:ext cx="8815800" cy="353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3600"/>
              </a:spcAft>
              <a:buNone/>
            </a:pPr>
            <a:endParaRPr sz="1600" b="1">
              <a:solidFill>
                <a:srgbClr val="5F1E7A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88277"/>
            <a:ext cx="88602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+mn-lt"/>
              </a:rPr>
              <a:t>He was thrilled _______ the cash with him.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+mn-lt"/>
              </a:rPr>
              <a:t>for having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+mn-lt"/>
              </a:rPr>
              <a:t>to having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+mn-lt"/>
              </a:rPr>
              <a:t>to  have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+mn-lt"/>
              </a:rPr>
              <a:t>have				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+mn-lt"/>
              </a:rPr>
              <a:t>								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+mn-lt"/>
              </a:rPr>
              <a:t>								</a:t>
            </a:r>
            <a:r>
              <a:rPr lang="en-US" sz="1800" b="1" dirty="0">
                <a:latin typeface="+mn-lt"/>
              </a:rPr>
              <a:t>Answer: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5def3d8d16_0_18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5def3d8d16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3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5def3d8d16_0_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5def3d8d16_0_18"/>
          <p:cNvSpPr txBox="1"/>
          <p:nvPr/>
        </p:nvSpPr>
        <p:spPr>
          <a:xfrm>
            <a:off x="0" y="233550"/>
            <a:ext cx="3155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Question 13: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5def3d8d16_0_18"/>
          <p:cNvSpPr txBox="1"/>
          <p:nvPr/>
        </p:nvSpPr>
        <p:spPr>
          <a:xfrm>
            <a:off x="0" y="441434"/>
            <a:ext cx="8815800" cy="353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3600"/>
              </a:spcAft>
              <a:buNone/>
            </a:pPr>
            <a:endParaRPr sz="1600" b="1">
              <a:solidFill>
                <a:srgbClr val="5F1E7A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88277"/>
            <a:ext cx="88602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+mn-lt"/>
              </a:rPr>
              <a:t>She avoided  _______ him about her plans. 	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+mn-lt"/>
              </a:rPr>
              <a:t>tell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+mn-lt"/>
              </a:rPr>
              <a:t>in telling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+mn-lt"/>
              </a:rPr>
              <a:t>to tell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+mn-lt"/>
              </a:rPr>
              <a:t>telling					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+mn-lt"/>
              </a:rPr>
              <a:t>								</a:t>
            </a:r>
            <a:r>
              <a:rPr lang="en-US" sz="1800" b="1" dirty="0">
                <a:latin typeface="+mn-lt"/>
              </a:rPr>
              <a:t>Answer: 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5def3d8d16_0_18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5def3d8d16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3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5def3d8d16_0_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5def3d8d16_0_18"/>
          <p:cNvSpPr txBox="1"/>
          <p:nvPr/>
        </p:nvSpPr>
        <p:spPr>
          <a:xfrm>
            <a:off x="0" y="233550"/>
            <a:ext cx="3155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Question 14: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5def3d8d16_0_18"/>
          <p:cNvSpPr txBox="1"/>
          <p:nvPr/>
        </p:nvSpPr>
        <p:spPr>
          <a:xfrm>
            <a:off x="0" y="441434"/>
            <a:ext cx="8815800" cy="353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3600"/>
              </a:spcAft>
              <a:buNone/>
            </a:pPr>
            <a:endParaRPr sz="1600" b="1">
              <a:solidFill>
                <a:srgbClr val="5F1E7A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88277"/>
            <a:ext cx="88602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+mn-lt"/>
              </a:rPr>
              <a:t>I would like _______ to the party with you.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+mn-lt"/>
              </a:rPr>
              <a:t>come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+mn-lt"/>
              </a:rPr>
              <a:t>to came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+mn-lt"/>
              </a:rPr>
              <a:t>coming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+mn-lt"/>
              </a:rPr>
              <a:t>in coming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+mn-lt"/>
              </a:rPr>
              <a:t>								</a:t>
            </a:r>
            <a:r>
              <a:rPr lang="en-US" sz="1800" b="1" dirty="0">
                <a:latin typeface="+mn-lt"/>
              </a:rPr>
              <a:t>Answer: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5def3d8d16_0_18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5def3d8d16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3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5def3d8d16_0_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5def3d8d16_0_18"/>
          <p:cNvSpPr txBox="1"/>
          <p:nvPr/>
        </p:nvSpPr>
        <p:spPr>
          <a:xfrm>
            <a:off x="0" y="233550"/>
            <a:ext cx="3155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Question </a:t>
            </a:r>
            <a:r>
              <a:rPr lang="en-GB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  <a:r>
              <a:rPr lang="en-GB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5def3d8d16_0_18"/>
          <p:cNvSpPr txBox="1"/>
          <p:nvPr/>
        </p:nvSpPr>
        <p:spPr>
          <a:xfrm>
            <a:off x="0" y="441434"/>
            <a:ext cx="8815800" cy="353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3600"/>
              </a:spcAft>
              <a:buNone/>
            </a:pPr>
            <a:endParaRPr sz="1600" b="1">
              <a:solidFill>
                <a:srgbClr val="5F1E7A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88277"/>
            <a:ext cx="88602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+mn-lt"/>
              </a:rPr>
              <a:t>He enjoys _______ a bath in the evening.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+mn-lt"/>
              </a:rPr>
              <a:t>having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+mn-lt"/>
              </a:rPr>
              <a:t>to had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+mn-lt"/>
              </a:rPr>
              <a:t>have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+mn-lt"/>
              </a:rPr>
              <a:t>has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+mn-lt"/>
              </a:rPr>
              <a:t>								</a:t>
            </a:r>
            <a:r>
              <a:rPr lang="en-US" sz="1800" b="1" dirty="0">
                <a:latin typeface="+mn-lt"/>
              </a:rPr>
              <a:t>Answer: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5def3d8d16_0_18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5def3d8d16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3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5def3d8d16_0_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5def3d8d16_0_18"/>
          <p:cNvSpPr txBox="1"/>
          <p:nvPr/>
        </p:nvSpPr>
        <p:spPr>
          <a:xfrm>
            <a:off x="0" y="233550"/>
            <a:ext cx="3155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Question </a:t>
            </a:r>
            <a:r>
              <a:rPr lang="en-GB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r>
              <a:rPr lang="en-GB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5def3d8d16_0_18"/>
          <p:cNvSpPr txBox="1"/>
          <p:nvPr/>
        </p:nvSpPr>
        <p:spPr>
          <a:xfrm>
            <a:off x="0" y="441434"/>
            <a:ext cx="8815800" cy="353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3600"/>
              </a:spcAft>
              <a:buNone/>
            </a:pPr>
            <a:endParaRPr sz="1600" b="1">
              <a:solidFill>
                <a:srgbClr val="5F1E7A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88277"/>
            <a:ext cx="88602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+mn-lt"/>
              </a:rPr>
              <a:t>She kept _______ during the film.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+mn-lt"/>
              </a:rPr>
              <a:t>talking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+mn-lt"/>
              </a:rPr>
              <a:t>talk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+mn-lt"/>
              </a:rPr>
              <a:t>to talk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+mn-lt"/>
              </a:rPr>
              <a:t>on talk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+mn-lt"/>
              </a:rPr>
              <a:t>								</a:t>
            </a:r>
            <a:r>
              <a:rPr lang="en-US" sz="1800" b="1" dirty="0">
                <a:latin typeface="+mn-lt"/>
              </a:rPr>
              <a:t>Answer: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g5def3d8d16_0_1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5def3d8d16_0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3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5def3d8d16_0_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5def3d8d16_0_1"/>
          <p:cNvSpPr txBox="1"/>
          <p:nvPr/>
        </p:nvSpPr>
        <p:spPr>
          <a:xfrm>
            <a:off x="0" y="233550"/>
            <a:ext cx="3155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000" b="1" dirty="0">
                <a:solidFill>
                  <a:schemeClr val="bg1"/>
                </a:solidFill>
              </a:rPr>
              <a:t>TENSES: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41" y="915507"/>
            <a:ext cx="89337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</a:rPr>
              <a:t>In grammar, </a:t>
            </a:r>
            <a:r>
              <a:rPr lang="en-US" sz="1800" b="1" dirty="0">
                <a:latin typeface="+mn-lt"/>
              </a:rPr>
              <a:t>tense</a:t>
            </a:r>
            <a:r>
              <a:rPr lang="en-US" sz="1800" dirty="0">
                <a:latin typeface="+mn-lt"/>
              </a:rPr>
              <a:t> is a category  that expresses time reference with reference to the moment of speaking. Tenses are usually manifested by the use of specific forms of verbs, particularly in their conjugation patterns.</a:t>
            </a:r>
          </a:p>
          <a:p>
            <a:r>
              <a:rPr lang="en-US" sz="1800" dirty="0">
                <a:latin typeface="+mn-lt"/>
              </a:rPr>
              <a:t> </a:t>
            </a:r>
          </a:p>
          <a:p>
            <a:r>
              <a:rPr lang="en-US" sz="1800" dirty="0">
                <a:latin typeface="+mn-lt"/>
              </a:rPr>
              <a:t>The main tenses found in many languages include the past, present, and future</a:t>
            </a:r>
          </a:p>
          <a:p>
            <a:endParaRPr lang="en-US" sz="1800" dirty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latin typeface="+mn-lt"/>
              </a:rPr>
              <a:t>The past is used to describe things that have already happened (e.g., earlier in the day, yesterday, last week, three years ago).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latin typeface="+mn-lt"/>
              </a:rPr>
              <a:t>The present tense is used to describe things that are happening right now, or things that are continuous.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latin typeface="+mn-lt"/>
              </a:rPr>
              <a:t>The future tense describes things that have yet to happen (e.g., later, tomorrow, next week, next year, three years from now).</a:t>
            </a:r>
          </a:p>
        </p:txBody>
      </p:sp>
    </p:spTree>
    <p:extLst>
      <p:ext uri="{BB962C8B-B14F-4D97-AF65-F5344CB8AC3E}">
        <p14:creationId xmlns:p14="http://schemas.microsoft.com/office/powerpoint/2010/main" val="10130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5def3d8d16_0_18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5def3d8d16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3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5def3d8d16_0_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5def3d8d16_0_18"/>
          <p:cNvSpPr txBox="1"/>
          <p:nvPr/>
        </p:nvSpPr>
        <p:spPr>
          <a:xfrm>
            <a:off x="0" y="233550"/>
            <a:ext cx="3155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TYPES  OF TENSES:</a:t>
            </a:r>
          </a:p>
        </p:txBody>
      </p:sp>
      <p:sp>
        <p:nvSpPr>
          <p:cNvPr id="7" name="Rectangle 6"/>
          <p:cNvSpPr/>
          <p:nvPr/>
        </p:nvSpPr>
        <p:spPr>
          <a:xfrm>
            <a:off x="1" y="767255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b="1" dirty="0"/>
              <a:t>The Present Tenses</a:t>
            </a:r>
          </a:p>
          <a:p>
            <a:r>
              <a:rPr lang="en-US" sz="1800" dirty="0"/>
              <a:t>	Simple Present                               S + V</a:t>
            </a:r>
            <a:r>
              <a:rPr lang="en-US" sz="1800" baseline="-25000" dirty="0"/>
              <a:t>1</a:t>
            </a:r>
            <a:endParaRPr lang="en-US" sz="1800" dirty="0"/>
          </a:p>
          <a:p>
            <a:r>
              <a:rPr lang="en-US" sz="1800" dirty="0"/>
              <a:t>	Present Continuous                        S + am/is/are +V(</a:t>
            </a:r>
            <a:r>
              <a:rPr lang="en-US" sz="1800" dirty="0" err="1"/>
              <a:t>ing</a:t>
            </a:r>
            <a:r>
              <a:rPr lang="en-US" sz="1800" dirty="0"/>
              <a:t>)</a:t>
            </a:r>
          </a:p>
          <a:p>
            <a:r>
              <a:rPr lang="en-US" sz="1800" dirty="0"/>
              <a:t>	Present Perfect                               S + Has/Have +V</a:t>
            </a:r>
            <a:r>
              <a:rPr lang="en-US" sz="1800" baseline="-25000" dirty="0"/>
              <a:t>3</a:t>
            </a:r>
            <a:endParaRPr lang="en-US" sz="1800" dirty="0"/>
          </a:p>
          <a:p>
            <a:r>
              <a:rPr lang="en-US" sz="1800" dirty="0"/>
              <a:t>	Present Perfect Continuous            S + Has/Have been + V(</a:t>
            </a:r>
            <a:r>
              <a:rPr lang="en-US" sz="1800" dirty="0" err="1"/>
              <a:t>ing</a:t>
            </a:r>
            <a:r>
              <a:rPr lang="en-US" sz="1800" dirty="0"/>
              <a:t>)</a:t>
            </a:r>
          </a:p>
          <a:p>
            <a:endParaRPr lang="en-US" sz="18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1" dirty="0"/>
              <a:t>The Past Tenses</a:t>
            </a:r>
          </a:p>
          <a:p>
            <a:r>
              <a:rPr lang="en-US" sz="1800" dirty="0"/>
              <a:t>	Simple Past                              S + V</a:t>
            </a:r>
            <a:r>
              <a:rPr lang="en-US" sz="1800" baseline="-25000" dirty="0"/>
              <a:t>2</a:t>
            </a:r>
            <a:endParaRPr lang="en-US" sz="1800" dirty="0"/>
          </a:p>
          <a:p>
            <a:r>
              <a:rPr lang="en-US" sz="1800" dirty="0"/>
              <a:t>	Past Continuous                       S + Was/were +V(</a:t>
            </a:r>
            <a:r>
              <a:rPr lang="en-US" sz="1800" dirty="0" err="1"/>
              <a:t>ing</a:t>
            </a:r>
            <a:r>
              <a:rPr lang="en-US" sz="1800" dirty="0"/>
              <a:t>)</a:t>
            </a:r>
          </a:p>
          <a:p>
            <a:r>
              <a:rPr lang="en-US" sz="1800" dirty="0"/>
              <a:t>	Past Perfect                              S + Has/Had +V</a:t>
            </a:r>
            <a:r>
              <a:rPr lang="en-US" sz="1800" baseline="-25000" dirty="0"/>
              <a:t>3</a:t>
            </a:r>
            <a:endParaRPr lang="en-US" sz="1800" dirty="0"/>
          </a:p>
          <a:p>
            <a:r>
              <a:rPr lang="en-US" sz="1800" dirty="0"/>
              <a:t>	Past Perfect Continuous           S + Had been + V(</a:t>
            </a:r>
            <a:r>
              <a:rPr lang="en-US" sz="1800" dirty="0" err="1"/>
              <a:t>ing</a:t>
            </a:r>
            <a:r>
              <a:rPr lang="en-US" sz="1800" dirty="0"/>
              <a:t>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317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5def3d8d16_0_18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5def3d8d16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3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5def3d8d16_0_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5def3d8d16_0_18"/>
          <p:cNvSpPr txBox="1"/>
          <p:nvPr/>
        </p:nvSpPr>
        <p:spPr>
          <a:xfrm>
            <a:off x="0" y="233550"/>
            <a:ext cx="3155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Concepts: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5def3d8d16_0_18"/>
          <p:cNvSpPr txBox="1"/>
          <p:nvPr/>
        </p:nvSpPr>
        <p:spPr>
          <a:xfrm>
            <a:off x="0" y="441434"/>
            <a:ext cx="8815800" cy="353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3600"/>
              </a:spcAft>
              <a:buNone/>
            </a:pPr>
            <a:endParaRPr sz="1600" b="1">
              <a:solidFill>
                <a:srgbClr val="5F1E7A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819807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b="1" dirty="0"/>
              <a:t>The Future Tenses</a:t>
            </a:r>
          </a:p>
          <a:p>
            <a:r>
              <a:rPr lang="en-US" sz="1800" dirty="0"/>
              <a:t>  	Simple Future                                   </a:t>
            </a:r>
          </a:p>
          <a:p>
            <a:r>
              <a:rPr lang="en-US" sz="1800" dirty="0"/>
              <a:t>  	Future Continuous                   S + will be + V(</a:t>
            </a:r>
            <a:r>
              <a:rPr lang="en-US" sz="1800" dirty="0" err="1"/>
              <a:t>ing</a:t>
            </a:r>
            <a:r>
              <a:rPr lang="en-US" sz="1800" dirty="0"/>
              <a:t>)</a:t>
            </a:r>
          </a:p>
          <a:p>
            <a:r>
              <a:rPr lang="en-US" sz="1800" dirty="0"/>
              <a:t>  	Future Perfect                          S + will have + V</a:t>
            </a:r>
            <a:r>
              <a:rPr lang="en-US" sz="1800" baseline="-25000" dirty="0"/>
              <a:t>3</a:t>
            </a:r>
            <a:endParaRPr lang="en-US" sz="1800" dirty="0"/>
          </a:p>
          <a:p>
            <a:r>
              <a:rPr lang="en-US" sz="1800" dirty="0"/>
              <a:t>  	Future Perfect Continuous       S + Will have been + V(</a:t>
            </a:r>
            <a:r>
              <a:rPr lang="en-US" sz="1800" dirty="0" err="1"/>
              <a:t>ing</a:t>
            </a:r>
            <a:r>
              <a:rPr lang="en-US" sz="1800" dirty="0"/>
              <a:t>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564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5def3d8d16_0_18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5def3d8d16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3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5def3d8d16_0_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5def3d8d16_0_18"/>
          <p:cNvSpPr txBox="1"/>
          <p:nvPr/>
        </p:nvSpPr>
        <p:spPr>
          <a:xfrm>
            <a:off x="0" y="233550"/>
            <a:ext cx="3155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Concepts: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5def3d8d16_0_18"/>
          <p:cNvSpPr txBox="1"/>
          <p:nvPr/>
        </p:nvSpPr>
        <p:spPr>
          <a:xfrm>
            <a:off x="0" y="441434"/>
            <a:ext cx="8815800" cy="353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3600"/>
              </a:spcAft>
              <a:buNone/>
            </a:pPr>
            <a:endParaRPr sz="1600" b="1">
              <a:solidFill>
                <a:srgbClr val="5F1E7A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693683"/>
            <a:ext cx="8229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Gerunds</a:t>
            </a:r>
          </a:p>
          <a:p>
            <a:r>
              <a:rPr lang="en-US" sz="1800" dirty="0"/>
              <a:t>A </a:t>
            </a:r>
            <a:r>
              <a:rPr lang="en-US" sz="1800" b="1" dirty="0"/>
              <a:t>gerund</a:t>
            </a:r>
            <a:r>
              <a:rPr lang="en-US" sz="1800" dirty="0"/>
              <a:t> is a verb in its ‘</a:t>
            </a:r>
            <a:r>
              <a:rPr lang="en-US" sz="1800" dirty="0" err="1"/>
              <a:t>ing</a:t>
            </a:r>
            <a:r>
              <a:rPr lang="en-US" sz="1800" dirty="0"/>
              <a:t>’ (present participle) form that functions as a noun that names an activity rather than a person or thing. Any action verb can be made into a gerund.</a:t>
            </a:r>
          </a:p>
          <a:p>
            <a:endParaRPr lang="en-US" sz="1800" dirty="0"/>
          </a:p>
          <a:p>
            <a:r>
              <a:rPr lang="en-US" sz="1800" b="1" dirty="0"/>
              <a:t>Spelling Tip</a:t>
            </a:r>
          </a:p>
          <a:p>
            <a:r>
              <a:rPr lang="en-US" sz="1800" dirty="0" err="1"/>
              <a:t>Verbing</a:t>
            </a:r>
            <a:r>
              <a:rPr lang="en-US" sz="1800" dirty="0"/>
              <a:t> (Present Participle)</a:t>
            </a:r>
          </a:p>
          <a:p>
            <a:r>
              <a:rPr lang="en-US" sz="1800" dirty="0"/>
              <a:t>Add ‘</a:t>
            </a:r>
            <a:r>
              <a:rPr lang="en-US" sz="1800" dirty="0" err="1"/>
              <a:t>ing</a:t>
            </a:r>
            <a:r>
              <a:rPr lang="en-US" sz="1800" dirty="0"/>
              <a:t>’ to most verbs. Ex. play &gt; playing, cry &gt; crying, bark &gt; bark</a:t>
            </a:r>
            <a:r>
              <a:rPr lang="en-US" sz="1800" b="1" dirty="0"/>
              <a:t>ing</a:t>
            </a:r>
            <a:endParaRPr lang="en-US" sz="1800" dirty="0"/>
          </a:p>
          <a:p>
            <a:r>
              <a:rPr lang="en-US" sz="1800" dirty="0"/>
              <a:t>For verbs that end in e, remove the e and add </a:t>
            </a:r>
            <a:r>
              <a:rPr lang="en-US" sz="1800" dirty="0" err="1"/>
              <a:t>ing</a:t>
            </a:r>
            <a:r>
              <a:rPr lang="en-US" sz="1800" dirty="0"/>
              <a:t>. Ex: slide &gt; slid</a:t>
            </a:r>
            <a:r>
              <a:rPr lang="en-US" sz="1800" b="1" dirty="0"/>
              <a:t>ing</a:t>
            </a:r>
            <a:r>
              <a:rPr lang="en-US" sz="1800" dirty="0"/>
              <a:t>, ride &gt; rid</a:t>
            </a:r>
            <a:r>
              <a:rPr lang="en-US" sz="1800" b="1" dirty="0"/>
              <a:t>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101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5def3d8d16_0_18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5def3d8d16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3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5def3d8d16_0_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5def3d8d16_0_18"/>
          <p:cNvSpPr txBox="1"/>
          <p:nvPr/>
        </p:nvSpPr>
        <p:spPr>
          <a:xfrm>
            <a:off x="0" y="233550"/>
            <a:ext cx="3155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Concepts: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5def3d8d16_0_18"/>
          <p:cNvSpPr txBox="1"/>
          <p:nvPr/>
        </p:nvSpPr>
        <p:spPr>
          <a:xfrm>
            <a:off x="0" y="441434"/>
            <a:ext cx="8815800" cy="353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3600"/>
              </a:spcAft>
              <a:buNone/>
            </a:pPr>
            <a:endParaRPr sz="1600" b="1">
              <a:solidFill>
                <a:srgbClr val="5F1E7A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589" y="904484"/>
            <a:ext cx="8860221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For verbs that end in </a:t>
            </a:r>
            <a:r>
              <a:rPr lang="en-US" sz="1800" dirty="0" err="1"/>
              <a:t>ie</a:t>
            </a:r>
            <a:r>
              <a:rPr lang="en-US" sz="1800" dirty="0"/>
              <a:t>, change the </a:t>
            </a:r>
            <a:r>
              <a:rPr lang="en-US" sz="1800" dirty="0" err="1"/>
              <a:t>ie</a:t>
            </a:r>
            <a:r>
              <a:rPr lang="en-US" sz="1800" dirty="0"/>
              <a:t> to y and add </a:t>
            </a:r>
            <a:r>
              <a:rPr lang="en-US" sz="1800" dirty="0" err="1"/>
              <a:t>ing</a:t>
            </a:r>
            <a:r>
              <a:rPr lang="en-US" sz="1800" dirty="0"/>
              <a:t>. Ex: die &gt; dy</a:t>
            </a:r>
            <a:r>
              <a:rPr lang="en-US" sz="1800" b="1" dirty="0"/>
              <a:t>ing</a:t>
            </a:r>
            <a:r>
              <a:rPr lang="en-US" sz="1800" dirty="0"/>
              <a:t>, tie &gt; ty</a:t>
            </a:r>
            <a:r>
              <a:rPr lang="en-US" sz="1800" b="1" dirty="0"/>
              <a:t>ing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For a verb whose </a:t>
            </a:r>
            <a:r>
              <a:rPr lang="en-US" sz="1800" b="1" dirty="0"/>
              <a:t>last</a:t>
            </a:r>
            <a:r>
              <a:rPr lang="en-US" sz="1800" dirty="0"/>
              <a:t> syllable is written with a consonant-vowel-consonant and is stressed, double the last letter before adding </a:t>
            </a:r>
            <a:r>
              <a:rPr lang="en-US" sz="1800" dirty="0" err="1"/>
              <a:t>ing</a:t>
            </a:r>
            <a:r>
              <a:rPr lang="en-US" sz="1800" dirty="0"/>
              <a:t>. Ex: beg &gt; begg</a:t>
            </a:r>
            <a:r>
              <a:rPr lang="en-US" sz="1800" b="1" dirty="0"/>
              <a:t>ing</a:t>
            </a:r>
            <a:r>
              <a:rPr lang="en-US" sz="1800" dirty="0"/>
              <a:t>, begin &gt; beginn</a:t>
            </a:r>
            <a:r>
              <a:rPr lang="en-US" sz="1800" b="1" dirty="0"/>
              <a:t>ing</a:t>
            </a:r>
            <a:r>
              <a:rPr lang="en-US" sz="1800" dirty="0"/>
              <a:t>. </a:t>
            </a:r>
            <a:r>
              <a:rPr lang="en-US" sz="1800" b="1" dirty="0"/>
              <a:t>However</a:t>
            </a:r>
            <a:r>
              <a:rPr lang="en-US" sz="1800" dirty="0"/>
              <a:t>: enter &gt; enter</a:t>
            </a:r>
            <a:r>
              <a:rPr lang="en-US" sz="1800" b="1" dirty="0"/>
              <a:t>ing</a:t>
            </a:r>
            <a:r>
              <a:rPr lang="en-US" sz="1800" dirty="0"/>
              <a:t> (last syllable is not stressed).</a:t>
            </a:r>
          </a:p>
          <a:p>
            <a:endParaRPr lang="en-US" sz="1800" dirty="0"/>
          </a:p>
          <a:p>
            <a:r>
              <a:rPr lang="en-US" sz="2000" b="1" dirty="0">
                <a:latin typeface="+mj-lt"/>
              </a:rPr>
              <a:t>Gerund Examples :</a:t>
            </a:r>
          </a:p>
          <a:p>
            <a:endParaRPr lang="en-US" sz="1800" b="1" dirty="0"/>
          </a:p>
          <a:p>
            <a:r>
              <a:rPr lang="en-US" sz="1800" b="1" dirty="0">
                <a:latin typeface="+mn-lt"/>
              </a:rPr>
              <a:t>	Jogging</a:t>
            </a:r>
            <a:r>
              <a:rPr lang="en-US" sz="1800" dirty="0">
                <a:latin typeface="+mn-lt"/>
              </a:rPr>
              <a:t> is a hobby of mine.</a:t>
            </a:r>
          </a:p>
          <a:p>
            <a:r>
              <a:rPr lang="en-US" sz="1800" dirty="0">
                <a:latin typeface="+mn-lt"/>
              </a:rPr>
              <a:t>	Daniel quit </a:t>
            </a:r>
            <a:r>
              <a:rPr lang="en-US" sz="1800" b="1" dirty="0">
                <a:latin typeface="+mn-lt"/>
              </a:rPr>
              <a:t>smoking</a:t>
            </a:r>
            <a:r>
              <a:rPr lang="en-US" sz="1800" dirty="0">
                <a:latin typeface="+mn-lt"/>
              </a:rPr>
              <a:t> a year ago</a:t>
            </a:r>
          </a:p>
          <a:p>
            <a:r>
              <a:rPr lang="en-US" sz="1800" dirty="0">
                <a:latin typeface="+mn-lt"/>
              </a:rPr>
              <a:t>	I look forward to </a:t>
            </a:r>
            <a:r>
              <a:rPr lang="en-US" sz="1800" b="1" dirty="0">
                <a:latin typeface="+mn-lt"/>
              </a:rPr>
              <a:t>helping</a:t>
            </a:r>
            <a:r>
              <a:rPr lang="en-US" sz="1800" dirty="0">
                <a:latin typeface="+mn-lt"/>
              </a:rPr>
              <a:t> you paint the house</a:t>
            </a:r>
            <a:r>
              <a:rPr lang="en-US" sz="1800" dirty="0"/>
              <a:t>.</a:t>
            </a:r>
            <a:endParaRPr lang="en-US" sz="1800" b="1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945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5def3d8d16_0_18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5def3d8d16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3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5def3d8d16_0_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5def3d8d16_0_18"/>
          <p:cNvSpPr txBox="1"/>
          <p:nvPr/>
        </p:nvSpPr>
        <p:spPr>
          <a:xfrm>
            <a:off x="0" y="233550"/>
            <a:ext cx="3155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Concepts: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5def3d8d16_0_18"/>
          <p:cNvSpPr txBox="1"/>
          <p:nvPr/>
        </p:nvSpPr>
        <p:spPr>
          <a:xfrm>
            <a:off x="0" y="441434"/>
            <a:ext cx="8815800" cy="353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3600"/>
              </a:spcAft>
              <a:buNone/>
            </a:pPr>
            <a:endParaRPr sz="1600" b="1">
              <a:solidFill>
                <a:srgbClr val="5F1E7A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35724"/>
            <a:ext cx="886022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Infinitives :</a:t>
            </a:r>
          </a:p>
          <a:p>
            <a:endParaRPr lang="en-US" sz="1800" b="1" dirty="0"/>
          </a:p>
          <a:p>
            <a:r>
              <a:rPr lang="en-US" sz="1800" dirty="0"/>
              <a:t>An infinitive is a verb form that acts as other parts of speech in a sentence. It is formed with to + base form of the verb. Ex: to buy, to work.</a:t>
            </a:r>
          </a:p>
          <a:p>
            <a:endParaRPr lang="en-US" sz="2000" dirty="0"/>
          </a:p>
          <a:p>
            <a:r>
              <a:rPr lang="en-US" sz="2000" b="1" dirty="0"/>
              <a:t>Infinitive Examples:</a:t>
            </a:r>
          </a:p>
          <a:p>
            <a:endParaRPr lang="en-US" sz="1800" dirty="0"/>
          </a:p>
          <a:p>
            <a:r>
              <a:rPr lang="en-US" sz="1800" dirty="0"/>
              <a:t>	Jim always forgets </a:t>
            </a:r>
            <a:r>
              <a:rPr lang="en-US" sz="1800" b="1" dirty="0"/>
              <a:t>to eat</a:t>
            </a:r>
          </a:p>
          <a:p>
            <a:r>
              <a:rPr lang="en-US" sz="1800" b="1" dirty="0"/>
              <a:t>	To travel</a:t>
            </a:r>
            <a:r>
              <a:rPr lang="en-US" sz="1800" dirty="0"/>
              <a:t> around the world requires a lot of time and money.</a:t>
            </a:r>
          </a:p>
          <a:p>
            <a:r>
              <a:rPr lang="en-US" sz="1800" dirty="0"/>
              <a:t>	You promised </a:t>
            </a:r>
            <a:r>
              <a:rPr lang="en-US" sz="1800" b="1" dirty="0"/>
              <a:t>to buy</a:t>
            </a:r>
            <a:r>
              <a:rPr lang="en-US" sz="1800" dirty="0"/>
              <a:t> me a diamond ring.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794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5def3d8d16_0_18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5def3d8d16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3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5def3d8d16_0_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5def3d8d16_0_18"/>
          <p:cNvSpPr txBox="1"/>
          <p:nvPr/>
        </p:nvSpPr>
        <p:spPr>
          <a:xfrm>
            <a:off x="0" y="233550"/>
            <a:ext cx="3155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000" b="0" i="0" u="none" strike="noStrike" cap="none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Question 01:</a:t>
            </a:r>
            <a:endParaRPr sz="2000" b="0" i="0" u="none" strike="noStrike" cap="none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5def3d8d16_0_18"/>
          <p:cNvSpPr txBox="1"/>
          <p:nvPr/>
        </p:nvSpPr>
        <p:spPr>
          <a:xfrm>
            <a:off x="0" y="441434"/>
            <a:ext cx="8815800" cy="353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3600"/>
              </a:spcAft>
              <a:buNone/>
            </a:pPr>
            <a:endParaRPr sz="1600" b="1">
              <a:solidFill>
                <a:srgbClr val="5F1E7A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14703"/>
            <a:ext cx="886022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 _______ the bell six times but no one opened the door.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was ringing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have rung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rang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ring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								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								</a:t>
            </a:r>
            <a:r>
              <a:rPr lang="en-US" sz="1800" b="1" dirty="0"/>
              <a:t>Answer: C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C1E70DAE89464BBB24385DB5BAADCB" ma:contentTypeVersion="2" ma:contentTypeDescription="Create a new document." ma:contentTypeScope="" ma:versionID="5f1ed2b2d8068acd83977a589e67cebc">
  <xsd:schema xmlns:xsd="http://www.w3.org/2001/XMLSchema" xmlns:xs="http://www.w3.org/2001/XMLSchema" xmlns:p="http://schemas.microsoft.com/office/2006/metadata/properties" xmlns:ns2="f2e28455-a4bd-4882-acf5-dd58dbd2fa34" targetNamespace="http://schemas.microsoft.com/office/2006/metadata/properties" ma:root="true" ma:fieldsID="5634dc619dfe070d77c1e661015e6cd5" ns2:_="">
    <xsd:import namespace="f2e28455-a4bd-4882-acf5-dd58dbd2fa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28455-a4bd-4882-acf5-dd58dbd2fa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AE46E7-7614-4F61-9F0B-EEAB631A8A8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4E9601-132E-4336-9DBB-D9753F59DE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39B6BC-9D70-4D3D-B1F6-964827B0C4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e28455-a4bd-4882-acf5-dd58dbd2fa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5540</TotalTime>
  <Words>1232</Words>
  <Application>Microsoft Office PowerPoint</Application>
  <PresentationFormat>On-screen Show (16:9)</PresentationFormat>
  <Paragraphs>210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Amrith Sudhakaran</dc:creator>
  <cp:lastModifiedBy>Shreekanth NT</cp:lastModifiedBy>
  <cp:revision>17</cp:revision>
  <dcterms:modified xsi:type="dcterms:W3CDTF">2021-06-22T03:23:40Z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0x0101009FC1E70DAE89464BBB24385DB5BAADCB</vt:lpwstr>
  </property>
</Properties>
</file>