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9" r:id="rId10"/>
    <p:sldId id="263" r:id="rId11"/>
    <p:sldId id="270" r:id="rId12"/>
    <p:sldId id="264" r:id="rId13"/>
    <p:sldId id="265" r:id="rId14"/>
    <p:sldId id="266" r:id="rId15"/>
    <p:sldId id="26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7" d="100"/>
          <a:sy n="97" d="100"/>
        </p:scale>
        <p:origin x="3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a6b627f8c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a6b627f8c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a6b627f8c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a6b627f8c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a613c7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a613c7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a613c717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a613c717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a625b125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a625b125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a625b125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a625b125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a625b125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a625b125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a6b627f8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a6b627f8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a6b627f8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a6b627f8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a6b627f8c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a6b627f8c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39346" y="2567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Opinion Mining for Text Data(Twitter)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439420"/>
            <a:ext cx="8520600" cy="1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 of Various Feature Extraction Techniques.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CSC 869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Prof. Hui Yang.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Aaditya Chokshi - 918815487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Text Preprocessing TFIDF Vectorizer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aseline="-25000"/>
              <a:t>	</a:t>
            </a:r>
            <a:endParaRPr baseline="-250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60301" cy="31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8150" y="1152475"/>
            <a:ext cx="4387374" cy="32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ABDC-9556-4EA8-A8DD-7151D3D9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4E601-F5D9-43E5-BE5D-7A2E21B17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358C4B-2938-4DBB-AFC7-62984FC53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591817"/>
              </p:ext>
            </p:extLst>
          </p:nvPr>
        </p:nvGraphicFramePr>
        <p:xfrm>
          <a:off x="486804" y="2313369"/>
          <a:ext cx="7847069" cy="1271868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921980">
                  <a:extLst>
                    <a:ext uri="{9D8B030D-6E8A-4147-A177-3AD203B41FA5}">
                      <a16:colId xmlns:a16="http://schemas.microsoft.com/office/drawing/2014/main" val="1123838827"/>
                    </a:ext>
                  </a:extLst>
                </a:gridCol>
                <a:gridCol w="840026">
                  <a:extLst>
                    <a:ext uri="{9D8B030D-6E8A-4147-A177-3AD203B41FA5}">
                      <a16:colId xmlns:a16="http://schemas.microsoft.com/office/drawing/2014/main" val="265778695"/>
                    </a:ext>
                  </a:extLst>
                </a:gridCol>
                <a:gridCol w="491723">
                  <a:extLst>
                    <a:ext uri="{9D8B030D-6E8A-4147-A177-3AD203B41FA5}">
                      <a16:colId xmlns:a16="http://schemas.microsoft.com/office/drawing/2014/main" val="2544033700"/>
                    </a:ext>
                  </a:extLst>
                </a:gridCol>
                <a:gridCol w="829782">
                  <a:extLst>
                    <a:ext uri="{9D8B030D-6E8A-4147-A177-3AD203B41FA5}">
                      <a16:colId xmlns:a16="http://schemas.microsoft.com/office/drawing/2014/main" val="193851183"/>
                    </a:ext>
                  </a:extLst>
                </a:gridCol>
                <a:gridCol w="891246">
                  <a:extLst>
                    <a:ext uri="{9D8B030D-6E8A-4147-A177-3AD203B41FA5}">
                      <a16:colId xmlns:a16="http://schemas.microsoft.com/office/drawing/2014/main" val="908546681"/>
                    </a:ext>
                  </a:extLst>
                </a:gridCol>
                <a:gridCol w="1044910">
                  <a:extLst>
                    <a:ext uri="{9D8B030D-6E8A-4147-A177-3AD203B41FA5}">
                      <a16:colId xmlns:a16="http://schemas.microsoft.com/office/drawing/2014/main" val="536776175"/>
                    </a:ext>
                  </a:extLst>
                </a:gridCol>
                <a:gridCol w="881002">
                  <a:extLst>
                    <a:ext uri="{9D8B030D-6E8A-4147-A177-3AD203B41FA5}">
                      <a16:colId xmlns:a16="http://schemas.microsoft.com/office/drawing/2014/main" val="599876806"/>
                    </a:ext>
                  </a:extLst>
                </a:gridCol>
                <a:gridCol w="891246">
                  <a:extLst>
                    <a:ext uri="{9D8B030D-6E8A-4147-A177-3AD203B41FA5}">
                      <a16:colId xmlns:a16="http://schemas.microsoft.com/office/drawing/2014/main" val="3094971673"/>
                    </a:ext>
                  </a:extLst>
                </a:gridCol>
                <a:gridCol w="1055154">
                  <a:extLst>
                    <a:ext uri="{9D8B030D-6E8A-4147-A177-3AD203B41FA5}">
                      <a16:colId xmlns:a16="http://schemas.microsoft.com/office/drawing/2014/main" val="748400965"/>
                    </a:ext>
                  </a:extLst>
                </a:gridCol>
              </a:tblGrid>
              <a:tr h="3606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Accuracy score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f1score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false negative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false positive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precision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recall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true negative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true positive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/>
                </a:tc>
                <a:extLst>
                  <a:ext uri="{0D108BD9-81ED-4DB2-BD59-A6C34878D82A}">
                    <a16:rowId xmlns:a16="http://schemas.microsoft.com/office/drawing/2014/main" val="1778690423"/>
                  </a:ext>
                </a:extLst>
              </a:tr>
              <a:tr h="1835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Naive Bayes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0.771175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0.75563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0.810951931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0.707794975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extLst>
                  <a:ext uri="{0D108BD9-81ED-4DB2-BD59-A6C34878D82A}">
                    <a16:rowId xmlns:a16="http://schemas.microsoft.com/office/drawing/2014/main" val="899755205"/>
                  </a:ext>
                </a:extLst>
              </a:tr>
              <a:tr h="36062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Logistic Regression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0.7588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0.76171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457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0.75278726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0.771211394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extLst>
                  <a:ext uri="{0D108BD9-81ED-4DB2-BD59-A6C34878D82A}">
                    <a16:rowId xmlns:a16="http://schemas.microsoft.com/office/drawing/2014/main" val="3831851859"/>
                  </a:ext>
                </a:extLst>
              </a:tr>
              <a:tr h="1835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K-NN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0.682125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0.63023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358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0.752724667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0.543466738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extLst>
                  <a:ext uri="{0D108BD9-81ED-4DB2-BD59-A6C34878D82A}">
                    <a16:rowId xmlns:a16="http://schemas.microsoft.com/office/drawing/2014/main" val="4235222088"/>
                  </a:ext>
                </a:extLst>
              </a:tr>
              <a:tr h="1835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SVM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0.7778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0.78060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470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0.770860668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0.790824366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1581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2" marR="5562" marT="5562" marB="0" anchor="b"/>
                </a:tc>
                <a:extLst>
                  <a:ext uri="{0D108BD9-81ED-4DB2-BD59-A6C34878D82A}">
                    <a16:rowId xmlns:a16="http://schemas.microsoft.com/office/drawing/2014/main" val="3605103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85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Word vector dimensions = 300.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Accuracy score Logistic Regression : 53.92%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Accuracy score Random Forest : 53.27 %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Accuracy Score SVM : 53%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80743B-0FF4-4E53-8CD8-511ED9148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477631"/>
              </p:ext>
            </p:extLst>
          </p:nvPr>
        </p:nvGraphicFramePr>
        <p:xfrm>
          <a:off x="311700" y="2722947"/>
          <a:ext cx="8521699" cy="59122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1131470">
                  <a:extLst>
                    <a:ext uri="{9D8B030D-6E8A-4147-A177-3AD203B41FA5}">
                      <a16:colId xmlns:a16="http://schemas.microsoft.com/office/drawing/2014/main" val="2627179045"/>
                    </a:ext>
                  </a:extLst>
                </a:gridCol>
                <a:gridCol w="1070309">
                  <a:extLst>
                    <a:ext uri="{9D8B030D-6E8A-4147-A177-3AD203B41FA5}">
                      <a16:colId xmlns:a16="http://schemas.microsoft.com/office/drawing/2014/main" val="3066347779"/>
                    </a:ext>
                  </a:extLst>
                </a:gridCol>
                <a:gridCol w="897021">
                  <a:extLst>
                    <a:ext uri="{9D8B030D-6E8A-4147-A177-3AD203B41FA5}">
                      <a16:colId xmlns:a16="http://schemas.microsoft.com/office/drawing/2014/main" val="12783637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520213732"/>
                    </a:ext>
                  </a:extLst>
                </a:gridCol>
                <a:gridCol w="1049922">
                  <a:extLst>
                    <a:ext uri="{9D8B030D-6E8A-4147-A177-3AD203B41FA5}">
                      <a16:colId xmlns:a16="http://schemas.microsoft.com/office/drawing/2014/main" val="90491265"/>
                    </a:ext>
                  </a:extLst>
                </a:gridCol>
                <a:gridCol w="703346">
                  <a:extLst>
                    <a:ext uri="{9D8B030D-6E8A-4147-A177-3AD203B41FA5}">
                      <a16:colId xmlns:a16="http://schemas.microsoft.com/office/drawing/2014/main" val="3261130710"/>
                    </a:ext>
                  </a:extLst>
                </a:gridCol>
                <a:gridCol w="784893">
                  <a:extLst>
                    <a:ext uri="{9D8B030D-6E8A-4147-A177-3AD203B41FA5}">
                      <a16:colId xmlns:a16="http://schemas.microsoft.com/office/drawing/2014/main" val="3803104839"/>
                    </a:ext>
                  </a:extLst>
                </a:gridCol>
                <a:gridCol w="805280">
                  <a:extLst>
                    <a:ext uri="{9D8B030D-6E8A-4147-A177-3AD203B41FA5}">
                      <a16:colId xmlns:a16="http://schemas.microsoft.com/office/drawing/2014/main" val="102806432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735568132"/>
                    </a:ext>
                  </a:extLst>
                </a:gridCol>
              </a:tblGrid>
              <a:tr h="1478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Accuracy score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f1score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false negative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false positive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precision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recall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true negative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true positive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/>
                </a:tc>
                <a:extLst>
                  <a:ext uri="{0D108BD9-81ED-4DB2-BD59-A6C34878D82A}">
                    <a16:rowId xmlns:a16="http://schemas.microsoft.com/office/drawing/2014/main" val="268101328"/>
                  </a:ext>
                </a:extLst>
              </a:tr>
              <a:tr h="1478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Logistic Regression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0.535625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0.550405422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0.534681401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0.567082294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/>
                </a:tc>
                <a:extLst>
                  <a:ext uri="{0D108BD9-81ED-4DB2-BD59-A6C34878D82A}">
                    <a16:rowId xmlns:a16="http://schemas.microsoft.com/office/drawing/2014/main" val="1821644734"/>
                  </a:ext>
                </a:extLst>
              </a:tr>
              <a:tr h="1478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Random Forest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0.5237366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0.536330371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0.511720698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/>
                </a:tc>
                <a:extLst>
                  <a:ext uri="{0D108BD9-81ED-4DB2-BD59-A6C34878D82A}">
                    <a16:rowId xmlns:a16="http://schemas.microsoft.com/office/drawing/2014/main" val="1496171868"/>
                  </a:ext>
                </a:extLst>
              </a:tr>
              <a:tr h="1478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SVM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0.666441137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0.504223189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0.982543641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3940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/>
                </a:tc>
                <a:extLst>
                  <a:ext uri="{0D108BD9-81ED-4DB2-BD59-A6C34878D82A}">
                    <a16:rowId xmlns:a16="http://schemas.microsoft.com/office/drawing/2014/main" val="7449084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Due to the large size of the dataset, memory errors occured, making it difficult to evaluate some classifiers.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Word2vec had a very less accuracy score for supervised learning.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 n</a:t>
            </a:r>
            <a:r>
              <a:rPr lang="en-US" dirty="0" err="1"/>
              <a:t>eutral</a:t>
            </a:r>
            <a:r>
              <a:rPr lang="en-US" dirty="0"/>
              <a:t> labels; Not that helpful for real world data.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Implement word2vec more extensively and implement it using an unsupervised learning method.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neutral tweets to build a classifier.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Feature Ranking to consider the best features and develop a classifier with a better accuracy.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POS t</a:t>
            </a:r>
            <a:r>
              <a:rPr lang="en-US" dirty="0"/>
              <a:t>o reduce dimensions and help train a model with better accuracy.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26DC-6B7A-4A5E-B203-E758A923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883EB-6863-4AB4-8FE6-008D33122A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7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Developing a ML model from the given dataset to accurately classify whether a given sentence(tweet) is positive or negative.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the impact of various techniques of feature extraction.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Available on kaggle.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has 1.6 million tweets, half of which are positive and half are negative.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For, the purpose of this project, the dataset is sampled to 40000 tweets (20000 positive, 20000 negative).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contains user, date of the tweet, tweet id, tweet and the sentiment.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Tweets and the pre labelled sentiment is used.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Problems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tweets do not have emoticons.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size of the tweets is </a:t>
            </a:r>
            <a:r>
              <a:rPr lang="en-US" dirty="0"/>
              <a:t>maximum </a:t>
            </a:r>
            <a:r>
              <a:rPr lang="en" dirty="0"/>
              <a:t>140 characters, so the model </a:t>
            </a:r>
            <a:r>
              <a:rPr lang="en-US" dirty="0"/>
              <a:t>is not </a:t>
            </a:r>
            <a:r>
              <a:rPr lang="en" dirty="0"/>
              <a:t>that extensive.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sentiment is only negative or positive </a:t>
            </a:r>
            <a:r>
              <a:rPr lang="en-US" dirty="0"/>
              <a:t>and no neutral tweets</a:t>
            </a:r>
            <a:r>
              <a:rPr lang="en" dirty="0"/>
              <a:t>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Approaches: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CountVectorizer with basic Text preprocessing (Using Regex) and Removing stop words. N_grams from range(1,3).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TF-IDF with basic Text Preprocessing (Regex , TFIDF vectorizer) without Removing Stopwords. N_grams  from range(1,3).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Word2Vec model (Dimensions = 300).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Vectorizer results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Accuracy Score = 77.30%			Accuracy Score = 78.37%</a:t>
            </a:r>
            <a:endParaRPr dirty="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555192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26425"/>
            <a:ext cx="4421426" cy="33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1CEE-FA5D-40FB-9ED5-A996A81E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16034-3211-46F6-9E64-64AFBE787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66D555-08EC-4438-8C4B-A6F8DF80A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94087"/>
              </p:ext>
            </p:extLst>
          </p:nvPr>
        </p:nvGraphicFramePr>
        <p:xfrm>
          <a:off x="661132" y="2302894"/>
          <a:ext cx="7821736" cy="1150775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1030354">
                  <a:extLst>
                    <a:ext uri="{9D8B030D-6E8A-4147-A177-3AD203B41FA5}">
                      <a16:colId xmlns:a16="http://schemas.microsoft.com/office/drawing/2014/main" val="1146689558"/>
                    </a:ext>
                  </a:extLst>
                </a:gridCol>
                <a:gridCol w="922839">
                  <a:extLst>
                    <a:ext uri="{9D8B030D-6E8A-4147-A177-3AD203B41FA5}">
                      <a16:colId xmlns:a16="http://schemas.microsoft.com/office/drawing/2014/main" val="2810030012"/>
                    </a:ext>
                  </a:extLst>
                </a:gridCol>
                <a:gridCol w="1030354">
                  <a:extLst>
                    <a:ext uri="{9D8B030D-6E8A-4147-A177-3AD203B41FA5}">
                      <a16:colId xmlns:a16="http://schemas.microsoft.com/office/drawing/2014/main" val="3799969809"/>
                    </a:ext>
                  </a:extLst>
                </a:gridCol>
                <a:gridCol w="815324">
                  <a:extLst>
                    <a:ext uri="{9D8B030D-6E8A-4147-A177-3AD203B41FA5}">
                      <a16:colId xmlns:a16="http://schemas.microsoft.com/office/drawing/2014/main" val="3007369105"/>
                    </a:ext>
                  </a:extLst>
                </a:gridCol>
                <a:gridCol w="815324">
                  <a:extLst>
                    <a:ext uri="{9D8B030D-6E8A-4147-A177-3AD203B41FA5}">
                      <a16:colId xmlns:a16="http://schemas.microsoft.com/office/drawing/2014/main" val="1417766630"/>
                    </a:ext>
                  </a:extLst>
                </a:gridCol>
                <a:gridCol w="707809">
                  <a:extLst>
                    <a:ext uri="{9D8B030D-6E8A-4147-A177-3AD203B41FA5}">
                      <a16:colId xmlns:a16="http://schemas.microsoft.com/office/drawing/2014/main" val="926658265"/>
                    </a:ext>
                  </a:extLst>
                </a:gridCol>
                <a:gridCol w="779487">
                  <a:extLst>
                    <a:ext uri="{9D8B030D-6E8A-4147-A177-3AD203B41FA5}">
                      <a16:colId xmlns:a16="http://schemas.microsoft.com/office/drawing/2014/main" val="4255153545"/>
                    </a:ext>
                  </a:extLst>
                </a:gridCol>
                <a:gridCol w="851163">
                  <a:extLst>
                    <a:ext uri="{9D8B030D-6E8A-4147-A177-3AD203B41FA5}">
                      <a16:colId xmlns:a16="http://schemas.microsoft.com/office/drawing/2014/main" val="4292605279"/>
                    </a:ext>
                  </a:extLst>
                </a:gridCol>
                <a:gridCol w="869082">
                  <a:extLst>
                    <a:ext uri="{9D8B030D-6E8A-4147-A177-3AD203B41FA5}">
                      <a16:colId xmlns:a16="http://schemas.microsoft.com/office/drawing/2014/main" val="2031035839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Accuracy score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f1score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false negative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false positive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precision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recall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true negative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true positive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/>
                </a:tc>
                <a:extLst>
                  <a:ext uri="{0D108BD9-81ED-4DB2-BD59-A6C34878D82A}">
                    <a16:rowId xmlns:a16="http://schemas.microsoft.com/office/drawing/2014/main" val="972146422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Naive Bayes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0.77355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0.770693153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477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0.780426867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0.761310145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extLst>
                  <a:ext uri="{0D108BD9-81ED-4DB2-BD59-A6C34878D82A}">
                    <a16:rowId xmlns:a16="http://schemas.microsoft.com/office/drawing/2014/main" val="3066267996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Logistic Regression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0.7856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0.787744214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0.780012189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0.79577165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extLst>
                  <a:ext uri="{0D108BD9-81ED-4DB2-BD59-A6C34878D82A}">
                    <a16:rowId xmlns:a16="http://schemas.microsoft.com/office/drawing/2014/main" val="1759141988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K-NN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0.609525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0.628227385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0.599450013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0.660427284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extLst>
                  <a:ext uri="{0D108BD9-81ED-4DB2-BD59-A6C34878D82A}">
                    <a16:rowId xmlns:a16="http://schemas.microsoft.com/office/drawing/2014/main" val="4091867742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SVM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0.772175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0.774882003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0.765837401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0.784228595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1568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1" marR="4881" marT="4881" marB="0" anchor="b"/>
                </a:tc>
                <a:extLst>
                  <a:ext uri="{0D108BD9-81ED-4DB2-BD59-A6C34878D82A}">
                    <a16:rowId xmlns:a16="http://schemas.microsoft.com/office/drawing/2014/main" val="3656294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84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TF-IDF (ngrams 1-3) </a:t>
            </a:r>
            <a:endParaRPr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Accuracy Score = 77.95%				Accuracy Score = 77.01%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00" y="1193425"/>
            <a:ext cx="3927250" cy="317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025" y="1193425"/>
            <a:ext cx="4237634" cy="31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D39D-1795-4472-84BE-5753D276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C4FEF-A0B7-404C-AAD1-024C252D9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BB4EB8-3B91-4501-A320-A9D399037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07313"/>
              </p:ext>
            </p:extLst>
          </p:nvPr>
        </p:nvGraphicFramePr>
        <p:xfrm>
          <a:off x="565744" y="1902441"/>
          <a:ext cx="7630964" cy="170710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1055580">
                  <a:extLst>
                    <a:ext uri="{9D8B030D-6E8A-4147-A177-3AD203B41FA5}">
                      <a16:colId xmlns:a16="http://schemas.microsoft.com/office/drawing/2014/main" val="3134957352"/>
                    </a:ext>
                  </a:extLst>
                </a:gridCol>
                <a:gridCol w="868654">
                  <a:extLst>
                    <a:ext uri="{9D8B030D-6E8A-4147-A177-3AD203B41FA5}">
                      <a16:colId xmlns:a16="http://schemas.microsoft.com/office/drawing/2014/main" val="3277925080"/>
                    </a:ext>
                  </a:extLst>
                </a:gridCol>
                <a:gridCol w="527790">
                  <a:extLst>
                    <a:ext uri="{9D8B030D-6E8A-4147-A177-3AD203B41FA5}">
                      <a16:colId xmlns:a16="http://schemas.microsoft.com/office/drawing/2014/main" val="3745326417"/>
                    </a:ext>
                  </a:extLst>
                </a:gridCol>
                <a:gridCol w="868654">
                  <a:extLst>
                    <a:ext uri="{9D8B030D-6E8A-4147-A177-3AD203B41FA5}">
                      <a16:colId xmlns:a16="http://schemas.microsoft.com/office/drawing/2014/main" val="3258553663"/>
                    </a:ext>
                  </a:extLst>
                </a:gridCol>
                <a:gridCol w="824672">
                  <a:extLst>
                    <a:ext uri="{9D8B030D-6E8A-4147-A177-3AD203B41FA5}">
                      <a16:colId xmlns:a16="http://schemas.microsoft.com/office/drawing/2014/main" val="2316486901"/>
                    </a:ext>
                  </a:extLst>
                </a:gridCol>
                <a:gridCol w="868654">
                  <a:extLst>
                    <a:ext uri="{9D8B030D-6E8A-4147-A177-3AD203B41FA5}">
                      <a16:colId xmlns:a16="http://schemas.microsoft.com/office/drawing/2014/main" val="2035719667"/>
                    </a:ext>
                  </a:extLst>
                </a:gridCol>
                <a:gridCol w="736707">
                  <a:extLst>
                    <a:ext uri="{9D8B030D-6E8A-4147-A177-3AD203B41FA5}">
                      <a16:colId xmlns:a16="http://schemas.microsoft.com/office/drawing/2014/main" val="294951551"/>
                    </a:ext>
                  </a:extLst>
                </a:gridCol>
                <a:gridCol w="945624">
                  <a:extLst>
                    <a:ext uri="{9D8B030D-6E8A-4147-A177-3AD203B41FA5}">
                      <a16:colId xmlns:a16="http://schemas.microsoft.com/office/drawing/2014/main" val="91734441"/>
                    </a:ext>
                  </a:extLst>
                </a:gridCol>
                <a:gridCol w="934629">
                  <a:extLst>
                    <a:ext uri="{9D8B030D-6E8A-4147-A177-3AD203B41FA5}">
                      <a16:colId xmlns:a16="http://schemas.microsoft.com/office/drawing/2014/main" val="4192863759"/>
                    </a:ext>
                  </a:extLst>
                </a:gridCol>
              </a:tblGrid>
              <a:tr h="262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Accuracy 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f1score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false 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false 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true 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true 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/>
                </a:tc>
                <a:extLst>
                  <a:ext uri="{0D108BD9-81ED-4DB2-BD59-A6C34878D82A}">
                    <a16:rowId xmlns:a16="http://schemas.microsoft.com/office/drawing/2014/main" val="3813101262"/>
                  </a:ext>
                </a:extLst>
              </a:tr>
              <a:tr h="2628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Naive Bayes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0.76757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0.799987124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0.737920459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extLst>
                  <a:ext uri="{0D108BD9-81ED-4DB2-BD59-A6C34878D82A}">
                    <a16:rowId xmlns:a16="http://schemas.microsoft.com/office/drawing/2014/main" val="474674946"/>
                  </a:ext>
                </a:extLst>
              </a:tr>
              <a:tr h="2628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0.770975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0.774196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0.763525058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0.785280244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extLst>
                  <a:ext uri="{0D108BD9-81ED-4DB2-BD59-A6C34878D82A}">
                    <a16:rowId xmlns:a16="http://schemas.microsoft.com/office/drawing/2014/main" val="3100589986"/>
                  </a:ext>
                </a:extLst>
              </a:tr>
              <a:tr h="2628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K-NN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0.512975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0.519567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0.512772409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0.527996368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extLst>
                  <a:ext uri="{0D108BD9-81ED-4DB2-BD59-A6C34878D82A}">
                    <a16:rowId xmlns:a16="http://schemas.microsoft.com/office/drawing/2014/main" val="2956491986"/>
                  </a:ext>
                </a:extLst>
              </a:tr>
              <a:tr h="2628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0.785483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0.775933383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0.795384834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0" marR="6140" marT="6140" marB="0" anchor="b"/>
                </a:tc>
                <a:extLst>
                  <a:ext uri="{0D108BD9-81ED-4DB2-BD59-A6C34878D82A}">
                    <a16:rowId xmlns:a16="http://schemas.microsoft.com/office/drawing/2014/main" val="2265908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2637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577</Words>
  <Application>Microsoft Office PowerPoint</Application>
  <PresentationFormat>On-screen Show (16:9)</PresentationFormat>
  <Paragraphs>230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Simple Light</vt:lpstr>
      <vt:lpstr>Opinion Mining for Text Data(Twitter)</vt:lpstr>
      <vt:lpstr>Problem</vt:lpstr>
      <vt:lpstr>Dataset</vt:lpstr>
      <vt:lpstr>Dataset Problems</vt:lpstr>
      <vt:lpstr>Approaches:</vt:lpstr>
      <vt:lpstr>Count Vectorizer results</vt:lpstr>
      <vt:lpstr>Evaluations:</vt:lpstr>
      <vt:lpstr>TF-IDF (ngrams 1-3) </vt:lpstr>
      <vt:lpstr>Evaluations:</vt:lpstr>
      <vt:lpstr>No Text Preprocessing TFIDF Vectorizer</vt:lpstr>
      <vt:lpstr>Evaluations:</vt:lpstr>
      <vt:lpstr>Word2Vec</vt:lpstr>
      <vt:lpstr>Limitations</vt:lpstr>
      <vt:lpstr>Future Work</vt:lpstr>
      <vt:lpstr>Thank You.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Opinion Mining for Text Data(Twitter)</dc:title>
  <cp:lastModifiedBy>Aaditya Dilipbhai Chokshi</cp:lastModifiedBy>
  <cp:revision>16</cp:revision>
  <dcterms:modified xsi:type="dcterms:W3CDTF">2019-05-22T02:55:42Z</dcterms:modified>
</cp:coreProperties>
</file>