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y="5143500" cx="9144000"/>
  <p:notesSz cx="6858000" cy="9144000"/>
  <p:embeddedFontLst>
    <p:embeddedFont>
      <p:font typeface="Roboto"/>
      <p:regular r:id="rId65"/>
      <p:bold r:id="rId66"/>
      <p:italic r:id="rId67"/>
      <p:boldItalic r:id="rId68"/>
    </p:embeddedFont>
    <p:embeddedFont>
      <p:font typeface="Google Sans"/>
      <p:regular r:id="rId69"/>
      <p:bold r:id="rId70"/>
      <p:italic r:id="rId71"/>
      <p:boldItalic r:id="rId72"/>
    </p:embeddedFont>
    <p:embeddedFont>
      <p:font typeface="Roboto Mono"/>
      <p:regular r:id="rId73"/>
      <p:bold r:id="rId74"/>
      <p:italic r:id="rId75"/>
      <p:boldItalic r:id="rId76"/>
    </p:embeddedFont>
    <p:embeddedFont>
      <p:font typeface="Open Sans"/>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781ED0-E298-4A7C-8C90-25419B8F08F8}">
  <a:tblStyle styleId="{01781ED0-E298-4A7C-8C90-25419B8F08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regular.fntdata"/><Relationship Id="rId72" Type="http://schemas.openxmlformats.org/officeDocument/2006/relationships/font" Target="fonts/GoogleSans-boldItalic.fntdata"/><Relationship Id="rId31" Type="http://schemas.openxmlformats.org/officeDocument/2006/relationships/slide" Target="slides/slide24.xml"/><Relationship Id="rId75" Type="http://schemas.openxmlformats.org/officeDocument/2006/relationships/font" Target="fonts/RobotoMono-italic.fntdata"/><Relationship Id="rId30" Type="http://schemas.openxmlformats.org/officeDocument/2006/relationships/slide" Target="slides/slide23.xml"/><Relationship Id="rId74" Type="http://schemas.openxmlformats.org/officeDocument/2006/relationships/font" Target="fonts/RobotoMono-bold.fntdata"/><Relationship Id="rId33" Type="http://schemas.openxmlformats.org/officeDocument/2006/relationships/slide" Target="slides/slide26.xml"/><Relationship Id="rId77" Type="http://schemas.openxmlformats.org/officeDocument/2006/relationships/font" Target="fonts/OpenSans-regular.fntdata"/><Relationship Id="rId32" Type="http://schemas.openxmlformats.org/officeDocument/2006/relationships/slide" Target="slides/slide25.xml"/><Relationship Id="rId76" Type="http://schemas.openxmlformats.org/officeDocument/2006/relationships/font" Target="fonts/RobotoMono-boldItalic.fntdata"/><Relationship Id="rId35" Type="http://schemas.openxmlformats.org/officeDocument/2006/relationships/slide" Target="slides/slide28.xml"/><Relationship Id="rId79" Type="http://schemas.openxmlformats.org/officeDocument/2006/relationships/font" Target="fonts/OpenSans-italic.fntdata"/><Relationship Id="rId34" Type="http://schemas.openxmlformats.org/officeDocument/2006/relationships/slide" Target="slides/slide27.xml"/><Relationship Id="rId78" Type="http://schemas.openxmlformats.org/officeDocument/2006/relationships/font" Target="fonts/OpenSans-bold.fntdata"/><Relationship Id="rId71" Type="http://schemas.openxmlformats.org/officeDocument/2006/relationships/font" Target="fonts/GoogleSans-italic.fntdata"/><Relationship Id="rId70" Type="http://schemas.openxmlformats.org/officeDocument/2006/relationships/font" Target="fonts/GoogleSans-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Roboto-bold.fntdata"/><Relationship Id="rId21" Type="http://schemas.openxmlformats.org/officeDocument/2006/relationships/slide" Target="slides/slide14.xml"/><Relationship Id="rId65" Type="http://schemas.openxmlformats.org/officeDocument/2006/relationships/font" Target="fonts/Roboto-regular.fntdata"/><Relationship Id="rId24" Type="http://schemas.openxmlformats.org/officeDocument/2006/relationships/slide" Target="slides/slide17.xml"/><Relationship Id="rId68" Type="http://schemas.openxmlformats.org/officeDocument/2006/relationships/font" Target="fonts/Roboto-boldItalic.fntdata"/><Relationship Id="rId23" Type="http://schemas.openxmlformats.org/officeDocument/2006/relationships/slide" Target="slides/slide16.xml"/><Relationship Id="rId67" Type="http://schemas.openxmlformats.org/officeDocument/2006/relationships/font" Target="fonts/Roboto-italic.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GoogleSans-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ranges/"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2_control_flow/01_When"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null-safety.html#elvis-operator"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b8cdc7f5e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b8cdc7f5e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8cdc7f5e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8cdc7f5e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cdc7f5e8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cdc7f5e8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Kotlin supports different number types, such as </a:t>
            </a:r>
            <a:r>
              <a:rPr b="1" lang="en">
                <a:solidFill>
                  <a:schemeClr val="dk1"/>
                </a:solidFill>
              </a:rPr>
              <a:t>Int</a:t>
            </a:r>
            <a:r>
              <a:rPr lang="en">
                <a:solidFill>
                  <a:schemeClr val="dk1"/>
                </a:solidFill>
              </a:rPr>
              <a:t>, </a:t>
            </a:r>
            <a:r>
              <a:rPr b="1" lang="en">
                <a:solidFill>
                  <a:schemeClr val="dk1"/>
                </a:solidFill>
              </a:rPr>
              <a:t>Long</a:t>
            </a:r>
            <a:r>
              <a:rPr lang="en">
                <a:solidFill>
                  <a:schemeClr val="dk1"/>
                </a:solidFill>
              </a:rPr>
              <a:t>, </a:t>
            </a:r>
            <a:r>
              <a:rPr b="1" lang="en">
                <a:solidFill>
                  <a:schemeClr val="dk1"/>
                </a:solidFill>
              </a:rPr>
              <a:t>Double</a:t>
            </a:r>
            <a:r>
              <a:rPr lang="en">
                <a:solidFill>
                  <a:schemeClr val="dk1"/>
                </a:solidFill>
              </a:rPr>
              <a:t>, and </a:t>
            </a:r>
            <a:r>
              <a:rPr b="1" lang="en">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b="1" lang="en">
                <a:solidFill>
                  <a:schemeClr val="dk1"/>
                </a:solidFill>
              </a:rPr>
              <a:t>Kotlin represents objects using initial caps</a:t>
            </a:r>
            <a:r>
              <a:rPr lang="en">
                <a:solidFill>
                  <a:schemeClr val="dk1"/>
                </a:solidFill>
              </a:rPr>
              <a:t>. More on this later.</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8cdc7f5e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8cdc7f5e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8cdc7f5e8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8cdc7f5e8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cdc7f5e8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cdc7f5e8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cdc7f5e8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cdc7f5e8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non-integer numeric types: </a:t>
            </a:r>
            <a:r>
              <a:rPr b="1" lang="en"/>
              <a:t>Double</a:t>
            </a:r>
            <a:r>
              <a:rPr lang="en"/>
              <a:t>, </a:t>
            </a:r>
            <a:r>
              <a:rPr b="1" lang="en"/>
              <a:t>Float</a:t>
            </a:r>
            <a:r>
              <a:rPr lang="en"/>
              <a:t>, </a:t>
            </a:r>
            <a:r>
              <a:rPr b="1" lang="en"/>
              <a:t>Char</a:t>
            </a:r>
            <a:r>
              <a:rPr lang="en"/>
              <a:t>, and </a:t>
            </a:r>
            <a:r>
              <a:rPr b="1" lang="en"/>
              <a:t>Boolean</a:t>
            </a:r>
            <a:r>
              <a:rPr lang="en"/>
              <a:t> (including the boolean operators).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8cdc7f5e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8cdc7f5e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cdc7f5e8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cdc7f5e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8cdc7f5e8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8cdc7f5e8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cdc7f5e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cdc7f5e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cdc7f5e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cdc7f5e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8cdc7f5e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8cdc7f5e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b="1" i="1" lang="en">
                <a:solidFill>
                  <a:schemeClr val="dk1"/>
                </a:solidFill>
              </a:rPr>
              <a:t>variable interpolation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8cdc7f5e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8cdc7f5e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8cdc7f5e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8cdc7f5e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8cdc7f5e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8cdc7f5e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cdc7f5e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cdc7f5e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8cdc7f5e8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8cdc7f5e8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b="1" lang="en"/>
              <a:t>colon notation</a:t>
            </a:r>
            <a:r>
              <a:rPr lang="en"/>
              <a:t>. </a:t>
            </a:r>
            <a:endParaRPr/>
          </a:p>
          <a:p>
            <a:pPr indent="0" lvl="0" marL="0" rtl="0" algn="l">
              <a:spcBef>
                <a:spcPts val="1000"/>
              </a:spcBef>
              <a:spcAft>
                <a:spcPts val="0"/>
              </a:spcAft>
              <a:buClr>
                <a:schemeClr val="dk1"/>
              </a:buClr>
              <a:buSzPts val="1100"/>
              <a:buFont typeface="Arial"/>
              <a:buNone/>
            </a:pPr>
            <a:r>
              <a:rPr lang="en"/>
              <a:t>Some things to note about colon notation:</a:t>
            </a:r>
            <a:endParaRPr/>
          </a:p>
          <a:p>
            <a:pPr indent="-317500" lvl="0" marL="457200" rtl="0" algn="l">
              <a:spcBef>
                <a:spcPts val="1000"/>
              </a:spcBef>
              <a:spcAft>
                <a:spcPts val="0"/>
              </a:spcAft>
              <a:buSzPts val="1400"/>
              <a:buChar char="●"/>
            </a:pPr>
            <a:r>
              <a:rPr lang="en">
                <a:solidFill>
                  <a:schemeClr val="dk1"/>
                </a:solidFill>
              </a:rPr>
              <a:t>T</a:t>
            </a:r>
            <a:r>
              <a:rPr lang="en"/>
              <a:t>he data type comes after the variable name</a:t>
            </a:r>
            <a:endParaRPr/>
          </a:p>
          <a:p>
            <a:pPr indent="-317500" lvl="0" marL="457200" rtl="0" algn="l">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8cdc7f5e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8cdc7f5e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8cdc7f5e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8cdc7f5e8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b="1" lang="en">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b="1" lang="en">
                <a:solidFill>
                  <a:schemeClr val="dk1"/>
                </a:solidFill>
              </a:rPr>
              <a:t>val</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8cdc7f5e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8cdc7f5e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cdc7f5e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cdc7f5e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cdc7f5e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cdc7f5e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8cdc7f5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8cdc7f5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8cdc7f5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8cdc7f5e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action="ppaction://hlinksldjump" r:id="rId2"/>
              </a:rPr>
              <a:t>Operators</a:t>
            </a:r>
            <a:r>
              <a:rPr lang="en"/>
              <a:t> for more information.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8cdc7f5e8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8cdc7f5e8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cdc7f5e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cdc7f5e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Optional</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2"/>
              </a:rPr>
              <a:t>Ranges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Example: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8cdc7f5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b8cdc7f5e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a:solidFill>
                  <a:schemeClr val="dk1"/>
                </a:solidFill>
              </a:rPr>
              <a:t>See </a:t>
            </a:r>
            <a:r>
              <a:rPr lang="en" u="sng">
                <a:solidFill>
                  <a:schemeClr val="accent5"/>
                </a:solidFill>
                <a:hlinkClick r:id="rId2">
                  <a:extLst>
                    <a:ext uri="{A12FA001-AC4F-418D-AE19-62706E023703}">
                      <ahyp:hlinkClr val="tx"/>
                    </a:ext>
                  </a:extLst>
                </a:hlinkClick>
              </a:rPr>
              <a:t>When Expression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8cdc7f5e8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8cdc7f5e8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8cdc7f5e8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8cdc7f5e8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8cdc7f5e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8cdc7f5e8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8cdc7f5e8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8cdc7f5e8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8cdc7f5e8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8cdc7f5e8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cdc7f5e8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cdc7f5e8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Click </a:t>
            </a:r>
            <a:r>
              <a:rPr b="1" lang="en"/>
              <a:t>+ Create New Project</a:t>
            </a:r>
            <a:r>
              <a:rPr lang="en"/>
              <a:t> to start a new project.</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cdc7f5e8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8cdc7f5e8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b8cdc7f5e8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b8cdc7f5e8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8cdc7f5e8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8cdc7f5e8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8cdc7f5e8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8cdc7f5e8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b="1" lang="en"/>
              <a:t> </a:t>
            </a:r>
            <a:r>
              <a:rPr lang="en"/>
              <a:t>returns true when it successfully removes the item passed.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8cdc7f5e8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8cdc7f5e8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are used to organize data so that a related set of values can be easily sorted or searched.</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8cdc7f5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8cdc7f5e8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other languages, Kotlin has arrays. Unlike lists in Kotlin, which have mutable and immutable versions, there is </a:t>
            </a:r>
            <a:r>
              <a:rPr b="1" lang="en"/>
              <a:t>no mutable version of an Array</a:t>
            </a:r>
            <a:r>
              <a:rPr lang="en"/>
              <a:t>. Once you create an array, the size is fixed. You can't add or remove elements, except by copying to a new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8cdc7f5e8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b8cdc7f5e8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8cdc7f5e8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8cdc7f5e8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indent="0" lvl="0" marL="0" rtl="0" algn="l">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indent="0" lvl="0" marL="0" rtl="0" algn="l">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8cdc7f5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8cdc7f5e8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8cdc7f5e8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8cdc7f5e8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cdc7f5e8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cdc7f5e8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Select </a:t>
            </a:r>
            <a:r>
              <a:rPr b="1" lang="en"/>
              <a:t>Tools &gt; Kotlin &gt; Kotlin REPL</a:t>
            </a:r>
            <a:r>
              <a:rPr lang="en"/>
              <a:t> to open the REPL.</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8cdc7f5e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b8cdc7f5e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8cdc7f5e8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8cdc7f5e8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took care of the error. When you have complex data types, such as a list:</a:t>
            </a:r>
            <a:endParaRPr/>
          </a:p>
          <a:p>
            <a:pPr indent="-317500" lvl="0" marL="457200" rtl="0" algn="l">
              <a:spcBef>
                <a:spcPts val="0"/>
              </a:spcBef>
              <a:spcAft>
                <a:spcPts val="0"/>
              </a:spcAft>
              <a:buSzPts val="1400"/>
              <a:buChar char="●"/>
            </a:pPr>
            <a:r>
              <a:rPr lang="en"/>
              <a:t>You can allow the elements of the list to be null.</a:t>
            </a:r>
            <a:endParaRPr/>
          </a:p>
          <a:p>
            <a:pPr indent="-317500" lvl="0" marL="457200" rtl="0" algn="l">
              <a:spcBef>
                <a:spcPts val="0"/>
              </a:spcBef>
              <a:spcAft>
                <a:spcPts val="0"/>
              </a:spcAft>
              <a:buSzPts val="1400"/>
              <a:buChar char="●"/>
            </a:pPr>
            <a:r>
              <a:rPr lang="en"/>
              <a:t>You can allow for the list to be null, but if it's not null its elements cannot be null.</a:t>
            </a:r>
            <a:endParaRPr/>
          </a:p>
          <a:p>
            <a:pPr indent="-317500" lvl="0" marL="457200" rtl="0" algn="l">
              <a:spcBef>
                <a:spcPts val="0"/>
              </a:spcBef>
              <a:spcAft>
                <a:spcPts val="0"/>
              </a:spcAft>
              <a:buSzPts val="1400"/>
              <a:buChar char="●"/>
            </a:pPr>
            <a:r>
              <a:rPr lang="en"/>
              <a:t>You can allow both the list or the elements to be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b8cdc7f5e8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b8cdc7f5e8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8cdc7f5e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8cdc7f5e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a:t>
            </a:r>
            <a:r>
              <a:rPr lang="en">
                <a:solidFill>
                  <a:schemeClr val="dk1"/>
                </a:solidFill>
                <a:latin typeface="Roboto"/>
                <a:ea typeface="Roboto"/>
                <a:cs typeface="Roboto"/>
                <a:sym typeface="Roboto"/>
              </a:rPr>
              <a:t>value</a:t>
            </a:r>
            <a:r>
              <a:rPr lang="en">
                <a:solidFill>
                  <a:schemeClr val="dk1"/>
                </a:solidFill>
                <a:latin typeface="Roboto"/>
                <a:ea typeface="Roboto"/>
                <a:cs typeface="Roboto"/>
                <a:sym typeface="Roboto"/>
              </a:rPr>
              <a:t>.</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8cdc7f5e8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8cdc7f5e8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example is shorthand for: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u="sng">
                <a:solidFill>
                  <a:schemeClr val="hlink"/>
                </a:solidFill>
                <a:hlinkClick r:id="rId2"/>
              </a:rPr>
              <a:t>Elvis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8cdc7f5e8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8cdc7f5e8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b8cdc7f5e8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b8cdc7f5e8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b8cdc7f5e8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b8cdc7f5e8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8cdc7f5e8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8cdc7f5e8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b="1" lang="en">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indent="-317500" lvl="0" marL="457200" rtl="0" algn="l">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cdc7f5e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8cdc7f5e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8cdc7f5e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8cdc7f5e8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b="1" lang="en">
                <a:solidFill>
                  <a:schemeClr val="dk1"/>
                </a:solidFill>
              </a:rPr>
              <a:t>plus</a:t>
            </a:r>
            <a:r>
              <a:rPr lang="en">
                <a:solidFill>
                  <a:schemeClr val="dk1"/>
                </a:solidFill>
              </a:rPr>
              <a:t>, </a:t>
            </a:r>
            <a:r>
              <a:rPr b="1" lang="en">
                <a:solidFill>
                  <a:schemeClr val="dk1"/>
                </a:solidFill>
              </a:rPr>
              <a:t>minus</a:t>
            </a:r>
            <a:r>
              <a:rPr lang="en">
                <a:solidFill>
                  <a:schemeClr val="dk1"/>
                </a:solidFill>
              </a:rPr>
              <a:t>, </a:t>
            </a:r>
            <a:r>
              <a:rPr b="1" lang="en">
                <a:solidFill>
                  <a:schemeClr val="dk1"/>
                </a:solidFill>
              </a:rPr>
              <a:t>times</a:t>
            </a:r>
            <a:r>
              <a:rPr lang="en">
                <a:solidFill>
                  <a:schemeClr val="dk1"/>
                </a:solidFill>
              </a:rPr>
              <a:t>, </a:t>
            </a:r>
            <a:r>
              <a:rPr b="1" lang="en">
                <a:solidFill>
                  <a:schemeClr val="dk1"/>
                </a:solidFill>
              </a:rPr>
              <a:t>division</a:t>
            </a:r>
            <a:r>
              <a:rPr lang="en">
                <a:solidFill>
                  <a:schemeClr val="dk1"/>
                </a:solidFill>
              </a:rPr>
              <a:t> and </a:t>
            </a:r>
            <a:r>
              <a:rPr b="1" lang="en">
                <a:solidFill>
                  <a:schemeClr val="dk1"/>
                </a:solidFill>
              </a:rPr>
              <a:t>modulus </a:t>
            </a:r>
            <a:r>
              <a:rPr lang="en">
                <a:solidFill>
                  <a:schemeClr val="dk1"/>
                </a:solidFill>
              </a:rPr>
              <a:t>(or</a:t>
            </a:r>
            <a:r>
              <a:rPr b="1" lang="en">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cdc7f5e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cdc7f5e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3" name="Shape 13"/>
        <p:cNvGrpSpPr/>
        <p:nvPr/>
      </p:nvGrpSpPr>
      <p:grpSpPr>
        <a:xfrm>
          <a:off x="0" y="0"/>
          <a:ext cx="0" cy="0"/>
          <a:chOff x="0" y="0"/>
          <a:chExt cx="0" cy="0"/>
        </a:xfrm>
      </p:grpSpPr>
      <p:sp>
        <p:nvSpPr>
          <p:cNvPr id="14" name="Google Shape;14;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 name="Google Shape;18;p2"/>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p:txBody>
      </p:sp>
      <p:sp>
        <p:nvSpPr>
          <p:cNvPr id="23" name="Google Shape;23;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4"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8" name="Google Shape;28;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36" name="Shape 36"/>
        <p:cNvGrpSpPr/>
        <p:nvPr/>
      </p:nvGrpSpPr>
      <p:grpSpPr>
        <a:xfrm>
          <a:off x="0" y="0"/>
          <a:ext cx="0" cy="0"/>
          <a:chOff x="0" y="0"/>
          <a:chExt cx="0" cy="0"/>
        </a:xfrm>
      </p:grpSpPr>
      <p:sp>
        <p:nvSpPr>
          <p:cNvPr id="37" name="Google Shape;37;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46" name="Google Shape;46;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48"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52" name="Google Shape;52;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9" name="Shape 29"/>
        <p:cNvGrpSpPr/>
        <p:nvPr/>
      </p:nvGrpSpPr>
      <p:grpSpPr>
        <a:xfrm>
          <a:off x="0" y="0"/>
          <a:ext cx="0" cy="0"/>
          <a:chOff x="0" y="0"/>
          <a:chExt cx="0" cy="0"/>
        </a:xfrm>
      </p:grpSpPr>
      <p:pic>
        <p:nvPicPr>
          <p:cNvPr descr="footer.png" id="30" name="Google Shape;30;p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1" name="Google Shape;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2" name="Google Shape;3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33" name="Google Shape;33;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7.xml"/><Relationship Id="rId10" Type="http://schemas.openxmlformats.org/officeDocument/2006/relationships/slide" Target="/ppt/slides/slide55.xml"/><Relationship Id="rId9" Type="http://schemas.openxmlformats.org/officeDocument/2006/relationships/slide" Target="/ppt/slides/slide48.xml"/><Relationship Id="rId5" Type="http://schemas.openxmlformats.org/officeDocument/2006/relationships/slide" Target="/ppt/slides/slide13.xml"/><Relationship Id="rId6" Type="http://schemas.openxmlformats.org/officeDocument/2006/relationships/slide" Target="/ppt/slides/slide23.xml"/><Relationship Id="rId7" Type="http://schemas.openxmlformats.org/officeDocument/2006/relationships/slide" Target="/ppt/slides/slide28.xml"/><Relationship Id="rId8" Type="http://schemas.openxmlformats.org/officeDocument/2006/relationships/slide" Target="/ppt/slides/slide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slide" Target="/ppt/slides/slide7.xml"/><Relationship Id="rId4" Type="http://schemas.openxmlformats.org/officeDocument/2006/relationships/slide" Target="/ppt/slides/slide13.xml"/><Relationship Id="rId5" Type="http://schemas.openxmlformats.org/officeDocument/2006/relationships/slide" Target="/ppt/slides/slide23.xml"/><Relationship Id="rId6" Type="http://schemas.openxmlformats.org/officeDocument/2006/relationships/slide" Target="/ppt/slides/slide28.xml"/><Relationship Id="rId7" Type="http://schemas.openxmlformats.org/officeDocument/2006/relationships/slide" Target="/ppt/slides/slide40.xml"/><Relationship Id="rId8" Type="http://schemas.openxmlformats.org/officeDocument/2006/relationships/slide" Target="/ppt/slid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hyperlink" Target="http://developer.android.com/courses/pathways/android-development-with-kotlin-1"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9"/>
          <p:cNvSpPr txBox="1"/>
          <p:nvPr/>
        </p:nvSpPr>
        <p:spPr>
          <a:xfrm>
            <a:off x="756650" y="1911525"/>
            <a:ext cx="4560600" cy="18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 name="Google Shape;61;p9"/>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doubles</a:t>
            </a:r>
            <a:endParaRPr/>
          </a:p>
        </p:txBody>
      </p:sp>
      <p:sp>
        <p:nvSpPr>
          <p:cNvPr id="141" name="Google Shape;141;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18"/>
          <p:cNvSpPr txBox="1"/>
          <p:nvPr>
            <p:ph idx="1" type="body"/>
          </p:nvPr>
        </p:nvSpPr>
        <p:spPr>
          <a:xfrm>
            <a:off x="382250" y="1555325"/>
            <a:ext cx="41124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1.0 / 2.0   </a:t>
            </a:r>
            <a:r>
              <a:rPr lang="en">
                <a:latin typeface="Consolas"/>
                <a:ea typeface="Consolas"/>
                <a:cs typeface="Consolas"/>
                <a:sym typeface="Consolas"/>
              </a:rPr>
              <a:t>=&gt;</a:t>
            </a:r>
            <a:endParaRPr>
              <a:latin typeface="Consolas"/>
              <a:ea typeface="Consolas"/>
              <a:cs typeface="Consolas"/>
              <a:sym typeface="Consolas"/>
            </a:endParaRPr>
          </a:p>
        </p:txBody>
      </p:sp>
      <p:sp>
        <p:nvSpPr>
          <p:cNvPr id="143" name="Google Shape;143;p18"/>
          <p:cNvSpPr txBox="1"/>
          <p:nvPr>
            <p:ph idx="1" type="body"/>
          </p:nvPr>
        </p:nvSpPr>
        <p:spPr>
          <a:xfrm>
            <a:off x="3289925" y="1555325"/>
            <a:ext cx="14103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44" name="Google Shape;144;p18"/>
          <p:cNvSpPr txBox="1"/>
          <p:nvPr>
            <p:ph idx="1" type="body"/>
          </p:nvPr>
        </p:nvSpPr>
        <p:spPr>
          <a:xfrm>
            <a:off x="382250" y="2393525"/>
            <a:ext cx="38838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5" name="Google Shape;145;p18"/>
          <p:cNvSpPr txBox="1"/>
          <p:nvPr>
            <p:ph idx="1" type="body"/>
          </p:nvPr>
        </p:nvSpPr>
        <p:spPr>
          <a:xfrm>
            <a:off x="3289925" y="2393525"/>
            <a:ext cx="8910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idx="1" type="body"/>
          </p:nvPr>
        </p:nvSpPr>
        <p:spPr>
          <a:xfrm>
            <a:off x="323375" y="1066600"/>
            <a:ext cx="2676600" cy="101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0" lvl="0" marL="0" rtl="0" algn="l">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 sz="1800">
                <a:solidFill>
                  <a:srgbClr val="1155CC"/>
                </a:solidFill>
                <a:latin typeface="Consolas"/>
                <a:ea typeface="Consolas"/>
                <a:cs typeface="Consolas"/>
                <a:sym typeface="Consolas"/>
              </a:rPr>
              <a:t>⇒</a:t>
            </a: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0" rtl="0" algn="l">
              <a:lnSpc>
                <a:spcPct val="100000"/>
              </a:lnSpc>
              <a:spcBef>
                <a:spcPts val="600"/>
              </a:spcBef>
              <a:spcAft>
                <a:spcPts val="600"/>
              </a:spcAft>
              <a:buNone/>
            </a:pPr>
            <a:r>
              <a:t/>
            </a:r>
            <a:endParaRPr sz="1400">
              <a:solidFill>
                <a:srgbClr val="1155CC"/>
              </a:solidFill>
              <a:latin typeface="Courier New"/>
              <a:ea typeface="Courier New"/>
              <a:cs typeface="Courier New"/>
              <a:sym typeface="Courier New"/>
            </a:endParaRPr>
          </a:p>
        </p:txBody>
      </p:sp>
      <p:sp>
        <p:nvSpPr>
          <p:cNvPr id="151" name="Google Shape;151;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19"/>
          <p:cNvSpPr txBox="1"/>
          <p:nvPr/>
        </p:nvSpPr>
        <p:spPr>
          <a:xfrm>
            <a:off x="6664275" y="2571750"/>
            <a:ext cx="2273400" cy="1731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1155CC"/>
                </a:solidFill>
                <a:latin typeface="Roboto"/>
                <a:ea typeface="Roboto"/>
                <a:cs typeface="Roboto"/>
                <a:sym typeface="Roboto"/>
              </a:rPr>
              <a:t>⇒</a:t>
            </a:r>
            <a:r>
              <a:rPr b="1" lang="en" sz="1800">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b="1" lang="en" sz="1800">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53" name="Google Shape;153;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a:t>
            </a:r>
            <a:endParaRPr/>
          </a:p>
        </p:txBody>
      </p:sp>
      <p:sp>
        <p:nvSpPr>
          <p:cNvPr id="154" name="Google Shape;154;p19"/>
          <p:cNvSpPr txBox="1"/>
          <p:nvPr/>
        </p:nvSpPr>
        <p:spPr>
          <a:xfrm>
            <a:off x="3557001" y="2569840"/>
            <a:ext cx="29169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55" name="Google Shape;155;p19"/>
          <p:cNvSpPr txBox="1"/>
          <p:nvPr/>
        </p:nvSpPr>
        <p:spPr>
          <a:xfrm>
            <a:off x="3529100" y="1410288"/>
            <a:ext cx="297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56" name="Google Shape;156;p19"/>
          <p:cNvSpPr txBox="1"/>
          <p:nvPr/>
        </p:nvSpPr>
        <p:spPr>
          <a:xfrm>
            <a:off x="311700" y="3620963"/>
            <a:ext cx="267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57" name="Google Shape;157;p19"/>
          <p:cNvSpPr txBox="1"/>
          <p:nvPr/>
        </p:nvSpPr>
        <p:spPr>
          <a:xfrm>
            <a:off x="311700" y="2564146"/>
            <a:ext cx="24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idx="1" type="body"/>
          </p:nvPr>
        </p:nvSpPr>
        <p:spPr>
          <a:xfrm>
            <a:off x="311700" y="1042725"/>
            <a:ext cx="8520600" cy="8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Kotlin keeps numbers as primitives, but lets you call methods on numbers as if they were objects.</a:t>
            </a:r>
            <a:endParaRPr sz="2000"/>
          </a:p>
          <a:p>
            <a:pPr indent="0" lvl="0" marL="0" rtl="0" algn="l">
              <a:lnSpc>
                <a:spcPct val="115000"/>
              </a:lnSpc>
              <a:spcBef>
                <a:spcPts val="1000"/>
              </a:spcBef>
              <a:spcAft>
                <a:spcPts val="0"/>
              </a:spcAft>
              <a:buNone/>
            </a:pPr>
            <a:r>
              <a:t/>
            </a:r>
            <a:endParaRPr sz="2000">
              <a:solidFill>
                <a:srgbClr val="1155CC"/>
              </a:solidFill>
            </a:endParaRPr>
          </a:p>
          <a:p>
            <a:pPr indent="0" lvl="0" marL="0" rtl="0" algn="l">
              <a:lnSpc>
                <a:spcPct val="115000"/>
              </a:lnSpc>
              <a:spcBef>
                <a:spcPts val="1000"/>
              </a:spcBef>
              <a:spcAft>
                <a:spcPts val="0"/>
              </a:spcAft>
              <a:buClr>
                <a:srgbClr val="000000"/>
              </a:buClr>
              <a:buSzPts val="1100"/>
              <a:buFont typeface="Arial"/>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p:txBody>
      </p:sp>
      <p:sp>
        <p:nvSpPr>
          <p:cNvPr id="163" name="Google Shape;163;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operator methods</a:t>
            </a:r>
            <a:endParaRPr/>
          </a:p>
        </p:txBody>
      </p:sp>
      <p:sp>
        <p:nvSpPr>
          <p:cNvPr id="165" name="Google Shape;165;p20"/>
          <p:cNvSpPr txBox="1"/>
          <p:nvPr/>
        </p:nvSpPr>
        <p:spPr>
          <a:xfrm>
            <a:off x="339049" y="3759850"/>
            <a:ext cx="3103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66" name="Google Shape;166;p20"/>
          <p:cNvSpPr txBox="1"/>
          <p:nvPr/>
        </p:nvSpPr>
        <p:spPr>
          <a:xfrm>
            <a:off x="339050" y="2839525"/>
            <a:ext cx="32796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a:t>
            </a:r>
            <a:r>
              <a:rPr lang="en" sz="1800">
                <a:solidFill>
                  <a:schemeClr val="dk1"/>
                </a:solidFill>
                <a:latin typeface="Consolas"/>
                <a:ea typeface="Consolas"/>
                <a:cs typeface="Consolas"/>
                <a:sym typeface="Consolas"/>
              </a:rPr>
              <a:t>plus</a:t>
            </a:r>
            <a:r>
              <a:rPr lang="en" sz="1800">
                <a:solidFill>
                  <a:schemeClr val="dk1"/>
                </a:solidFill>
                <a:latin typeface="Consolas"/>
                <a:ea typeface="Consolas"/>
                <a:cs typeface="Consolas"/>
                <a:sym typeface="Consolas"/>
              </a:rPr>
              <a:t>(4)</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67" name="Google Shape;167;p20"/>
          <p:cNvSpPr txBox="1"/>
          <p:nvPr/>
        </p:nvSpPr>
        <p:spPr>
          <a:xfrm>
            <a:off x="339044" y="1958150"/>
            <a:ext cx="3188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Data types</a:t>
            </a:r>
            <a:endParaRPr sz="4200"/>
          </a:p>
        </p:txBody>
      </p:sp>
      <p:sp>
        <p:nvSpPr>
          <p:cNvPr id="173" name="Google Shape;173;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a:t>
            </a:r>
            <a:endParaRPr/>
          </a:p>
        </p:txBody>
      </p:sp>
      <p:sp>
        <p:nvSpPr>
          <p:cNvPr id="179" name="Google Shape;179;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0" name="Google Shape;180;p22"/>
          <p:cNvGraphicFramePr/>
          <p:nvPr/>
        </p:nvGraphicFramePr>
        <p:xfrm>
          <a:off x="395675" y="1165800"/>
          <a:ext cx="3000000" cy="3000000"/>
        </p:xfrm>
        <a:graphic>
          <a:graphicData uri="http://schemas.openxmlformats.org/drawingml/2006/table">
            <a:tbl>
              <a:tblPr>
                <a:noFill/>
                <a:tableStyleId>{01781ED0-E298-4A7C-8C90-25419B8F08F8}</a:tableStyleId>
              </a:tblPr>
              <a:tblGrid>
                <a:gridCol w="1845225"/>
                <a:gridCol w="1187475"/>
                <a:gridCol w="5227200"/>
              </a:tblGrid>
              <a:tr h="648750">
                <a:tc>
                  <a:txBody>
                    <a:bodyPr/>
                    <a:lstStyle/>
                    <a:p>
                      <a:pPr indent="0" lvl="0" marL="0" rtl="0" algn="l">
                        <a:spcBef>
                          <a:spcPts val="0"/>
                        </a:spcBef>
                        <a:spcAft>
                          <a:spcPts val="0"/>
                        </a:spcAft>
                        <a:buNone/>
                      </a:pPr>
                      <a:r>
                        <a:rPr b="1" lang="en" sz="2200">
                          <a:latin typeface="Roboto"/>
                          <a:ea typeface="Roboto"/>
                          <a:cs typeface="Roboto"/>
                          <a:sym typeface="Roboto"/>
                        </a:rPr>
                        <a:t>Type</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Bits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Notes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648750">
                <a:tc>
                  <a:txBody>
                    <a:bodyPr/>
                    <a:lstStyle/>
                    <a:p>
                      <a:pPr indent="0" lvl="0" marL="0" rtl="0" algn="l">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-2</a:t>
                      </a:r>
                      <a:r>
                        <a:rPr baseline="30000" lang="en" sz="22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Floating-point and other numeric types</a:t>
            </a:r>
            <a:endParaRPr/>
          </a:p>
        </p:txBody>
      </p:sp>
      <p:sp>
        <p:nvSpPr>
          <p:cNvPr id="186" name="Google Shape;186;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7" name="Google Shape;187;p23"/>
          <p:cNvGraphicFramePr/>
          <p:nvPr/>
        </p:nvGraphicFramePr>
        <p:xfrm>
          <a:off x="391750" y="1122825"/>
          <a:ext cx="3000000" cy="3000000"/>
        </p:xfrm>
        <a:graphic>
          <a:graphicData uri="http://schemas.openxmlformats.org/drawingml/2006/table">
            <a:tbl>
              <a:tblPr>
                <a:noFill/>
                <a:tableStyleId>{01781ED0-E298-4A7C-8C90-25419B8F08F8}</a:tableStyleId>
              </a:tblPr>
              <a:tblGrid>
                <a:gridCol w="1867700"/>
                <a:gridCol w="1201925"/>
                <a:gridCol w="5290875"/>
              </a:tblGrid>
              <a:tr h="573475">
                <a:tc>
                  <a:txBody>
                    <a:bodyPr/>
                    <a:lstStyle/>
                    <a:p>
                      <a:pPr indent="0" lvl="0" marL="0" rtl="0" algn="l">
                        <a:spcBef>
                          <a:spcPts val="0"/>
                        </a:spcBef>
                        <a:spcAft>
                          <a:spcPts val="0"/>
                        </a:spcAft>
                        <a:buNone/>
                      </a:pPr>
                      <a:r>
                        <a:rPr b="1" lang="en" sz="2000">
                          <a:latin typeface="Roboto"/>
                          <a:ea typeface="Roboto"/>
                          <a:cs typeface="Roboto"/>
                          <a:sym typeface="Roboto"/>
                        </a:rPr>
                        <a:t>Type</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Bits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Notes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87250">
                <a:tc>
                  <a:txBody>
                    <a:bodyPr/>
                    <a:lstStyle/>
                    <a:p>
                      <a:pPr indent="0" lvl="0" marL="0" rtl="0" algn="l">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8275">
                <a:tc>
                  <a:txBody>
                    <a:bodyPr/>
                    <a:lstStyle/>
                    <a:p>
                      <a:pPr indent="0" lvl="0" marL="0" rtl="0" algn="l">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9050">
                <a:tc>
                  <a:txBody>
                    <a:bodyPr/>
                    <a:lstStyle/>
                    <a:p>
                      <a:pPr indent="0" lvl="0" marL="0" rtl="0" algn="l">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5675">
                <a:tc>
                  <a:txBody>
                    <a:bodyPr/>
                    <a:lstStyle/>
                    <a:p>
                      <a:pPr indent="0" lvl="0" marL="0" rtl="0" algn="l">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True or false. Operations include: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lazy disjunction, </a:t>
                      </a:r>
                      <a:r>
                        <a:rPr lang="en" sz="2000">
                          <a:latin typeface="Consolas"/>
                          <a:ea typeface="Consolas"/>
                          <a:cs typeface="Consolas"/>
                          <a:sym typeface="Consolas"/>
                        </a:rPr>
                        <a:t>&amp;&amp;</a:t>
                      </a:r>
                      <a:r>
                        <a:rPr lang="en" sz="2000">
                          <a:latin typeface="Roboto"/>
                          <a:ea typeface="Roboto"/>
                          <a:cs typeface="Roboto"/>
                          <a:sym typeface="Roboto"/>
                        </a:rPr>
                        <a:t> - lazy conjunction,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negation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311700" y="1076275"/>
            <a:ext cx="8520600" cy="890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193" name="Google Shape;193;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Operand types</a:t>
            </a:r>
            <a:endParaRPr/>
          </a:p>
        </p:txBody>
      </p:sp>
      <p:sp>
        <p:nvSpPr>
          <p:cNvPr id="195" name="Google Shape;195;p24"/>
          <p:cNvSpPr txBox="1"/>
          <p:nvPr/>
        </p:nvSpPr>
        <p:spPr>
          <a:xfrm>
            <a:off x="247175" y="3529750"/>
            <a:ext cx="33603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96" name="Google Shape;196;p24"/>
          <p:cNvSpPr txBox="1"/>
          <p:nvPr/>
        </p:nvSpPr>
        <p:spPr>
          <a:xfrm>
            <a:off x="283100" y="2618500"/>
            <a:ext cx="3267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197" name="Google Shape;197;p24"/>
          <p:cNvSpPr txBox="1"/>
          <p:nvPr/>
        </p:nvSpPr>
        <p:spPr>
          <a:xfrm>
            <a:off x="323375" y="1680600"/>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98" name="Google Shape;198;p24"/>
          <p:cNvSpPr txBox="1"/>
          <p:nvPr/>
        </p:nvSpPr>
        <p:spPr>
          <a:xfrm>
            <a:off x="4338175" y="1690125"/>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99" name="Google Shape;199;p24"/>
          <p:cNvSpPr txBox="1"/>
          <p:nvPr/>
        </p:nvSpPr>
        <p:spPr>
          <a:xfrm>
            <a:off x="4338175" y="2622369"/>
            <a:ext cx="311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casting</a:t>
            </a:r>
            <a:endParaRPr/>
          </a:p>
        </p:txBody>
      </p:sp>
      <p:sp>
        <p:nvSpPr>
          <p:cNvPr id="205" name="Google Shape;205;p25"/>
          <p:cNvSpPr txBox="1"/>
          <p:nvPr>
            <p:ph idx="1" type="body"/>
          </p:nvPr>
        </p:nvSpPr>
        <p:spPr>
          <a:xfrm>
            <a:off x="311700" y="1076275"/>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06" name="Google Shape;20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5"/>
          <p:cNvSpPr txBox="1"/>
          <p:nvPr/>
        </p:nvSpPr>
        <p:spPr>
          <a:xfrm>
            <a:off x="540300" y="3289200"/>
            <a:ext cx="830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08" name="Google Shape;208;p25"/>
          <p:cNvSpPr txBox="1"/>
          <p:nvPr/>
        </p:nvSpPr>
        <p:spPr>
          <a:xfrm>
            <a:off x="540300" y="3621427"/>
            <a:ext cx="52098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chemeClr val="dk1"/>
                </a:solidFill>
                <a:latin typeface="Consolas"/>
                <a:ea typeface="Consolas"/>
                <a:cs typeface="Consolas"/>
                <a:sym typeface="Consolas"/>
              </a:rPr>
              <a:t>i.toByte()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09" name="Google Shape;209;p25"/>
          <p:cNvSpPr txBox="1"/>
          <p:nvPr/>
        </p:nvSpPr>
        <p:spPr>
          <a:xfrm>
            <a:off x="692702" y="4106481"/>
            <a:ext cx="1221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10" name="Google Shape;210;p25"/>
          <p:cNvSpPr txBox="1"/>
          <p:nvPr/>
        </p:nvSpPr>
        <p:spPr>
          <a:xfrm>
            <a:off x="586900" y="1414568"/>
            <a:ext cx="302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1" name="Google Shape;211;p25"/>
          <p:cNvSpPr txBox="1"/>
          <p:nvPr/>
        </p:nvSpPr>
        <p:spPr>
          <a:xfrm>
            <a:off x="586900" y="1699895"/>
            <a:ext cx="2662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12" name="Google Shape;212;p25"/>
          <p:cNvSpPr txBox="1"/>
          <p:nvPr/>
        </p:nvSpPr>
        <p:spPr>
          <a:xfrm>
            <a:off x="626625" y="2463521"/>
            <a:ext cx="8520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13" name="Google Shape;213;p25"/>
          <p:cNvSpPr txBox="1"/>
          <p:nvPr>
            <p:ph idx="1" type="body"/>
          </p:nvPr>
        </p:nvSpPr>
        <p:spPr>
          <a:xfrm>
            <a:off x="274350" y="2914166"/>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Convert </a:t>
            </a:r>
            <a:r>
              <a:rPr lang="en" sz="1800">
                <a:latin typeface="Courier New"/>
                <a:ea typeface="Courier New"/>
                <a:cs typeface="Courier New"/>
                <a:sym typeface="Courier New"/>
              </a:rPr>
              <a:t>Int</a:t>
            </a:r>
            <a:r>
              <a:rPr lang="en" sz="1800"/>
              <a:t> to </a:t>
            </a:r>
            <a:r>
              <a:rPr lang="en" sz="1800">
                <a:latin typeface="Courier New"/>
                <a:ea typeface="Courier New"/>
                <a:cs typeface="Courier New"/>
                <a:sym typeface="Courier New"/>
              </a:rPr>
              <a:t>Byte</a:t>
            </a:r>
            <a:r>
              <a:rPr lang="en" sz="1800"/>
              <a:t> with casting</a:t>
            </a:r>
            <a:endParaRPr sz="1800"/>
          </a:p>
        </p:txBody>
      </p:sp>
      <p:sp>
        <p:nvSpPr>
          <p:cNvPr id="214" name="Google Shape;214;p25"/>
          <p:cNvSpPr txBox="1"/>
          <p:nvPr/>
        </p:nvSpPr>
        <p:spPr>
          <a:xfrm>
            <a:off x="577975" y="2012000"/>
            <a:ext cx="29604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Underscores</a:t>
            </a:r>
            <a:r>
              <a:rPr lang="en"/>
              <a:t> for long numbers</a:t>
            </a:r>
            <a:endParaRPr/>
          </a:p>
        </p:txBody>
      </p:sp>
      <p:sp>
        <p:nvSpPr>
          <p:cNvPr id="220" name="Google Shape;220;p26"/>
          <p:cNvSpPr txBox="1"/>
          <p:nvPr>
            <p:ph idx="1" type="body"/>
          </p:nvPr>
        </p:nvSpPr>
        <p:spPr>
          <a:xfrm>
            <a:off x="336550" y="1393500"/>
            <a:ext cx="8520600" cy="2626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000">
                <a:solidFill>
                  <a:schemeClr val="dk1"/>
                </a:solidFill>
              </a:rPr>
              <a:t>Use underscores to make long numeric constants more readable. </a:t>
            </a:r>
            <a:endParaRPr b="1" sz="1600">
              <a:solidFill>
                <a:schemeClr val="dk1"/>
              </a:solidFill>
            </a:endParaRPr>
          </a:p>
          <a:p>
            <a:pPr indent="0" lvl="0" marL="0" rtl="0" algn="l">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200"/>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21" name="Google Shape;221;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227" name="Google Shape;227;p27"/>
          <p:cNvSpPr txBox="1"/>
          <p:nvPr>
            <p:ph idx="1" type="body"/>
          </p:nvPr>
        </p:nvSpPr>
        <p:spPr>
          <a:xfrm>
            <a:off x="311700" y="1353200"/>
            <a:ext cx="85692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Strings are any sequence of characters enclosed by double quotes.</a:t>
            </a:r>
            <a:endParaRPr sz="1800"/>
          </a:p>
          <a:p>
            <a:pPr indent="0" lvl="0" marL="0" rtl="0" algn="l">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indent="0" lvl="0" marL="0" rtl="0" algn="l">
              <a:spcBef>
                <a:spcPts val="1600"/>
              </a:spcBef>
              <a:spcAft>
                <a:spcPts val="0"/>
              </a:spcAft>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457200" lvl="0" marL="0" rtl="0" algn="l">
              <a:spcBef>
                <a:spcPts val="0"/>
              </a:spcBef>
              <a:spcAft>
                <a:spcPts val="0"/>
              </a:spcAft>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228" name="Google Shape;228;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67" name="Google Shape;67;p10"/>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1: Kotlin basics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Get started</a:t>
            </a:r>
            <a:endParaRPr/>
          </a:p>
          <a:p>
            <a:pPr indent="-355600" lvl="1" marL="914400" rtl="0" algn="l">
              <a:spcBef>
                <a:spcPts val="0"/>
              </a:spcBef>
              <a:spcAft>
                <a:spcPts val="0"/>
              </a:spcAft>
              <a:buSzPts val="2000"/>
              <a:buChar char="○"/>
            </a:pPr>
            <a:r>
              <a:rPr lang="en" u="sng">
                <a:solidFill>
                  <a:schemeClr val="hlink"/>
                </a:solidFill>
                <a:hlinkClick action="ppaction://hlinksldjump" r:id="rId4"/>
              </a:rPr>
              <a:t>Operators</a:t>
            </a:r>
            <a:endParaRPr/>
          </a:p>
          <a:p>
            <a:pPr indent="-355600" lvl="1" marL="914400" rtl="0" algn="l">
              <a:spcBef>
                <a:spcPts val="0"/>
              </a:spcBef>
              <a:spcAft>
                <a:spcPts val="0"/>
              </a:spcAft>
              <a:buSzPts val="2000"/>
              <a:buChar char="○"/>
            </a:pPr>
            <a:r>
              <a:rPr lang="en" u="sng">
                <a:solidFill>
                  <a:schemeClr val="hlink"/>
                </a:solidFill>
                <a:hlinkClick action="ppaction://hlinksldjump" r:id="rId5"/>
              </a:rPr>
              <a:t>Data types</a:t>
            </a:r>
            <a:endParaRPr/>
          </a:p>
          <a:p>
            <a:pPr indent="-355600" lvl="1" marL="914400" rtl="0" algn="l">
              <a:spcBef>
                <a:spcPts val="0"/>
              </a:spcBef>
              <a:spcAft>
                <a:spcPts val="0"/>
              </a:spcAft>
              <a:buSzPts val="2000"/>
              <a:buChar char="○"/>
            </a:pPr>
            <a:r>
              <a:rPr lang="en" u="sng">
                <a:solidFill>
                  <a:schemeClr val="hlink"/>
                </a:solidFill>
                <a:hlinkClick action="ppaction://hlinksldjump" r:id="rId6"/>
              </a:rPr>
              <a:t>Variables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Conditionals</a:t>
            </a:r>
            <a:endParaRPr/>
          </a:p>
          <a:p>
            <a:pPr indent="-355600" lvl="1" marL="914400" rtl="0" algn="l">
              <a:spcBef>
                <a:spcPts val="0"/>
              </a:spcBef>
              <a:spcAft>
                <a:spcPts val="0"/>
              </a:spcAft>
              <a:buSzPts val="2000"/>
              <a:buChar char="○"/>
            </a:pPr>
            <a:r>
              <a:rPr lang="en" u="sng">
                <a:solidFill>
                  <a:schemeClr val="hlink"/>
                </a:solidFill>
                <a:hlinkClick action="ppaction://hlinksldjump" r:id="rId8"/>
              </a:rPr>
              <a:t>Lists and arrays</a:t>
            </a:r>
            <a:endParaRPr/>
          </a:p>
          <a:p>
            <a:pPr indent="-355600" lvl="1" marL="914400" rtl="0" algn="l">
              <a:spcBef>
                <a:spcPts val="0"/>
              </a:spcBef>
              <a:spcAft>
                <a:spcPts val="0"/>
              </a:spcAft>
              <a:buSzPts val="2000"/>
              <a:buChar char="○"/>
            </a:pPr>
            <a:r>
              <a:rPr lang="en" u="sng">
                <a:solidFill>
                  <a:schemeClr val="hlink"/>
                </a:solidFill>
                <a:hlinkClick action="ppaction://hlinksldjump" r:id="rId9"/>
              </a:rPr>
              <a:t>Null safety</a:t>
            </a:r>
            <a:endParaRPr/>
          </a:p>
          <a:p>
            <a:pPr indent="-355600" lvl="1" marL="914400" rtl="0" algn="l">
              <a:spcBef>
                <a:spcPts val="0"/>
              </a:spcBef>
              <a:spcAft>
                <a:spcPts val="0"/>
              </a:spcAft>
              <a:buSzPts val="2000"/>
              <a:buChar char="○"/>
            </a:pPr>
            <a:r>
              <a:rPr lang="en" u="sng">
                <a:solidFill>
                  <a:schemeClr val="hlink"/>
                </a:solidFill>
                <a:hlinkClick action="ppaction://hlinksldjump" r:id="rId10"/>
              </a:rPr>
              <a:t>Summary</a:t>
            </a:r>
            <a:endParaRPr/>
          </a:p>
        </p:txBody>
      </p:sp>
      <p:sp>
        <p:nvSpPr>
          <p:cNvPr id="68" name="Google Shape;68;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 type="body"/>
          </p:nvPr>
        </p:nvSpPr>
        <p:spPr>
          <a:xfrm>
            <a:off x="463275" y="1364900"/>
            <a:ext cx="8439600" cy="86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34" name="Google Shape;234;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concatenation</a:t>
            </a:r>
            <a:endParaRPr/>
          </a:p>
        </p:txBody>
      </p:sp>
      <p:sp>
        <p:nvSpPr>
          <p:cNvPr id="236" name="Google Shape;236;p28"/>
          <p:cNvSpPr/>
          <p:nvPr/>
        </p:nvSpPr>
        <p:spPr>
          <a:xfrm>
            <a:off x="463275" y="3156725"/>
            <a:ext cx="79731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37" name="Google Shape;237;p28"/>
          <p:cNvSpPr txBox="1"/>
          <p:nvPr/>
        </p:nvSpPr>
        <p:spPr>
          <a:xfrm>
            <a:off x="464100" y="248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b="1" lang="en" sz="1800">
                <a:solidFill>
                  <a:srgbClr val="C53929"/>
                </a:solidFill>
                <a:latin typeface="Consolas"/>
                <a:ea typeface="Consolas"/>
                <a:cs typeface="Consolas"/>
                <a:sym typeface="Consolas"/>
              </a:rPr>
              <a:t>$numberOfDogs</a:t>
            </a:r>
            <a:r>
              <a:rPr lang="en" sz="1800">
                <a:solidFill>
                  <a:srgbClr val="388E3C"/>
                </a:solidFill>
                <a:latin typeface="Consolas"/>
                <a:ea typeface="Consolas"/>
                <a:cs typeface="Consolas"/>
                <a:sym typeface="Consolas"/>
              </a:rPr>
              <a:t> dogs" + " and </a:t>
            </a:r>
            <a:r>
              <a:rPr b="1" lang="en" sz="1800">
                <a:solidFill>
                  <a:srgbClr val="C53929"/>
                </a:solidFill>
                <a:latin typeface="Consolas"/>
                <a:ea typeface="Consolas"/>
                <a:cs typeface="Consolas"/>
                <a:sym typeface="Consolas"/>
              </a:rPr>
              <a:t>$numberOfCats</a:t>
            </a:r>
            <a:r>
              <a:rPr lang="e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idx="1" type="body"/>
          </p:nvPr>
        </p:nvSpPr>
        <p:spPr>
          <a:xfrm>
            <a:off x="311775" y="962265"/>
            <a:ext cx="85911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indent="45720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indent="457200" lvl="0" marL="0" rtl="0" algn="l">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b="1" lang="en" sz="1800">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43" name="Google Shape;24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templates</a:t>
            </a:r>
            <a:endParaRPr/>
          </a:p>
        </p:txBody>
      </p:sp>
      <p:sp>
        <p:nvSpPr>
          <p:cNvPr id="245" name="Google Shape;245;p29"/>
          <p:cNvSpPr/>
          <p:nvPr/>
        </p:nvSpPr>
        <p:spPr>
          <a:xfrm>
            <a:off x="311775" y="348730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Consolas"/>
              <a:ea typeface="Consolas"/>
              <a:cs typeface="Consolas"/>
              <a:sym typeface="Consolas"/>
            </a:endParaRPr>
          </a:p>
        </p:txBody>
      </p:sp>
      <p:sp>
        <p:nvSpPr>
          <p:cNvPr id="246" name="Google Shape;246;p29"/>
          <p:cNvSpPr txBox="1"/>
          <p:nvPr/>
        </p:nvSpPr>
        <p:spPr>
          <a:xfrm>
            <a:off x="311700" y="2852175"/>
            <a:ext cx="85206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indent="0" lvl="0" marL="457200" rtl="0" algn="l">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idx="1" type="body"/>
          </p:nvPr>
        </p:nvSpPr>
        <p:spPr>
          <a:xfrm>
            <a:off x="311775" y="1477800"/>
            <a:ext cx="8480700" cy="93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p:txBody>
      </p:sp>
      <p:sp>
        <p:nvSpPr>
          <p:cNvPr id="252" name="Google Shape;252;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 expressions</a:t>
            </a:r>
            <a:endParaRPr/>
          </a:p>
        </p:txBody>
      </p:sp>
      <p:sp>
        <p:nvSpPr>
          <p:cNvPr id="254" name="Google Shape;254;p30"/>
          <p:cNvSpPr/>
          <p:nvPr/>
        </p:nvSpPr>
        <p:spPr>
          <a:xfrm>
            <a:off x="323935" y="294335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55" name="Google Shape;255;p30"/>
          <p:cNvSpPr txBox="1"/>
          <p:nvPr/>
        </p:nvSpPr>
        <p:spPr>
          <a:xfrm>
            <a:off x="228900" y="2412300"/>
            <a:ext cx="891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b="1" lang="en" sz="1800">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Variables</a:t>
            </a:r>
            <a:endParaRPr sz="4200"/>
          </a:p>
        </p:txBody>
      </p:sp>
      <p:sp>
        <p:nvSpPr>
          <p:cNvPr id="261" name="Google Shape;261;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268" name="Google Shape;268;p32"/>
          <p:cNvSpPr txBox="1"/>
          <p:nvPr>
            <p:ph idx="1" type="body"/>
          </p:nvPr>
        </p:nvSpPr>
        <p:spPr>
          <a:xfrm>
            <a:off x="387825" y="1157800"/>
            <a:ext cx="8431200" cy="587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Powerful type inference</a:t>
            </a:r>
            <a:endParaRPr sz="2200"/>
          </a:p>
        </p:txBody>
      </p:sp>
      <p:sp>
        <p:nvSpPr>
          <p:cNvPr id="269" name="Google Shape;269;p32"/>
          <p:cNvSpPr txBox="1"/>
          <p:nvPr>
            <p:ph idx="1" type="body"/>
          </p:nvPr>
        </p:nvSpPr>
        <p:spPr>
          <a:xfrm>
            <a:off x="444559" y="2406300"/>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70" name="Google Shape;270;p32"/>
          <p:cNvSpPr txBox="1"/>
          <p:nvPr/>
        </p:nvSpPr>
        <p:spPr>
          <a:xfrm>
            <a:off x="738925" y="1668875"/>
            <a:ext cx="6293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71" name="Google Shape;271;p32"/>
          <p:cNvSpPr txBox="1"/>
          <p:nvPr/>
        </p:nvSpPr>
        <p:spPr>
          <a:xfrm>
            <a:off x="796873" y="2921830"/>
            <a:ext cx="64959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Immutability not enforced, but recommended</a:t>
            </a:r>
            <a:endParaRPr sz="2200">
              <a:latin typeface="Roboto"/>
              <a:ea typeface="Roboto"/>
              <a:cs typeface="Roboto"/>
              <a:sym typeface="Roboto"/>
            </a:endParaRPr>
          </a:p>
        </p:txBody>
      </p:sp>
      <p:sp>
        <p:nvSpPr>
          <p:cNvPr id="272" name="Google Shape;272;p32"/>
          <p:cNvSpPr txBox="1"/>
          <p:nvPr/>
        </p:nvSpPr>
        <p:spPr>
          <a:xfrm>
            <a:off x="540225" y="3708225"/>
            <a:ext cx="8032800" cy="730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the variable type</a:t>
            </a:r>
            <a:endParaRPr/>
          </a:p>
        </p:txBody>
      </p:sp>
      <p:sp>
        <p:nvSpPr>
          <p:cNvPr id="278" name="Google Shape;278;p33"/>
          <p:cNvSpPr txBox="1"/>
          <p:nvPr>
            <p:ph idx="1" type="body"/>
          </p:nvPr>
        </p:nvSpPr>
        <p:spPr>
          <a:xfrm>
            <a:off x="311700" y="1317175"/>
            <a:ext cx="7804800" cy="2291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a:t>C</a:t>
            </a:r>
            <a:r>
              <a:rPr b="1" lang="en" sz="1800"/>
              <a:t>olon Notation</a:t>
            </a:r>
            <a:endParaRPr b="1" sz="1400"/>
          </a:p>
          <a:p>
            <a:pPr indent="0" lvl="0" marL="0" rtl="0" algn="l">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indent="0" lvl="0" marL="0" rtl="0" algn="l">
              <a:lnSpc>
                <a:spcPct val="115000"/>
              </a:lnSpc>
              <a:spcBef>
                <a:spcPts val="0"/>
              </a:spcBef>
              <a:spcAft>
                <a:spcPts val="0"/>
              </a:spcAft>
              <a:buNone/>
            </a:pPr>
            <a:r>
              <a:t/>
            </a:r>
            <a:endParaRPr sz="1400"/>
          </a:p>
        </p:txBody>
      </p:sp>
      <p:sp>
        <p:nvSpPr>
          <p:cNvPr id="279" name="Google Shape;27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33"/>
          <p:cNvSpPr txBox="1"/>
          <p:nvPr/>
        </p:nvSpPr>
        <p:spPr>
          <a:xfrm>
            <a:off x="556350" y="3667750"/>
            <a:ext cx="7929900" cy="747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and immutable variables</a:t>
            </a:r>
            <a:endParaRPr/>
          </a:p>
        </p:txBody>
      </p:sp>
      <p:sp>
        <p:nvSpPr>
          <p:cNvPr id="287" name="Google Shape;287;p34"/>
          <p:cNvSpPr txBox="1"/>
          <p:nvPr>
            <p:ph idx="1" type="body"/>
          </p:nvPr>
        </p:nvSpPr>
        <p:spPr>
          <a:xfrm>
            <a:off x="401075" y="1122375"/>
            <a:ext cx="8431200" cy="572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t>
            </a:r>
            <a:r>
              <a:rPr lang="en" sz="2200"/>
              <a:t>Changeable</a:t>
            </a:r>
            <a:r>
              <a:rPr lang="en" sz="2200"/>
              <a:t>)</a:t>
            </a:r>
            <a:endParaRPr sz="2200"/>
          </a:p>
          <a:p>
            <a:pPr indent="0" lvl="0" marL="0" rtl="0" algn="l">
              <a:lnSpc>
                <a:spcPct val="115000"/>
              </a:lnSpc>
              <a:spcBef>
                <a:spcPts val="1000"/>
              </a:spcBef>
              <a:spcAft>
                <a:spcPts val="0"/>
              </a:spcAft>
              <a:buNone/>
            </a:pPr>
            <a:r>
              <a:rPr lang="en"/>
              <a:t>	</a:t>
            </a:r>
            <a:endParaRPr>
              <a:latin typeface="Consolas"/>
              <a:ea typeface="Consolas"/>
              <a:cs typeface="Consolas"/>
              <a:sym typeface="Consolas"/>
            </a:endParaRPr>
          </a:p>
        </p:txBody>
      </p:sp>
      <p:sp>
        <p:nvSpPr>
          <p:cNvPr id="288" name="Google Shape;288;p34"/>
          <p:cNvSpPr txBox="1"/>
          <p:nvPr>
            <p:ph idx="1" type="body"/>
          </p:nvPr>
        </p:nvSpPr>
        <p:spPr>
          <a:xfrm>
            <a:off x="401075" y="2403225"/>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289" name="Google Shape;289;p34"/>
          <p:cNvSpPr txBox="1"/>
          <p:nvPr/>
        </p:nvSpPr>
        <p:spPr>
          <a:xfrm>
            <a:off x="911075" y="1843855"/>
            <a:ext cx="30000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 = </a:t>
            </a:r>
            <a:r>
              <a:rPr lang="en" sz="1800">
                <a:solidFill>
                  <a:srgbClr val="C53929"/>
                </a:solidFill>
                <a:latin typeface="Consolas"/>
                <a:ea typeface="Consolas"/>
                <a:cs typeface="Consolas"/>
                <a:sym typeface="Consolas"/>
              </a:rPr>
              <a:t>10</a:t>
            </a:r>
            <a:endParaRPr b="1" sz="1800">
              <a:solidFill>
                <a:schemeClr val="dk1"/>
              </a:solidFill>
              <a:latin typeface="Consolas"/>
              <a:ea typeface="Consolas"/>
              <a:cs typeface="Consolas"/>
              <a:sym typeface="Consolas"/>
            </a:endParaRPr>
          </a:p>
        </p:txBody>
      </p:sp>
      <p:sp>
        <p:nvSpPr>
          <p:cNvPr id="290" name="Google Shape;290;p34"/>
          <p:cNvSpPr txBox="1"/>
          <p:nvPr/>
        </p:nvSpPr>
        <p:spPr>
          <a:xfrm>
            <a:off x="911075" y="3094214"/>
            <a:ext cx="5266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name = </a:t>
            </a:r>
            <a:r>
              <a:rPr lang="en" sz="1800">
                <a:solidFill>
                  <a:srgbClr val="388E3C"/>
                </a:solidFill>
                <a:latin typeface="Consolas"/>
                <a:ea typeface="Consolas"/>
                <a:cs typeface="Consolas"/>
                <a:sym typeface="Consolas"/>
              </a:rPr>
              <a:t>"Jennifer"</a:t>
            </a:r>
            <a:endParaRPr sz="1800">
              <a:solidFill>
                <a:srgbClr val="388E3C"/>
              </a:solidFill>
            </a:endParaRPr>
          </a:p>
        </p:txBody>
      </p:sp>
      <p:sp>
        <p:nvSpPr>
          <p:cNvPr id="291" name="Google Shape;291;p34"/>
          <p:cNvSpPr txBox="1"/>
          <p:nvPr/>
        </p:nvSpPr>
        <p:spPr>
          <a:xfrm>
            <a:off x="553475" y="3696775"/>
            <a:ext cx="8041200" cy="676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idx="1" type="body"/>
          </p:nvPr>
        </p:nvSpPr>
        <p:spPr>
          <a:xfrm>
            <a:off x="427625" y="1404425"/>
            <a:ext cx="8520600" cy="105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3F51B5"/>
                </a:solidFill>
                <a:latin typeface="Consolas"/>
                <a:ea typeface="Consolas"/>
                <a:cs typeface="Consolas"/>
                <a:sym typeface="Consolas"/>
              </a:rPr>
              <a:t>var</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45720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p:txBody>
      </p:sp>
      <p:sp>
        <p:nvSpPr>
          <p:cNvPr id="297" name="Google Shape;297;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and val</a:t>
            </a:r>
            <a:endParaRPr/>
          </a:p>
        </p:txBody>
      </p:sp>
      <p:sp>
        <p:nvSpPr>
          <p:cNvPr id="299" name="Google Shape;299;p35"/>
          <p:cNvSpPr txBox="1"/>
          <p:nvPr/>
        </p:nvSpPr>
        <p:spPr>
          <a:xfrm>
            <a:off x="427625" y="2456225"/>
            <a:ext cx="4452000" cy="82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p:txBody>
      </p:sp>
      <p:sp>
        <p:nvSpPr>
          <p:cNvPr id="300" name="Google Shape;300;p35"/>
          <p:cNvSpPr txBox="1"/>
          <p:nvPr/>
        </p:nvSpPr>
        <p:spPr>
          <a:xfrm>
            <a:off x="427625" y="3516850"/>
            <a:ext cx="650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a:t>
            </a:r>
            <a:r>
              <a:rPr lang="en" sz="1800">
                <a:solidFill>
                  <a:srgbClr val="1155CC"/>
                </a:solidFill>
                <a:latin typeface="Consolas"/>
                <a:ea typeface="Consolas"/>
                <a:cs typeface="Consolas"/>
                <a:sym typeface="Consolas"/>
              </a:rPr>
              <a:t>val cannot be reassigned</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t>Conditionals</a:t>
            </a:r>
            <a:endParaRPr sz="4200"/>
          </a:p>
        </p:txBody>
      </p:sp>
      <p:sp>
        <p:nvSpPr>
          <p:cNvPr id="306" name="Google Shape;30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flow</a:t>
            </a:r>
            <a:endParaRPr/>
          </a:p>
        </p:txBody>
      </p:sp>
      <p:sp>
        <p:nvSpPr>
          <p:cNvPr id="313" name="Google Shape;313;p37"/>
          <p:cNvSpPr txBox="1"/>
          <p:nvPr/>
        </p:nvSpPr>
        <p:spPr>
          <a:xfrm>
            <a:off x="311700" y="1451050"/>
            <a:ext cx="8127000" cy="25476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Get started</a:t>
            </a:r>
            <a:endParaRPr sz="4200"/>
          </a:p>
        </p:txBody>
      </p:sp>
      <p:sp>
        <p:nvSpPr>
          <p:cNvPr id="74" name="Google Shape;74;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idx="1" type="body"/>
          </p:nvPr>
        </p:nvSpPr>
        <p:spPr>
          <a:xfrm>
            <a:off x="306050" y="1088500"/>
            <a:ext cx="8520600" cy="8022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19" name="Google Shape;319;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statements</a:t>
            </a:r>
            <a:endParaRPr/>
          </a:p>
        </p:txBody>
      </p:sp>
      <p:sp>
        <p:nvSpPr>
          <p:cNvPr id="321" name="Google Shape;321;p38"/>
          <p:cNvSpPr/>
          <p:nvPr/>
        </p:nvSpPr>
        <p:spPr>
          <a:xfrm>
            <a:off x="269475" y="3820300"/>
            <a:ext cx="32712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22" name="Google Shape;322;p38"/>
          <p:cNvSpPr txBox="1"/>
          <p:nvPr/>
        </p:nvSpPr>
        <p:spPr>
          <a:xfrm>
            <a:off x="308650" y="2020000"/>
            <a:ext cx="5930400" cy="22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b="1" sz="18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idx="1" type="body"/>
          </p:nvPr>
        </p:nvSpPr>
        <p:spPr>
          <a:xfrm>
            <a:off x="311700" y="1087874"/>
            <a:ext cx="8398800" cy="2466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b="1" sz="1800">
              <a:solidFill>
                <a:srgbClr val="3F51B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28" name="Google Shape;328;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39"/>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30" name="Google Shape;330;p39"/>
          <p:cNvSpPr txBox="1"/>
          <p:nvPr/>
        </p:nvSpPr>
        <p:spPr>
          <a:xfrm>
            <a:off x="308850" y="3984300"/>
            <a:ext cx="667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idx="1" type="body"/>
          </p:nvPr>
        </p:nvSpPr>
        <p:spPr>
          <a:xfrm>
            <a:off x="306050" y="1558350"/>
            <a:ext cx="8520600" cy="975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36" name="Google Shape;33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a:t>
            </a:r>
            <a:endParaRPr/>
          </a:p>
        </p:txBody>
      </p:sp>
      <p:sp>
        <p:nvSpPr>
          <p:cNvPr id="338" name="Google Shape;338;p40"/>
          <p:cNvSpPr txBox="1"/>
          <p:nvPr/>
        </p:nvSpPr>
        <p:spPr>
          <a:xfrm>
            <a:off x="307486" y="2507627"/>
            <a:ext cx="7085100" cy="70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39" name="Google Shape;339;p40"/>
          <p:cNvSpPr txBox="1"/>
          <p:nvPr/>
        </p:nvSpPr>
        <p:spPr>
          <a:xfrm>
            <a:off x="303708" y="3000250"/>
            <a:ext cx="77805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 in if/else statements</a:t>
            </a:r>
            <a:endParaRPr/>
          </a:p>
        </p:txBody>
      </p:sp>
      <p:sp>
        <p:nvSpPr>
          <p:cNvPr id="346" name="Google Shape;346;p41"/>
          <p:cNvSpPr/>
          <p:nvPr/>
        </p:nvSpPr>
        <p:spPr>
          <a:xfrm>
            <a:off x="321850" y="2934075"/>
            <a:ext cx="8169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47" name="Google Shape;347;p41"/>
          <p:cNvSpPr txBox="1"/>
          <p:nvPr/>
        </p:nvSpPr>
        <p:spPr>
          <a:xfrm>
            <a:off x="321850" y="1454775"/>
            <a:ext cx="55614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600"/>
              </a:spcAft>
              <a:buNone/>
            </a:pPr>
            <a:r>
              <a:t/>
            </a:r>
            <a:endParaRPr sz="1800">
              <a:solidFill>
                <a:schemeClr val="dk1"/>
              </a:solidFill>
              <a:highlight>
                <a:schemeClr val="lt1"/>
              </a:highlight>
              <a:latin typeface="Consolas"/>
              <a:ea typeface="Consolas"/>
              <a:cs typeface="Consolas"/>
              <a:sym typeface="Consolas"/>
            </a:endParaRPr>
          </a:p>
        </p:txBody>
      </p:sp>
      <p:sp>
        <p:nvSpPr>
          <p:cNvPr id="348" name="Google Shape;348;p41"/>
          <p:cNvSpPr txBox="1"/>
          <p:nvPr/>
        </p:nvSpPr>
        <p:spPr>
          <a:xfrm>
            <a:off x="376700" y="3941425"/>
            <a:ext cx="8449800" cy="470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b="1" lang="en" sz="1800">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idx="1" type="body"/>
          </p:nvPr>
        </p:nvSpPr>
        <p:spPr>
          <a:xfrm>
            <a:off x="311700" y="1201179"/>
            <a:ext cx="8398800" cy="231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b="1" sz="1800">
              <a:highlight>
                <a:srgbClr val="FFFFFF"/>
              </a:highlight>
              <a:latin typeface="Consolas"/>
              <a:ea typeface="Consolas"/>
              <a:cs typeface="Consolas"/>
              <a:sym typeface="Consolas"/>
            </a:endParaRPr>
          </a:p>
        </p:txBody>
      </p:sp>
      <p:sp>
        <p:nvSpPr>
          <p:cNvPr id="354" name="Google Shape;354;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56" name="Google Shape;356;p42"/>
          <p:cNvSpPr txBox="1"/>
          <p:nvPr/>
        </p:nvSpPr>
        <p:spPr>
          <a:xfrm>
            <a:off x="311700" y="3136850"/>
            <a:ext cx="636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57" name="Google Shape;357;p42"/>
          <p:cNvSpPr txBox="1"/>
          <p:nvPr/>
        </p:nvSpPr>
        <p:spPr>
          <a:xfrm>
            <a:off x="376700" y="3792875"/>
            <a:ext cx="7674900" cy="691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a:t>
            </a:r>
            <a:endParaRPr>
              <a:solidFill>
                <a:srgbClr val="FFFFFF"/>
              </a:solidFill>
            </a:endParaRPr>
          </a:p>
        </p:txBody>
      </p:sp>
      <p:sp>
        <p:nvSpPr>
          <p:cNvPr id="363" name="Google Shape;363;p43"/>
          <p:cNvSpPr txBox="1"/>
          <p:nvPr>
            <p:ph idx="1" type="body"/>
          </p:nvPr>
        </p:nvSpPr>
        <p:spPr>
          <a:xfrm>
            <a:off x="311700" y="1314484"/>
            <a:ext cx="8398800" cy="136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b="1"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64" name="Google Shape;36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43"/>
          <p:cNvSpPr txBox="1"/>
          <p:nvPr/>
        </p:nvSpPr>
        <p:spPr>
          <a:xfrm>
            <a:off x="332600" y="2865675"/>
            <a:ext cx="3765600" cy="4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66" name="Google Shape;366;p43"/>
          <p:cNvSpPr txBox="1"/>
          <p:nvPr/>
        </p:nvSpPr>
        <p:spPr>
          <a:xfrm>
            <a:off x="401275" y="3918850"/>
            <a:ext cx="7824000" cy="51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72" name="Google Shape;372;p44"/>
          <p:cNvSpPr txBox="1"/>
          <p:nvPr>
            <p:ph idx="1" type="body"/>
          </p:nvPr>
        </p:nvSpPr>
        <p:spPr>
          <a:xfrm>
            <a:off x="311700" y="1353566"/>
            <a:ext cx="83988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solidFill>
                <a:srgbClr val="1155CC"/>
              </a:solidFill>
              <a:latin typeface="Consolas"/>
              <a:ea typeface="Consolas"/>
              <a:cs typeface="Consolas"/>
              <a:sym typeface="Consolas"/>
            </a:endParaRPr>
          </a:p>
          <a:p>
            <a:pPr indent="0" lvl="0" marL="45720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00000"/>
              </a:lnSpc>
              <a:spcBef>
                <a:spcPts val="300"/>
              </a:spcBef>
              <a:spcAft>
                <a:spcPts val="1000"/>
              </a:spcAft>
              <a:buNone/>
            </a:pPr>
            <a:r>
              <a:t/>
            </a:r>
            <a:endParaRPr sz="1800">
              <a:solidFill>
                <a:schemeClr val="dk1"/>
              </a:solidFill>
              <a:highlight>
                <a:srgbClr val="FFFFFF"/>
              </a:highlight>
              <a:latin typeface="Consolas"/>
              <a:ea typeface="Consolas"/>
              <a:cs typeface="Consolas"/>
              <a:sym typeface="Consolas"/>
            </a:endParaRPr>
          </a:p>
        </p:txBody>
      </p:sp>
      <p:sp>
        <p:nvSpPr>
          <p:cNvPr id="373" name="Google Shape;37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44"/>
          <p:cNvSpPr txBox="1"/>
          <p:nvPr/>
        </p:nvSpPr>
        <p:spPr>
          <a:xfrm>
            <a:off x="332600" y="2580600"/>
            <a:ext cx="66876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80" name="Google Shape;380;p45"/>
          <p:cNvSpPr txBox="1"/>
          <p:nvPr>
            <p:ph idx="1" type="body"/>
          </p:nvPr>
        </p:nvSpPr>
        <p:spPr>
          <a:xfrm>
            <a:off x="311700" y="1124965"/>
            <a:ext cx="8398800" cy="69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381" name="Google Shape;38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5"/>
          <p:cNvSpPr txBox="1"/>
          <p:nvPr/>
        </p:nvSpPr>
        <p:spPr>
          <a:xfrm>
            <a:off x="311700" y="1936225"/>
            <a:ext cx="64590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5</a:t>
            </a:r>
            <a:r>
              <a:rPr b="1" lang="en" sz="1800">
                <a:solidFill>
                  <a:srgbClr val="37474F"/>
                </a:solidFill>
                <a:latin typeface="Consolas"/>
                <a:ea typeface="Consolas"/>
                <a:cs typeface="Consolas"/>
                <a:sym typeface="Consolas"/>
              </a:rPr>
              <a:t> downTo </a:t>
            </a:r>
            <a:r>
              <a:rPr b="1"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83" name="Google Shape;383;p45"/>
          <p:cNvSpPr txBox="1"/>
          <p:nvPr/>
        </p:nvSpPr>
        <p:spPr>
          <a:xfrm>
            <a:off x="311700" y="2767727"/>
            <a:ext cx="47964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C53929"/>
                </a:solidFill>
                <a:latin typeface="Roboto Mono"/>
                <a:ea typeface="Roboto Mono"/>
                <a:cs typeface="Roboto Mono"/>
                <a:sym typeface="Roboto Mono"/>
              </a:rPr>
              <a:t>3</a:t>
            </a:r>
            <a:r>
              <a:rPr b="1" lang="en" sz="1800">
                <a:solidFill>
                  <a:srgbClr val="37474F"/>
                </a:solidFill>
                <a:latin typeface="Roboto Mono"/>
                <a:ea typeface="Roboto Mono"/>
                <a:cs typeface="Roboto Mono"/>
                <a:sym typeface="Roboto Mono"/>
              </a:rPr>
              <a:t>..</a:t>
            </a:r>
            <a:r>
              <a:rPr b="1" lang="en" sz="1800">
                <a:solidFill>
                  <a:srgbClr val="C53929"/>
                </a:solidFill>
                <a:latin typeface="Roboto Mono"/>
                <a:ea typeface="Roboto Mono"/>
                <a:cs typeface="Roboto Mono"/>
                <a:sym typeface="Roboto Mono"/>
              </a:rPr>
              <a:t>6</a:t>
            </a:r>
            <a:r>
              <a:rPr b="1" lang="en" sz="1800">
                <a:solidFill>
                  <a:srgbClr val="37474F"/>
                </a:solidFill>
                <a:latin typeface="Roboto Mono"/>
                <a:ea typeface="Roboto Mono"/>
                <a:cs typeface="Roboto Mono"/>
                <a:sym typeface="Roboto Mono"/>
              </a:rPr>
              <a:t> step </a:t>
            </a:r>
            <a:r>
              <a:rPr b="1" lang="en" sz="1800">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384" name="Google Shape;384;p45"/>
          <p:cNvSpPr txBox="1"/>
          <p:nvPr/>
        </p:nvSpPr>
        <p:spPr>
          <a:xfrm>
            <a:off x="311700" y="3680400"/>
            <a:ext cx="42603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388E3C"/>
                </a:solidFill>
                <a:latin typeface="Roboto Mono"/>
                <a:ea typeface="Roboto Mono"/>
                <a:cs typeface="Roboto Mono"/>
                <a:sym typeface="Roboto Mono"/>
              </a:rPr>
              <a:t>'d'</a:t>
            </a:r>
            <a:r>
              <a:rPr b="1" lang="en" sz="1800">
                <a:solidFill>
                  <a:srgbClr val="37474F"/>
                </a:solidFill>
                <a:latin typeface="Roboto Mono"/>
                <a:ea typeface="Roboto Mono"/>
                <a:cs typeface="Roboto Mono"/>
                <a:sym typeface="Roboto Mono"/>
              </a:rPr>
              <a:t>..</a:t>
            </a:r>
            <a:r>
              <a:rPr b="1" lang="en" sz="1800">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loops</a:t>
            </a:r>
            <a:endParaRPr>
              <a:solidFill>
                <a:srgbClr val="FFFFFF"/>
              </a:solidFill>
            </a:endParaRPr>
          </a:p>
        </p:txBody>
      </p:sp>
      <p:sp>
        <p:nvSpPr>
          <p:cNvPr id="390" name="Google Shape;390;p46"/>
          <p:cNvSpPr txBox="1"/>
          <p:nvPr>
            <p:ph idx="1" type="body"/>
          </p:nvPr>
        </p:nvSpPr>
        <p:spPr>
          <a:xfrm>
            <a:off x="311700" y="1017525"/>
            <a:ext cx="8398800" cy="155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600"/>
              </a:spcBef>
              <a:spcAft>
                <a:spcPts val="6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391" name="Google Shape;391;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46"/>
          <p:cNvSpPr txBox="1"/>
          <p:nvPr/>
        </p:nvSpPr>
        <p:spPr>
          <a:xfrm>
            <a:off x="259025" y="4191401"/>
            <a:ext cx="677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393" name="Google Shape;393;p46"/>
          <p:cNvSpPr txBox="1"/>
          <p:nvPr/>
        </p:nvSpPr>
        <p:spPr>
          <a:xfrm>
            <a:off x="259025" y="3006050"/>
            <a:ext cx="8492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394" name="Google Shape;394;p46"/>
          <p:cNvSpPr txBox="1"/>
          <p:nvPr/>
        </p:nvSpPr>
        <p:spPr>
          <a:xfrm>
            <a:off x="259025" y="2485100"/>
            <a:ext cx="6779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00" name="Google Shape;400;p47"/>
          <p:cNvSpPr txBox="1"/>
          <p:nvPr>
            <p:ph idx="1" type="body"/>
          </p:nvPr>
        </p:nvSpPr>
        <p:spPr>
          <a:xfrm>
            <a:off x="311700" y="1627125"/>
            <a:ext cx="8398800" cy="113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7474F"/>
                </a:solidFill>
                <a:latin typeface="Consolas"/>
                <a:ea typeface="Consolas"/>
                <a:cs typeface="Consolas"/>
                <a:sym typeface="Consolas"/>
              </a:rPr>
              <a:t>repeat(</a:t>
            </a:r>
            <a:r>
              <a:rPr b="1" lang="en" sz="1800">
                <a:solidFill>
                  <a:srgbClr val="C53929"/>
                </a:solidFill>
                <a:latin typeface="Consolas"/>
                <a:ea typeface="Consolas"/>
                <a:cs typeface="Consolas"/>
                <a:sym typeface="Consolas"/>
              </a:rPr>
              <a:t>2</a:t>
            </a:r>
            <a:r>
              <a:rPr b="1" lang="en" sz="1800">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401" name="Google Shape;401;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47"/>
          <p:cNvSpPr txBox="1"/>
          <p:nvPr/>
        </p:nvSpPr>
        <p:spPr>
          <a:xfrm>
            <a:off x="311700" y="2740050"/>
            <a:ext cx="67797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Kotlin Playground</a:t>
            </a:r>
            <a:endParaRPr/>
          </a:p>
        </p:txBody>
      </p:sp>
      <p:sp>
        <p:nvSpPr>
          <p:cNvPr id="80" name="Google Shape;80;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2"/>
          <p:cNvSpPr txBox="1"/>
          <p:nvPr/>
        </p:nvSpPr>
        <p:spPr>
          <a:xfrm>
            <a:off x="2202300" y="2287050"/>
            <a:ext cx="4739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latin typeface="Comic Sans MS"/>
                <a:ea typeface="Comic Sans MS"/>
                <a:cs typeface="Comic Sans MS"/>
                <a:sym typeface="Comic Sans MS"/>
              </a:rPr>
              <a:t>https://play.kotlinlang.org/</a:t>
            </a:r>
            <a:endParaRPr b="1" sz="2500">
              <a:latin typeface="Comic Sans MS"/>
              <a:ea typeface="Comic Sans MS"/>
              <a:cs typeface="Comic Sans MS"/>
              <a:sym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8"/>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Lists and arrays</a:t>
            </a:r>
            <a:endParaRPr sz="4200"/>
          </a:p>
        </p:txBody>
      </p:sp>
      <p:sp>
        <p:nvSpPr>
          <p:cNvPr id="408" name="Google Shape;40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414" name="Google Shape;414;p49"/>
          <p:cNvSpPr txBox="1"/>
          <p:nvPr>
            <p:ph idx="1" type="body"/>
          </p:nvPr>
        </p:nvSpPr>
        <p:spPr>
          <a:xfrm>
            <a:off x="311700" y="1283172"/>
            <a:ext cx="8520600" cy="6954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0" rtl="0" algn="l">
              <a:spcBef>
                <a:spcPts val="1000"/>
              </a:spcBef>
              <a:spcAft>
                <a:spcPts val="0"/>
              </a:spcAft>
              <a:buNone/>
            </a:pPr>
            <a:r>
              <a:t/>
            </a:r>
            <a:endParaRPr sz="2200">
              <a:solidFill>
                <a:schemeClr val="dk1"/>
              </a:solidFill>
            </a:endParaRPr>
          </a:p>
        </p:txBody>
      </p:sp>
      <p:sp>
        <p:nvSpPr>
          <p:cNvPr id="415" name="Google Shape;41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49"/>
          <p:cNvSpPr txBox="1"/>
          <p:nvPr/>
        </p:nvSpPr>
        <p:spPr>
          <a:xfrm>
            <a:off x="325725" y="2766224"/>
            <a:ext cx="77226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17" name="Google Shape;417;p49"/>
          <p:cNvSpPr txBox="1"/>
          <p:nvPr/>
        </p:nvSpPr>
        <p:spPr>
          <a:xfrm>
            <a:off x="318750" y="1821347"/>
            <a:ext cx="83454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18" name="Google Shape;418;p49"/>
          <p:cNvSpPr txBox="1"/>
          <p:nvPr/>
        </p:nvSpPr>
        <p:spPr>
          <a:xfrm>
            <a:off x="431153" y="3736800"/>
            <a:ext cx="8345400" cy="6954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0"/>
          <p:cNvSpPr txBox="1"/>
          <p:nvPr>
            <p:ph idx="1" type="body"/>
          </p:nvPr>
        </p:nvSpPr>
        <p:spPr>
          <a:xfrm>
            <a:off x="311700" y="1582174"/>
            <a:ext cx="8398800" cy="12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600"/>
              </a:spcAft>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24" name="Google Shape;42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50"/>
          <p:cNvSpPr txBox="1"/>
          <p:nvPr>
            <p:ph type="title"/>
          </p:nvPr>
        </p:nvSpPr>
        <p:spPr>
          <a:xfrm>
            <a:off x="311700" y="260600"/>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26" name="Google Shape;426;p50"/>
          <p:cNvSpPr txBox="1"/>
          <p:nvPr/>
        </p:nvSpPr>
        <p:spPr>
          <a:xfrm>
            <a:off x="311700" y="2951775"/>
            <a:ext cx="7421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1"/>
          <p:cNvSpPr txBox="1"/>
          <p:nvPr>
            <p:ph idx="1" type="body"/>
          </p:nvPr>
        </p:nvSpPr>
        <p:spPr>
          <a:xfrm>
            <a:off x="311700" y="1277375"/>
            <a:ext cx="83988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a:t>
            </a:r>
            <a:r>
              <a:rPr lang="en" sz="1800">
                <a:solidFill>
                  <a:schemeClr val="dk1"/>
                </a:solidFill>
              </a:rPr>
              <a:t>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6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32" name="Google Shape;432;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51"/>
          <p:cNvSpPr txBox="1"/>
          <p:nvPr/>
        </p:nvSpPr>
        <p:spPr>
          <a:xfrm>
            <a:off x="311700" y="3669650"/>
            <a:ext cx="8398800" cy="696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34" name="Google Shape;434;p51"/>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35" name="Google Shape;435;p51"/>
          <p:cNvSpPr txBox="1"/>
          <p:nvPr/>
        </p:nvSpPr>
        <p:spPr>
          <a:xfrm>
            <a:off x="311700" y="2721150"/>
            <a:ext cx="69966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441" name="Google Shape;441;p52"/>
          <p:cNvSpPr txBox="1"/>
          <p:nvPr>
            <p:ph idx="1" type="body"/>
          </p:nvPr>
        </p:nvSpPr>
        <p:spPr>
          <a:xfrm>
            <a:off x="311700" y="1228675"/>
            <a:ext cx="8520600" cy="7203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Arrays store multiple items</a:t>
            </a:r>
            <a:endParaRPr sz="2200"/>
          </a:p>
        </p:txBody>
      </p:sp>
      <p:sp>
        <p:nvSpPr>
          <p:cNvPr id="442" name="Google Shape;442;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52"/>
          <p:cNvSpPr txBox="1"/>
          <p:nvPr/>
        </p:nvSpPr>
        <p:spPr>
          <a:xfrm>
            <a:off x="311700" y="1949000"/>
            <a:ext cx="8237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can be accessed programmatically through their indices</a:t>
            </a:r>
            <a:endParaRPr sz="2200">
              <a:latin typeface="Roboto"/>
              <a:ea typeface="Roboto"/>
              <a:cs typeface="Roboto"/>
              <a:sym typeface="Roboto"/>
            </a:endParaRPr>
          </a:p>
        </p:txBody>
      </p:sp>
      <p:sp>
        <p:nvSpPr>
          <p:cNvPr id="444" name="Google Shape;444;p52"/>
          <p:cNvSpPr txBox="1"/>
          <p:nvPr/>
        </p:nvSpPr>
        <p:spPr>
          <a:xfrm>
            <a:off x="311700" y="2876550"/>
            <a:ext cx="7389300" cy="720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are mutable</a:t>
            </a:r>
            <a:endParaRPr sz="2200">
              <a:latin typeface="Roboto"/>
              <a:ea typeface="Roboto"/>
              <a:cs typeface="Roboto"/>
              <a:sym typeface="Roboto"/>
            </a:endParaRPr>
          </a:p>
        </p:txBody>
      </p:sp>
      <p:sp>
        <p:nvSpPr>
          <p:cNvPr id="445" name="Google Shape;445;p52"/>
          <p:cNvSpPr txBox="1"/>
          <p:nvPr/>
        </p:nvSpPr>
        <p:spPr>
          <a:xfrm>
            <a:off x="311700" y="3434375"/>
            <a:ext cx="4650900" cy="47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size is fixed</a:t>
            </a:r>
            <a:endParaRPr sz="22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txBox="1"/>
          <p:nvPr>
            <p:ph idx="1" type="body"/>
          </p:nvPr>
        </p:nvSpPr>
        <p:spPr>
          <a:xfrm>
            <a:off x="311700" y="1353575"/>
            <a:ext cx="8398800" cy="15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of strings can be created using </a:t>
            </a:r>
            <a:r>
              <a:rPr lang="en"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indent="0" lvl="0" marL="0" rtl="0" algn="l">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45720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51" name="Google Shape;451;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2" name="Google Shape;452;p53"/>
          <p:cNvSpPr txBox="1"/>
          <p:nvPr/>
        </p:nvSpPr>
        <p:spPr>
          <a:xfrm>
            <a:off x="380125" y="3664275"/>
            <a:ext cx="8169900" cy="72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an array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array the variable refers to, but you can still change the contents of the array.</a:t>
            </a:r>
            <a:endParaRPr sz="1800">
              <a:solidFill>
                <a:srgbClr val="3C4043"/>
              </a:solidFill>
              <a:latin typeface="Roboto"/>
              <a:ea typeface="Roboto"/>
              <a:cs typeface="Roboto"/>
              <a:sym typeface="Roboto"/>
            </a:endParaRPr>
          </a:p>
        </p:txBody>
      </p:sp>
      <p:sp>
        <p:nvSpPr>
          <p:cNvPr id="453" name="Google Shape;453;p53"/>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 using arrayOf()</a:t>
            </a:r>
            <a:endParaRPr>
              <a:solidFill>
                <a:srgbClr val="FFFFFF"/>
              </a:solidFill>
            </a:endParaRPr>
          </a:p>
        </p:txBody>
      </p:sp>
      <p:sp>
        <p:nvSpPr>
          <p:cNvPr id="454" name="Google Shape;454;p53"/>
          <p:cNvSpPr txBox="1"/>
          <p:nvPr/>
        </p:nvSpPr>
        <p:spPr>
          <a:xfrm>
            <a:off x="295675" y="2603550"/>
            <a:ext cx="8338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txBox="1"/>
          <p:nvPr>
            <p:ph idx="1" type="body"/>
          </p:nvPr>
        </p:nvSpPr>
        <p:spPr>
          <a:xfrm>
            <a:off x="311700" y="1429799"/>
            <a:ext cx="83988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can contain different types.</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mix = arrayOf(</a:t>
            </a:r>
            <a:r>
              <a:rPr lang="en" sz="1800">
                <a:solidFill>
                  <a:srgbClr val="388E3C"/>
                </a:solidFill>
                <a:latin typeface="Consolas"/>
                <a:ea typeface="Consolas"/>
                <a:cs typeface="Consolas"/>
                <a:sym typeface="Consolas"/>
              </a:rPr>
              <a:t>"hats"</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600"/>
              </a:spcBef>
              <a:spcAft>
                <a:spcPts val="0"/>
              </a:spcAft>
              <a:buNone/>
            </a:pPr>
            <a:r>
              <a:t/>
            </a:r>
            <a:endParaRPr b="1" sz="14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60" name="Google Shape;46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54"/>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Arrays with mixed or single types</a:t>
            </a:r>
            <a:endParaRPr sz="2400"/>
          </a:p>
        </p:txBody>
      </p:sp>
      <p:sp>
        <p:nvSpPr>
          <p:cNvPr id="462" name="Google Shape;462;p54"/>
          <p:cNvSpPr txBox="1"/>
          <p:nvPr/>
        </p:nvSpPr>
        <p:spPr>
          <a:xfrm>
            <a:off x="295350" y="2621150"/>
            <a:ext cx="84315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An array can also contain just one type (integers in this case).</a:t>
            </a:r>
            <a:endParaRPr sz="1800">
              <a:solidFill>
                <a:schemeClr val="dk1"/>
              </a:solidFill>
              <a:latin typeface="Roboto"/>
              <a:ea typeface="Roboto"/>
              <a:cs typeface="Roboto"/>
              <a:sym typeface="Roboto"/>
            </a:endParaRPr>
          </a:p>
          <a:p>
            <a:pPr indent="0" lvl="0" marL="0" rtl="0" algn="l">
              <a:lnSpc>
                <a:spcPct val="115000"/>
              </a:lnSpc>
              <a:spcBef>
                <a:spcPts val="600"/>
              </a:spcBef>
              <a:spcAft>
                <a:spcPts val="60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idx="1" type="body"/>
          </p:nvPr>
        </p:nvSpPr>
        <p:spPr>
          <a:xfrm>
            <a:off x="311700" y="1277369"/>
            <a:ext cx="8398800" cy="17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Use</a:t>
            </a:r>
            <a:r>
              <a:rPr lang="en" sz="1800">
                <a:solidFill>
                  <a:schemeClr val="dk1"/>
                </a:solidFill>
              </a:rPr>
              <a:t> the </a:t>
            </a:r>
            <a:r>
              <a:rPr lang="en" sz="1800">
                <a:solidFill>
                  <a:schemeClr val="dk1"/>
                </a:solidFill>
                <a:latin typeface="Courier New"/>
                <a:ea typeface="Courier New"/>
                <a:cs typeface="Courier New"/>
                <a:sym typeface="Courier New"/>
              </a:rPr>
              <a:t>+</a:t>
            </a:r>
            <a:r>
              <a:rPr lang="en" sz="1800">
                <a:solidFill>
                  <a:schemeClr val="dk1"/>
                </a:solidFill>
              </a:rPr>
              <a:t> operator.</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numbers2 = intArrayOf(</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6</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indent="0" lvl="0" marL="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68" name="Google Shape;468;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5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Combining arrays</a:t>
            </a:r>
            <a:endParaRPr>
              <a:solidFill>
                <a:srgbClr val="FFFFFF"/>
              </a:solidFill>
            </a:endParaRPr>
          </a:p>
        </p:txBody>
      </p:sp>
      <p:sp>
        <p:nvSpPr>
          <p:cNvPr id="470" name="Google Shape;470;p55"/>
          <p:cNvSpPr txBox="1"/>
          <p:nvPr/>
        </p:nvSpPr>
        <p:spPr>
          <a:xfrm>
            <a:off x="311700" y="3493075"/>
            <a:ext cx="4050600" cy="3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6"/>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Null safety</a:t>
            </a:r>
            <a:endParaRPr sz="4200"/>
          </a:p>
        </p:txBody>
      </p:sp>
      <p:sp>
        <p:nvSpPr>
          <p:cNvPr id="476" name="Google Shape;47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5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Null safety</a:t>
            </a:r>
            <a:endParaRPr>
              <a:solidFill>
                <a:srgbClr val="FFFFFF"/>
              </a:solidFill>
            </a:endParaRPr>
          </a:p>
        </p:txBody>
      </p:sp>
      <p:sp>
        <p:nvSpPr>
          <p:cNvPr id="483" name="Google Shape;483;p57"/>
          <p:cNvSpPr txBox="1"/>
          <p:nvPr/>
        </p:nvSpPr>
        <p:spPr>
          <a:xfrm>
            <a:off x="336450" y="1412911"/>
            <a:ext cx="7273200" cy="49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84" name="Google Shape;484;p57"/>
          <p:cNvSpPr txBox="1"/>
          <p:nvPr/>
        </p:nvSpPr>
        <p:spPr>
          <a:xfrm>
            <a:off x="361148" y="2796264"/>
            <a:ext cx="7476300" cy="825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Allow</a:t>
            </a:r>
            <a:r>
              <a:rPr lang="en" sz="2200">
                <a:latin typeface="Roboto"/>
                <a:ea typeface="Roboto"/>
                <a:cs typeface="Roboto"/>
                <a:sym typeface="Roboto"/>
              </a:rPr>
              <a:t> null-pointer exceptions</a:t>
            </a:r>
            <a:r>
              <a:rPr lang="en" sz="2200">
                <a:latin typeface="Roboto"/>
                <a:ea typeface="Roboto"/>
                <a:cs typeface="Roboto"/>
                <a:sym typeface="Roboto"/>
              </a:rPr>
              <a:t>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485" name="Google Shape;485;p57"/>
          <p:cNvSpPr txBox="1"/>
          <p:nvPr/>
        </p:nvSpPr>
        <p:spPr>
          <a:xfrm>
            <a:off x="361156" y="3317375"/>
            <a:ext cx="73602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486" name="Google Shape;486;p57"/>
          <p:cNvSpPr txBox="1"/>
          <p:nvPr/>
        </p:nvSpPr>
        <p:spPr>
          <a:xfrm>
            <a:off x="333839" y="1937586"/>
            <a:ext cx="82005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REPL (Read-Eval-Print-Loop)</a:t>
            </a:r>
            <a:endParaRPr/>
          </a:p>
        </p:txBody>
      </p:sp>
      <p:sp>
        <p:nvSpPr>
          <p:cNvPr id="87" name="Google Shape;87;p13"/>
          <p:cNvSpPr txBox="1"/>
          <p:nvPr>
            <p:ph idx="1" type="body"/>
          </p:nvPr>
        </p:nvSpPr>
        <p:spPr>
          <a:xfrm>
            <a:off x="311700" y="923875"/>
            <a:ext cx="8520600" cy="3862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sz="1800">
              <a:solidFill>
                <a:schemeClr val="dk1"/>
              </a:solidFill>
            </a:endParaRPr>
          </a:p>
          <a:p>
            <a:pPr indent="0" lvl="0" marL="457200" rtl="0" algn="l">
              <a:spcBef>
                <a:spcPts val="1000"/>
              </a:spcBef>
              <a:spcAft>
                <a:spcPts val="0"/>
              </a:spcAft>
              <a:buClr>
                <a:schemeClr val="dk1"/>
              </a:buClr>
              <a:buSzPts val="1100"/>
              <a:buFont typeface="Arial"/>
              <a:buNone/>
            </a:pPr>
            <a:r>
              <a:t/>
            </a:r>
            <a:endParaRPr/>
          </a:p>
        </p:txBody>
      </p:sp>
      <p:sp>
        <p:nvSpPr>
          <p:cNvPr id="88" name="Google Shape;88;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3"/>
          <p:cNvSpPr txBox="1"/>
          <p:nvPr/>
        </p:nvSpPr>
        <p:spPr>
          <a:xfrm>
            <a:off x="6304800" y="2904775"/>
            <a:ext cx="2325900" cy="1395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b="1" lang="en" sz="1800">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2" name="Google Shape;492;p58"/>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Variables</a:t>
            </a:r>
            <a:r>
              <a:rPr lang="en"/>
              <a:t> cannot be null</a:t>
            </a:r>
            <a:endParaRPr>
              <a:solidFill>
                <a:srgbClr val="FFFFFF"/>
              </a:solidFill>
            </a:endParaRPr>
          </a:p>
        </p:txBody>
      </p:sp>
      <p:sp>
        <p:nvSpPr>
          <p:cNvPr id="493" name="Google Shape;493;p58"/>
          <p:cNvSpPr txBox="1"/>
          <p:nvPr/>
        </p:nvSpPr>
        <p:spPr>
          <a:xfrm>
            <a:off x="311700" y="1990425"/>
            <a:ext cx="6949200" cy="855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1155CC"/>
              </a:solidFill>
              <a:latin typeface="Courier New"/>
              <a:ea typeface="Courier New"/>
              <a:cs typeface="Courier New"/>
              <a:sym typeface="Courier New"/>
            </a:endParaRPr>
          </a:p>
          <a:p>
            <a:pPr indent="0" lvl="0" marL="0" rtl="0" algn="l">
              <a:spcBef>
                <a:spcPts val="600"/>
              </a:spcBef>
              <a:spcAft>
                <a:spcPts val="0"/>
              </a:spcAft>
              <a:buNone/>
            </a:pPr>
            <a:r>
              <a:t/>
            </a:r>
            <a:endParaRPr>
              <a:latin typeface="Roboto"/>
              <a:ea typeface="Roboto"/>
              <a:cs typeface="Roboto"/>
              <a:sym typeface="Roboto"/>
            </a:endParaRPr>
          </a:p>
        </p:txBody>
      </p:sp>
      <p:sp>
        <p:nvSpPr>
          <p:cNvPr id="494" name="Google Shape;494;p58"/>
          <p:cNvSpPr txBox="1"/>
          <p:nvPr/>
        </p:nvSpPr>
        <p:spPr>
          <a:xfrm>
            <a:off x="311700" y="2913075"/>
            <a:ext cx="74994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495" name="Google Shape;495;p58"/>
          <p:cNvSpPr txBox="1"/>
          <p:nvPr/>
        </p:nvSpPr>
        <p:spPr>
          <a:xfrm>
            <a:off x="290000" y="1373175"/>
            <a:ext cx="5769300" cy="47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9"/>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01" name="Google Shape;501;p59"/>
          <p:cNvSpPr txBox="1"/>
          <p:nvPr>
            <p:ph idx="1" type="body"/>
          </p:nvPr>
        </p:nvSpPr>
        <p:spPr>
          <a:xfrm>
            <a:off x="285300" y="2089750"/>
            <a:ext cx="8398800" cy="12558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indent="0" lvl="0" marL="0" rtl="0" algn="l">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indent="0" lvl="0" marL="457200" rtl="0" algn="l">
              <a:lnSpc>
                <a:spcPct val="100000"/>
              </a:lnSpc>
              <a:spcBef>
                <a:spcPts val="600"/>
              </a:spcBef>
              <a:spcAft>
                <a:spcPts val="0"/>
              </a:spcAft>
              <a:buNone/>
            </a:pPr>
            <a:r>
              <a:t/>
            </a:r>
            <a:endParaRPr sz="1200">
              <a:highlight>
                <a:srgbClr val="FFFFFF"/>
              </a:highlight>
              <a:latin typeface="Courier New"/>
              <a:ea typeface="Courier New"/>
              <a:cs typeface="Courier New"/>
              <a:sym typeface="Courier New"/>
            </a:endParaRPr>
          </a:p>
          <a:p>
            <a:pPr indent="0" lvl="0" marL="457200" rtl="0" algn="l">
              <a:lnSpc>
                <a:spcPct val="100000"/>
              </a:lnSpc>
              <a:spcBef>
                <a:spcPts val="600"/>
              </a:spcBef>
              <a:spcAft>
                <a:spcPts val="1000"/>
              </a:spcAft>
              <a:buNone/>
            </a:pPr>
            <a:r>
              <a:t/>
            </a:r>
            <a:endParaRPr sz="1400">
              <a:solidFill>
                <a:schemeClr val="dk1"/>
              </a:solidFill>
              <a:highlight>
                <a:srgbClr val="FFFFFF"/>
              </a:highlight>
            </a:endParaRPr>
          </a:p>
        </p:txBody>
      </p:sp>
      <p:sp>
        <p:nvSpPr>
          <p:cNvPr id="502" name="Google Shape;502;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3" name="Google Shape;503;p59"/>
          <p:cNvSpPr txBox="1"/>
          <p:nvPr/>
        </p:nvSpPr>
        <p:spPr>
          <a:xfrm>
            <a:off x="285300" y="1546750"/>
            <a:ext cx="8346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T</a:t>
            </a:r>
            <a:r>
              <a:rPr lang="en" sz="1800">
                <a:latin typeface="Roboto"/>
                <a:ea typeface="Roboto"/>
                <a:cs typeface="Roboto"/>
                <a:sym typeface="Roboto"/>
              </a:rPr>
              <a: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a:t>
            </a:r>
            <a:r>
              <a:rPr lang="en" sz="1800">
                <a:latin typeface="Roboto"/>
                <a:ea typeface="Roboto"/>
                <a:cs typeface="Roboto"/>
                <a:sym typeface="Roboto"/>
              </a:rPr>
              <a:t>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504" name="Google Shape;504;p59"/>
          <p:cNvSpPr txBox="1"/>
          <p:nvPr/>
        </p:nvSpPr>
        <p:spPr>
          <a:xfrm>
            <a:off x="351450" y="3966675"/>
            <a:ext cx="8266500" cy="4926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idx="1" type="body"/>
          </p:nvPr>
        </p:nvSpPr>
        <p:spPr>
          <a:xfrm>
            <a:off x="311700" y="1048772"/>
            <a:ext cx="8398800" cy="76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indent="0" lvl="0" marL="0" rtl="0" algn="l">
              <a:lnSpc>
                <a:spcPct val="100000"/>
              </a:lnSpc>
              <a:spcBef>
                <a:spcPts val="1400"/>
              </a:spcBef>
              <a:spcAft>
                <a:spcPts val="600"/>
              </a:spcAft>
              <a:buNone/>
            </a:pPr>
            <a:r>
              <a:t/>
            </a:r>
            <a:endParaRPr b="1" sz="1400">
              <a:solidFill>
                <a:schemeClr val="dk1"/>
              </a:solidFill>
              <a:highlight>
                <a:srgbClr val="FFFFFF"/>
              </a:highlight>
            </a:endParaRPr>
          </a:p>
        </p:txBody>
      </p:sp>
      <p:sp>
        <p:nvSpPr>
          <p:cNvPr id="510" name="Google Shape;510;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1" name="Google Shape;511;p60"/>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12" name="Google Shape;512;p60"/>
          <p:cNvSpPr txBox="1"/>
          <p:nvPr/>
        </p:nvSpPr>
        <p:spPr>
          <a:xfrm>
            <a:off x="320725" y="3276500"/>
            <a:ext cx="8398200" cy="43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b="1">
              <a:latin typeface="Roboto"/>
              <a:ea typeface="Roboto"/>
              <a:cs typeface="Roboto"/>
              <a:sym typeface="Roboto"/>
            </a:endParaRPr>
          </a:p>
        </p:txBody>
      </p:sp>
      <p:sp>
        <p:nvSpPr>
          <p:cNvPr id="513" name="Google Shape;513;p60"/>
          <p:cNvSpPr txBox="1"/>
          <p:nvPr/>
        </p:nvSpPr>
        <p:spPr>
          <a:xfrm>
            <a:off x="311700" y="1734100"/>
            <a:ext cx="73383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t/>
            </a:r>
            <a:endParaRPr b="1" sz="1800">
              <a:solidFill>
                <a:schemeClr val="dk1"/>
              </a:solidFill>
              <a:highlight>
                <a:schemeClr val="lt1"/>
              </a:highlight>
              <a:latin typeface="Consolas"/>
              <a:ea typeface="Consolas"/>
              <a:cs typeface="Consolas"/>
              <a:sym typeface="Consolas"/>
            </a:endParaRPr>
          </a:p>
        </p:txBody>
      </p:sp>
      <p:sp>
        <p:nvSpPr>
          <p:cNvPr id="514" name="Google Shape;514;p60"/>
          <p:cNvSpPr txBox="1"/>
          <p:nvPr/>
        </p:nvSpPr>
        <p:spPr>
          <a:xfrm>
            <a:off x="320725" y="3682871"/>
            <a:ext cx="621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 operator</a:t>
            </a:r>
            <a:endParaRPr/>
          </a:p>
        </p:txBody>
      </p:sp>
      <p:sp>
        <p:nvSpPr>
          <p:cNvPr id="521" name="Google Shape;521;p61"/>
          <p:cNvSpPr txBox="1"/>
          <p:nvPr/>
        </p:nvSpPr>
        <p:spPr>
          <a:xfrm>
            <a:off x="2234140" y="2862465"/>
            <a:ext cx="6134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22" name="Google Shape;522;p61"/>
          <p:cNvCxnSpPr/>
          <p:nvPr/>
        </p:nvCxnSpPr>
        <p:spPr>
          <a:xfrm rot="10800000">
            <a:off x="1983625" y="2543775"/>
            <a:ext cx="291900" cy="452100"/>
          </a:xfrm>
          <a:prstGeom prst="straightConnector1">
            <a:avLst/>
          </a:prstGeom>
          <a:noFill/>
          <a:ln cap="flat" cmpd="sng" w="28575">
            <a:solidFill>
              <a:srgbClr val="3C4043"/>
            </a:solidFill>
            <a:prstDash val="solid"/>
            <a:round/>
            <a:headEnd len="med" w="med" type="none"/>
            <a:tailEnd len="med" w="med" type="triangle"/>
          </a:ln>
        </p:spPr>
      </p:cxnSp>
      <p:sp>
        <p:nvSpPr>
          <p:cNvPr id="523" name="Google Shape;523;p61"/>
          <p:cNvSpPr txBox="1"/>
          <p:nvPr>
            <p:ph idx="1" type="body"/>
          </p:nvPr>
        </p:nvSpPr>
        <p:spPr>
          <a:xfrm>
            <a:off x="303403" y="1075450"/>
            <a:ext cx="8403300" cy="706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24" name="Google Shape;524;p61"/>
          <p:cNvSpPr txBox="1"/>
          <p:nvPr/>
        </p:nvSpPr>
        <p:spPr>
          <a:xfrm>
            <a:off x="370350" y="2143425"/>
            <a:ext cx="330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25" name="Google Shape;525;p61"/>
          <p:cNvSpPr txBox="1"/>
          <p:nvPr/>
        </p:nvSpPr>
        <p:spPr>
          <a:xfrm>
            <a:off x="440800" y="3601799"/>
            <a:ext cx="8128500" cy="750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2"/>
          <p:cNvSpPr txBox="1"/>
          <p:nvPr>
            <p:ph idx="1" type="body"/>
          </p:nvPr>
        </p:nvSpPr>
        <p:spPr>
          <a:xfrm>
            <a:off x="311700" y="1505975"/>
            <a:ext cx="8398800" cy="1088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indent="0" lvl="0" marL="0" rtl="0" algn="l">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31" name="Google Shape;531;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2" name="Google Shape;532;p62"/>
          <p:cNvSpPr txBox="1"/>
          <p:nvPr/>
        </p:nvSpPr>
        <p:spPr>
          <a:xfrm>
            <a:off x="311700" y="3651425"/>
            <a:ext cx="8502300" cy="702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a:t>
            </a:r>
            <a:r>
              <a:rPr lang="en" sz="1800">
                <a:solidFill>
                  <a:srgbClr val="3C4043"/>
                </a:solidFill>
                <a:latin typeface="Roboto"/>
                <a:ea typeface="Roboto"/>
                <a:cs typeface="Roboto"/>
                <a:sym typeface="Roboto"/>
              </a:rPr>
              <a:t>hair</a:t>
            </a:r>
            <a:r>
              <a:rPr lang="en" sz="180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p:txBody>
      </p:sp>
      <p:sp>
        <p:nvSpPr>
          <p:cNvPr id="533" name="Google Shape;533;p62"/>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39" name="Google Shape;539;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45" name="Google Shape;545;p64"/>
          <p:cNvSpPr txBox="1"/>
          <p:nvPr>
            <p:ph idx="1" type="body"/>
          </p:nvPr>
        </p:nvSpPr>
        <p:spPr>
          <a:xfrm>
            <a:off x="311700" y="1443166"/>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3">
                  <a:extLst>
                    <a:ext uri="{A12FA001-AC4F-418D-AE19-62706E023703}">
                      <ahyp:hlinkClr val="tx"/>
                    </a:ext>
                  </a:extLst>
                </a:hlinkClick>
              </a:rPr>
              <a:t>perators and numeric operator methods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action="ppaction://hlinksldjump" r:id="rId4">
                  <a:extLst>
                    <a:ext uri="{A12FA001-AC4F-418D-AE19-62706E023703}">
                      <ahyp:hlinkClr val="tx"/>
                    </a:ext>
                  </a:extLst>
                </a:hlinkClick>
              </a:rPr>
              <a:t>ata types, type casting, strings, and string templates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action="ppaction://hlinksldjump" r:id="rId5">
                  <a:extLst>
                    <a:ext uri="{A12FA001-AC4F-418D-AE19-62706E023703}">
                      <ahyp:hlinkClr val="tx"/>
                    </a:ext>
                  </a:extLst>
                </a:hlinkClick>
              </a:rPr>
              <a:t>ariables and type inference, and mutable and immutable variables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action="ppaction://hlinksldjump" r:id="rId6">
                  <a:extLst>
                    <a:ext uri="{A12FA001-AC4F-418D-AE19-62706E023703}">
                      <ahyp:hlinkClr val="tx"/>
                    </a:ext>
                  </a:extLst>
                </a:hlinkClick>
              </a:rPr>
              <a:t>onditionals, control flow, and looping structures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action="ppaction://hlinksldjump" r:id="rId7">
                  <a:extLst>
                    <a:ext uri="{A12FA001-AC4F-418D-AE19-62706E023703}">
                      <ahyp:hlinkClr val="tx"/>
                    </a:ext>
                  </a:extLst>
                </a:hlinkClick>
              </a:rPr>
              <a:t>ists and arrays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action="ppaction://hlinksldjump" r:id="rId8">
                  <a:extLst>
                    <a:ext uri="{A12FA001-AC4F-418D-AE19-62706E023703}">
                      <ahyp:hlinkClr val="tx"/>
                    </a:ext>
                  </a:extLst>
                </a:hlinkClick>
              </a:rPr>
              <a:t>ull safety</a:t>
            </a:r>
            <a:r>
              <a:rPr lang="en" sz="2000">
                <a:solidFill>
                  <a:srgbClr val="1C4587"/>
                </a:solidFill>
              </a:rPr>
              <a:t> features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None/>
            </a:pPr>
            <a:r>
              <a:t/>
            </a:r>
            <a:endParaRPr sz="2000"/>
          </a:p>
        </p:txBody>
      </p:sp>
      <p:sp>
        <p:nvSpPr>
          <p:cNvPr id="546" name="Google Shape;54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64"/>
          <p:cNvSpPr txBox="1"/>
          <p:nvPr/>
        </p:nvSpPr>
        <p:spPr>
          <a:xfrm>
            <a:off x="250900" y="999103"/>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53" name="Google Shape;553;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4" name="Google Shape;554;p65"/>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1: Kotlin basics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55" name="Google Shape;555;p65"/>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printHello() function</a:t>
            </a:r>
            <a:endParaRPr/>
          </a:p>
        </p:txBody>
      </p:sp>
      <p:sp>
        <p:nvSpPr>
          <p:cNvPr id="96" name="Google Shape;96;p14"/>
          <p:cNvSpPr txBox="1"/>
          <p:nvPr>
            <p:ph idx="1" type="body"/>
          </p:nvPr>
        </p:nvSpPr>
        <p:spPr>
          <a:xfrm>
            <a:off x="311700" y="923875"/>
            <a:ext cx="8520600" cy="381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400"/>
          </a:p>
          <a:p>
            <a:pPr indent="0" lvl="0" marL="914400" rtl="0" algn="l">
              <a:spcBef>
                <a:spcPts val="1000"/>
              </a:spcBef>
              <a:spcAft>
                <a:spcPts val="0"/>
              </a:spcAft>
              <a:buNone/>
            </a:pPr>
            <a:r>
              <a:t/>
            </a:r>
            <a:endParaRPr sz="1400"/>
          </a:p>
        </p:txBody>
      </p:sp>
      <p:sp>
        <p:nvSpPr>
          <p:cNvPr id="97" name="Google Shape;97;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4"/>
          <p:cNvPicPr preferRelativeResize="0"/>
          <p:nvPr/>
        </p:nvPicPr>
        <p:blipFill rotWithShape="1">
          <a:blip r:embed="rId3">
            <a:alphaModFix/>
          </a:blip>
          <a:srcRect b="0" l="0" r="2467" t="0"/>
          <a:stretch/>
        </p:blipFill>
        <p:spPr>
          <a:xfrm>
            <a:off x="311694" y="1457050"/>
            <a:ext cx="4828451" cy="2749050"/>
          </a:xfrm>
          <a:prstGeom prst="rect">
            <a:avLst/>
          </a:prstGeom>
          <a:noFill/>
          <a:ln>
            <a:noFill/>
          </a:ln>
        </p:spPr>
      </p:pic>
      <p:sp>
        <p:nvSpPr>
          <p:cNvPr id="99" name="Google Shape;99;p14"/>
          <p:cNvSpPr txBox="1"/>
          <p:nvPr/>
        </p:nvSpPr>
        <p:spPr>
          <a:xfrm>
            <a:off x="6321650" y="3090150"/>
            <a:ext cx="2329500" cy="1116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Press </a:t>
            </a:r>
            <a:r>
              <a:rPr b="1" lang="en" sz="1800">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b="1" lang="en" sz="1800">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a:t>
            </a:r>
            <a:r>
              <a:rPr lang="en" sz="1800">
                <a:solidFill>
                  <a:srgbClr val="3C4043"/>
                </a:solidFill>
                <a:latin typeface="Roboto"/>
                <a:ea typeface="Roboto"/>
                <a:cs typeface="Roboto"/>
                <a:sym typeface="Roboto"/>
              </a:rPr>
              <a:t>on</a:t>
            </a:r>
            <a:r>
              <a:rPr lang="en" sz="1800">
                <a:solidFill>
                  <a:srgbClr val="3C4043"/>
                </a:solidFill>
                <a:latin typeface="Roboto"/>
                <a:ea typeface="Roboto"/>
                <a:cs typeface="Roboto"/>
                <a:sym typeface="Roboto"/>
              </a:rPr>
              <a:t>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Operators</a:t>
            </a:r>
            <a:endParaRPr sz="4200"/>
          </a:p>
        </p:txBody>
      </p:sp>
      <p:sp>
        <p:nvSpPr>
          <p:cNvPr id="105" name="Google Shape;105;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11" name="Google Shape;111;p16"/>
          <p:cNvSpPr txBox="1"/>
          <p:nvPr>
            <p:ph idx="1" type="body"/>
          </p:nvPr>
        </p:nvSpPr>
        <p:spPr>
          <a:xfrm>
            <a:off x="311700" y="10762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Mathematical operators   </a:t>
            </a:r>
            <a:endParaRPr/>
          </a:p>
        </p:txBody>
      </p:sp>
      <p:sp>
        <p:nvSpPr>
          <p:cNvPr id="112" name="Google Shape;11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6"/>
          <p:cNvSpPr txBox="1"/>
          <p:nvPr/>
        </p:nvSpPr>
        <p:spPr>
          <a:xfrm>
            <a:off x="6310600" y="996375"/>
            <a:ext cx="3000000" cy="642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14" name="Google Shape;114;p16"/>
          <p:cNvSpPr txBox="1"/>
          <p:nvPr>
            <p:ph idx="1" type="body"/>
          </p:nvPr>
        </p:nvSpPr>
        <p:spPr>
          <a:xfrm>
            <a:off x="306050" y="28823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Assignment operator   </a:t>
            </a:r>
            <a:endParaRPr/>
          </a:p>
        </p:txBody>
      </p:sp>
      <p:sp>
        <p:nvSpPr>
          <p:cNvPr id="115" name="Google Shape;115;p16"/>
          <p:cNvSpPr txBox="1"/>
          <p:nvPr/>
        </p:nvSpPr>
        <p:spPr>
          <a:xfrm>
            <a:off x="6310600" y="28251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16" name="Google Shape;116;p16"/>
          <p:cNvSpPr txBox="1"/>
          <p:nvPr>
            <p:ph idx="1" type="body"/>
          </p:nvPr>
        </p:nvSpPr>
        <p:spPr>
          <a:xfrm>
            <a:off x="306050" y="3557750"/>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Equality operators   </a:t>
            </a:r>
            <a:endParaRPr/>
          </a:p>
        </p:txBody>
      </p:sp>
      <p:sp>
        <p:nvSpPr>
          <p:cNvPr id="117" name="Google Shape;117;p16"/>
          <p:cNvSpPr txBox="1"/>
          <p:nvPr/>
        </p:nvSpPr>
        <p:spPr>
          <a:xfrm>
            <a:off x="6310600" y="35109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18" name="Google Shape;118;p16"/>
          <p:cNvSpPr txBox="1"/>
          <p:nvPr>
            <p:ph idx="1" type="body"/>
          </p:nvPr>
        </p:nvSpPr>
        <p:spPr>
          <a:xfrm>
            <a:off x="336375" y="16389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Increment and decrement operators</a:t>
            </a:r>
            <a:endParaRPr/>
          </a:p>
        </p:txBody>
      </p:sp>
      <p:sp>
        <p:nvSpPr>
          <p:cNvPr id="119" name="Google Shape;119;p16"/>
          <p:cNvSpPr txBox="1"/>
          <p:nvPr/>
        </p:nvSpPr>
        <p:spPr>
          <a:xfrm>
            <a:off x="6310600" y="16059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20" name="Google Shape;120;p16"/>
          <p:cNvSpPr txBox="1"/>
          <p:nvPr>
            <p:ph idx="1" type="body"/>
          </p:nvPr>
        </p:nvSpPr>
        <p:spPr>
          <a:xfrm>
            <a:off x="336375" y="22485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Comparison operators</a:t>
            </a:r>
            <a:endParaRPr/>
          </a:p>
        </p:txBody>
      </p:sp>
      <p:sp>
        <p:nvSpPr>
          <p:cNvPr id="121" name="Google Shape;121;p16"/>
          <p:cNvSpPr txBox="1"/>
          <p:nvPr/>
        </p:nvSpPr>
        <p:spPr>
          <a:xfrm>
            <a:off x="6310600" y="20880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integers</a:t>
            </a:r>
            <a:endParaRPr/>
          </a:p>
        </p:txBody>
      </p:sp>
      <p:sp>
        <p:nvSpPr>
          <p:cNvPr id="127" name="Google Shape;127;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7"/>
          <p:cNvSpPr txBox="1"/>
          <p:nvPr>
            <p:ph idx="1" type="body"/>
          </p:nvPr>
        </p:nvSpPr>
        <p:spPr>
          <a:xfrm>
            <a:off x="382250" y="10892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 + </a:t>
            </a:r>
            <a:r>
              <a:rPr lang="en">
                <a:latin typeface="Consolas"/>
                <a:ea typeface="Consolas"/>
                <a:cs typeface="Consolas"/>
                <a:sym typeface="Consolas"/>
              </a:rPr>
              <a:t>1</a:t>
            </a:r>
            <a:r>
              <a:rPr lang="en">
                <a:latin typeface="Consolas"/>
                <a:ea typeface="Consolas"/>
                <a:cs typeface="Consolas"/>
                <a:sym typeface="Consolas"/>
              </a:rPr>
              <a:t>     </a:t>
            </a:r>
            <a:r>
              <a:rPr lang="en">
                <a:latin typeface="Consolas"/>
                <a:ea typeface="Consolas"/>
                <a:cs typeface="Consolas"/>
                <a:sym typeface="Consolas"/>
              </a:rPr>
              <a:t>=&gt;</a:t>
            </a:r>
            <a:endParaRPr>
              <a:latin typeface="Consolas"/>
              <a:ea typeface="Consolas"/>
              <a:cs typeface="Consolas"/>
              <a:sym typeface="Consolas"/>
            </a:endParaRPr>
          </a:p>
        </p:txBody>
      </p:sp>
      <p:sp>
        <p:nvSpPr>
          <p:cNvPr id="129" name="Google Shape;129;p17"/>
          <p:cNvSpPr txBox="1"/>
          <p:nvPr>
            <p:ph idx="1" type="body"/>
          </p:nvPr>
        </p:nvSpPr>
        <p:spPr>
          <a:xfrm>
            <a:off x="3289925" y="1089200"/>
            <a:ext cx="2418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30" name="Google Shape;130;p17"/>
          <p:cNvSpPr txBox="1"/>
          <p:nvPr>
            <p:ph idx="1" type="body"/>
          </p:nvPr>
        </p:nvSpPr>
        <p:spPr>
          <a:xfrm>
            <a:off x="382250" y="19274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1" name="Google Shape;131;p17"/>
          <p:cNvSpPr txBox="1"/>
          <p:nvPr>
            <p:ph idx="1" type="body"/>
          </p:nvPr>
        </p:nvSpPr>
        <p:spPr>
          <a:xfrm>
            <a:off x="3289925" y="19274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32" name="Google Shape;132;p17"/>
          <p:cNvSpPr txBox="1"/>
          <p:nvPr>
            <p:ph idx="1" type="body"/>
          </p:nvPr>
        </p:nvSpPr>
        <p:spPr>
          <a:xfrm>
            <a:off x="382250" y="27656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3" name="Google Shape;133;p17"/>
          <p:cNvSpPr txBox="1"/>
          <p:nvPr>
            <p:ph idx="1" type="body"/>
          </p:nvPr>
        </p:nvSpPr>
        <p:spPr>
          <a:xfrm>
            <a:off x="3289925" y="27656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34" name="Google Shape;134;p17"/>
          <p:cNvSpPr txBox="1"/>
          <p:nvPr>
            <p:ph idx="1" type="body"/>
          </p:nvPr>
        </p:nvSpPr>
        <p:spPr>
          <a:xfrm>
            <a:off x="382250" y="36038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35" name="Google Shape;135;p17"/>
          <p:cNvSpPr txBox="1"/>
          <p:nvPr>
            <p:ph idx="1" type="body"/>
          </p:nvPr>
        </p:nvSpPr>
        <p:spPr>
          <a:xfrm>
            <a:off x="3289925" y="3603800"/>
            <a:ext cx="13755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