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33"/>
  </p:notesMasterIdLst>
  <p:sldIdLst>
    <p:sldId id="256" r:id="rId3"/>
    <p:sldId id="257" r:id="rId4"/>
    <p:sldId id="258"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90" r:id="rId27"/>
    <p:sldId id="291" r:id="rId28"/>
    <p:sldId id="292" r:id="rId29"/>
    <p:sldId id="293" r:id="rId30"/>
    <p:sldId id="299" r:id="rId31"/>
    <p:sldId id="300" r:id="rId32"/>
  </p:sldIdLst>
  <p:sldSz cx="9144000" cy="5143500" type="screen16x9"/>
  <p:notesSz cx="6858000" cy="9144000"/>
  <p:embeddedFontLst>
    <p:embeddedFont>
      <p:font typeface="Consolas" panose="020B0609020204030204" pitchFamily="49" charset="0"/>
      <p:regular r:id="rId34"/>
      <p:bold r:id="rId35"/>
      <p:italic r:id="rId36"/>
      <p:boldItalic r:id="rId37"/>
    </p:embeddedFont>
    <p:embeddedFont>
      <p:font typeface="Google Sans" panose="020B060402020202020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058C29-8DFE-44DA-B28B-9A723C36398E}">
  <a:tblStyle styleId="{13058C29-8DFE-44DA-B28B-9A723C3639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56c3aa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8056c3a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88056c3aa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88056c3aa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056c3a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056c3a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88056c3aa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88056c3aa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8056c3aa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8056c3a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8056c3aa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8056c3aa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we passed "Kotlin!" as an argument to main.</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lang="en" b="1"/>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3.xml"/><Relationship Id="rId7" Type="http://schemas.openxmlformats.org/officeDocument/2006/relationships/slide" Target="slide2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6.xml"/><Relationship Id="rId9"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3.xml"/><Relationship Id="rId7" Type="http://schemas.openxmlformats.org/officeDocument/2006/relationships/slide" Target="slide19.xml"/><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functions</a:t>
            </a:r>
            <a:endParaRPr/>
          </a:p>
        </p:txBody>
      </p:sp>
      <p:sp>
        <p:nvSpPr>
          <p:cNvPr id="189" name="Google Shape;189;p31"/>
          <p:cNvSpPr txBox="1">
            <a:spLocks noGrp="1"/>
          </p:cNvSpPr>
          <p:nvPr>
            <p:ph type="body" idx="1"/>
          </p:nvPr>
        </p:nvSpPr>
        <p:spPr>
          <a:xfrm>
            <a:off x="291200" y="1381075"/>
            <a:ext cx="8464800" cy="572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 block of code that performs a specific task</a:t>
            </a:r>
            <a:endParaRPr sz="2200"/>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91" name="Google Shape;191;p31"/>
          <p:cNvSpPr txBox="1"/>
          <p:nvPr/>
        </p:nvSpPr>
        <p:spPr>
          <a:xfrm>
            <a:off x="291200" y="2147200"/>
            <a:ext cx="81813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marL="0" lvl="0" indent="0" algn="l" rtl="0">
              <a:spcBef>
                <a:spcPts val="0"/>
              </a:spcBef>
              <a:spcAft>
                <a:spcPts val="0"/>
              </a:spcAft>
              <a:buNone/>
            </a:pP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Parts of a function</a:t>
            </a:r>
            <a:endParaRP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1000"/>
              </a:spcBef>
              <a:spcAft>
                <a:spcPts val="0"/>
              </a:spcAft>
              <a:buNone/>
            </a:pPr>
            <a:endParaRPr/>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printHello(name: String?): Unit {</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println(</a:t>
            </a:r>
            <a:r>
              <a:rPr lang="en" sz="1800" dirty="0">
                <a:solidFill>
                  <a:srgbClr val="388E3C"/>
                </a:solidFill>
                <a:latin typeface="Consolas"/>
                <a:ea typeface="Consolas"/>
                <a:cs typeface="Consolas"/>
                <a:sym typeface="Consolas"/>
              </a:rPr>
              <a:t>"Hi there! ${name}"</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1000"/>
              </a:spcBef>
              <a:spcAft>
                <a:spcPts val="0"/>
              </a:spcAft>
              <a:buNone/>
            </a:pPr>
            <a:endParaRPr sz="1800" dirty="0">
              <a:latin typeface="Consolas"/>
              <a:ea typeface="Consolas"/>
              <a:cs typeface="Consolas"/>
              <a:sym typeface="Consolas"/>
            </a:endParaRPr>
          </a:p>
        </p:txBody>
      </p:sp>
      <p:sp>
        <p:nvSpPr>
          <p:cNvPr id="211" name="Google Shape;211;p33"/>
          <p:cNvSpPr txBox="1"/>
          <p:nvPr/>
        </p:nvSpPr>
        <p:spPr>
          <a:xfrm>
            <a:off x="311700" y="346287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printHello(name: String?) {</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dirty="0">
                <a:solidFill>
                  <a:srgbClr val="37474F"/>
                </a:solidFill>
                <a:latin typeface="Consolas"/>
                <a:ea typeface="Consolas"/>
                <a:cs typeface="Consolas"/>
                <a:sym typeface="Consolas"/>
              </a:rPr>
              <a:t>    println(</a:t>
            </a:r>
            <a:r>
              <a:rPr lang="en" sz="1800" dirty="0">
                <a:solidFill>
                  <a:srgbClr val="388E3C"/>
                </a:solidFill>
                <a:latin typeface="Consolas"/>
                <a:ea typeface="Consolas"/>
                <a:cs typeface="Consolas"/>
                <a:sym typeface="Consolas"/>
              </a:rPr>
              <a:t>"Hi there!"</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printHello(name: String?): Unit {</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println(</a:t>
            </a:r>
            <a:r>
              <a:rPr lang="en" sz="1800" dirty="0">
                <a:solidFill>
                  <a:srgbClr val="388E3C"/>
                </a:solidFill>
                <a:latin typeface="Consolas"/>
                <a:ea typeface="Consolas"/>
                <a:cs typeface="Consolas"/>
                <a:sym typeface="Consolas"/>
              </a:rPr>
              <a:t>"Hi there!"</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15000"/>
              </a:lnSpc>
              <a:spcBef>
                <a:spcPts val="500"/>
              </a:spcBef>
              <a:spcAft>
                <a:spcPts val="0"/>
              </a:spcAft>
              <a:buNone/>
            </a:pPr>
            <a:endParaRPr sz="1800" dirty="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is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Function arguments</a:t>
            </a:r>
            <a:endParaRP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Default parameters</a:t>
            </a:r>
            <a:endParaRPr sz="2200"/>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Required parameters</a:t>
            </a:r>
            <a:endParaRPr sz="2200"/>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Functions may have:</a:t>
            </a:r>
            <a:endParaRPr sz="2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drive(</a:t>
            </a:r>
            <a:r>
              <a:rPr lang="en" sz="1800" b="1" dirty="0">
                <a:latin typeface="Consolas"/>
                <a:ea typeface="Consolas"/>
                <a:cs typeface="Consolas"/>
                <a:sym typeface="Consolas"/>
              </a:rPr>
              <a:t>speed: String = </a:t>
            </a:r>
            <a:r>
              <a:rPr lang="en" sz="1800" b="1" dirty="0">
                <a:solidFill>
                  <a:srgbClr val="388E3C"/>
                </a:solidFill>
                <a:latin typeface="Consolas"/>
                <a:ea typeface="Consolas"/>
                <a:cs typeface="Consolas"/>
                <a:sym typeface="Consolas"/>
              </a:rPr>
              <a:t>"fast"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println(</a:t>
            </a:r>
            <a:r>
              <a:rPr lang="en" sz="1800" dirty="0">
                <a:solidFill>
                  <a:srgbClr val="388E3C"/>
                </a:solidFill>
                <a:latin typeface="Consolas"/>
                <a:ea typeface="Consolas"/>
                <a:cs typeface="Consolas"/>
                <a:sym typeface="Consolas"/>
              </a:rPr>
              <a:t>"driving</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$speed</a:t>
            </a:r>
            <a:r>
              <a:rPr lang="en" sz="1800" dirty="0">
                <a:solidFill>
                  <a:srgbClr val="388E3C"/>
                </a:solidFill>
                <a:latin typeface="Consolas"/>
                <a:ea typeface="Consolas"/>
                <a:cs typeface="Consolas"/>
                <a:sym typeface="Consolas"/>
              </a:rPr>
              <a:t>"</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 </a:t>
            </a:r>
            <a:r>
              <a:rPr lang="en" sz="1800" dirty="0">
                <a:solidFill>
                  <a:srgbClr val="1155CC"/>
                </a:solidFill>
                <a:latin typeface="Consolas"/>
                <a:ea typeface="Consolas"/>
                <a:cs typeface="Consolas"/>
                <a:sym typeface="Consolas"/>
              </a:rPr>
              <a:t>⇒ driving fast</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a:t>
            </a:r>
            <a:r>
              <a:rPr lang="en" sz="1800" dirty="0">
                <a:solidFill>
                  <a:srgbClr val="388E3C"/>
                </a:solidFill>
                <a:latin typeface="Consolas"/>
                <a:ea typeface="Consolas"/>
                <a:cs typeface="Consolas"/>
                <a:sym typeface="Consolas"/>
              </a:rPr>
              <a:t>"slow"</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driving slow</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drive(speed = </a:t>
            </a:r>
            <a:r>
              <a:rPr lang="en" sz="1800" dirty="0">
                <a:solidFill>
                  <a:srgbClr val="388E3C"/>
                </a:solidFill>
                <a:latin typeface="Consolas"/>
                <a:ea typeface="Consolas"/>
                <a:cs typeface="Consolas"/>
                <a:sym typeface="Consolas"/>
              </a:rPr>
              <a:t>"turtle-like"</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 driving turtle-like</a:t>
            </a:r>
            <a:endParaRPr dirty="0">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Use "=" after the type</a:t>
            </a:r>
            <a:endParaRPr sz="18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to define default values</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Required parameters</a:t>
            </a:r>
            <a:endParaRP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no default is specified for a parameter, the corresponding argument is required.</a:t>
            </a:r>
            <a:endParaRPr sz="18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tempToday(</a:t>
            </a:r>
            <a:r>
              <a:rPr lang="en" sz="1800" b="1" dirty="0">
                <a:latin typeface="Consolas"/>
                <a:ea typeface="Consolas"/>
                <a:cs typeface="Consolas"/>
                <a:sym typeface="Consolas"/>
              </a:rPr>
              <a:t>day: String</a:t>
            </a:r>
            <a:r>
              <a:rPr lang="en" sz="1800" dirty="0">
                <a:latin typeface="Consolas"/>
                <a:ea typeface="Consolas"/>
                <a:cs typeface="Consolas"/>
                <a:sym typeface="Consolas"/>
              </a:rPr>
              <a:t>,</a:t>
            </a:r>
            <a:r>
              <a:rPr lang="en" sz="1800" b="1" dirty="0">
                <a:latin typeface="Consolas"/>
                <a:ea typeface="Consolas"/>
                <a:cs typeface="Consolas"/>
                <a:sym typeface="Consolas"/>
              </a:rPr>
              <a:t> temp: Int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latin typeface="Consolas"/>
                <a:ea typeface="Consolas"/>
                <a:cs typeface="Consolas"/>
                <a:sym typeface="Consolas"/>
              </a:rPr>
              <a:t>    println(</a:t>
            </a:r>
            <a:r>
              <a:rPr lang="en" sz="1800" dirty="0">
                <a:solidFill>
                  <a:srgbClr val="388E3C"/>
                </a:solidFill>
                <a:latin typeface="Consolas"/>
                <a:ea typeface="Consolas"/>
                <a:cs typeface="Consolas"/>
                <a:sym typeface="Consolas"/>
              </a:rPr>
              <a:t>"Today is </a:t>
            </a:r>
            <a:r>
              <a:rPr lang="en" sz="1800" dirty="0">
                <a:solidFill>
                  <a:srgbClr val="C53929"/>
                </a:solidFill>
                <a:latin typeface="Consolas"/>
                <a:ea typeface="Consolas"/>
                <a:cs typeface="Consolas"/>
                <a:sym typeface="Consolas"/>
              </a:rPr>
              <a:t>$day</a:t>
            </a:r>
            <a:r>
              <a:rPr lang="en" sz="1800" dirty="0">
                <a:solidFill>
                  <a:srgbClr val="388E3C"/>
                </a:solidFill>
                <a:latin typeface="Consolas"/>
                <a:ea typeface="Consolas"/>
                <a:cs typeface="Consolas"/>
                <a:sym typeface="Consolas"/>
              </a:rPr>
              <a:t> and it's </a:t>
            </a:r>
            <a:r>
              <a:rPr lang="en" sz="1800" dirty="0">
                <a:solidFill>
                  <a:srgbClr val="C53929"/>
                </a:solidFill>
                <a:latin typeface="Consolas"/>
                <a:ea typeface="Consolas"/>
                <a:cs typeface="Consolas"/>
                <a:sym typeface="Consolas"/>
              </a:rPr>
              <a:t>$temp</a:t>
            </a:r>
            <a:r>
              <a:rPr lang="en" sz="1800" dirty="0">
                <a:solidFill>
                  <a:srgbClr val="388E3C"/>
                </a:solidFill>
                <a:latin typeface="Consolas"/>
                <a:ea typeface="Consolas"/>
                <a:cs typeface="Consolas"/>
                <a:sym typeface="Consolas"/>
              </a:rPr>
              <a:t> degrees."</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1000"/>
              </a:spcBef>
              <a:spcAft>
                <a:spcPts val="0"/>
              </a:spcAft>
              <a:buNone/>
            </a:pPr>
            <a:endParaRPr sz="1800" dirty="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Required parameters</a:t>
            </a:r>
            <a:endParaRPr sz="18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versus required parameters</a:t>
            </a:r>
            <a:endParaRPr/>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Functions can have a mix of default and required parameters. </a:t>
            </a:r>
            <a:endParaRPr sz="1800"/>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Has default value</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Named arguments</a:t>
            </a:r>
            <a:endParaRP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marL="0" lvl="0" indent="0" algn="l" rtl="0">
              <a:spcBef>
                <a:spcPts val="0"/>
              </a:spcBef>
              <a:spcAft>
                <a:spcPts val="0"/>
              </a:spcAft>
              <a:buNone/>
            </a:pPr>
            <a:endParaRPr sz="180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lang="en" sz="1800" b="1">
                <a:latin typeface="Consolas"/>
                <a:ea typeface="Consolas"/>
                <a:cs typeface="Consolas"/>
                <a:sym typeface="Consolas"/>
              </a:rPr>
              <a:t>divideByCamelHumps = </a:t>
            </a:r>
            <a:r>
              <a:rPr lang="en" sz="1800" b="1">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lang="en" sz="1800" b="1">
                <a:latin typeface="Consolas"/>
                <a:ea typeface="Consolas"/>
                <a:cs typeface="Consolas"/>
                <a:sym typeface="Consolas"/>
              </a:rPr>
              <a:t>wordSeparator = </a:t>
            </a:r>
            <a:r>
              <a:rPr lang="en" sz="1800" b="1">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Compact functions</a:t>
            </a:r>
            <a:endParaRPr sz="4200"/>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2: Functions</a:t>
            </a:r>
            <a:endParaRPr sz="2000"/>
          </a:p>
          <a:p>
            <a:pPr marL="914400" lvl="1" indent="-355600" algn="l" rtl="0">
              <a:spcBef>
                <a:spcPts val="1000"/>
              </a:spcBef>
              <a:spcAft>
                <a:spcPts val="0"/>
              </a:spcAft>
              <a:buClr>
                <a:schemeClr val="dk1"/>
              </a:buClr>
              <a:buSzPts val="2000"/>
              <a:buChar char="○"/>
            </a:pPr>
            <a:r>
              <a:rPr lang="en" u="sng">
                <a:solidFill>
                  <a:schemeClr val="accent5"/>
                </a:solidFill>
                <a:hlinkClick r:id="rId3" action="ppaction://hlinksldjump">
                  <a:extLst>
                    <a:ext uri="{A12FA001-AC4F-418D-AE19-62706E023703}">
                      <ahyp:hlinkClr xmlns:ahyp="http://schemas.microsoft.com/office/drawing/2018/hyperlinkcolor" val="tx"/>
                    </a:ext>
                  </a:extLst>
                </a:hlinkClick>
              </a:rPr>
              <a:t>Programs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4" action="ppaction://hlinksldjump">
                  <a:extLst>
                    <a:ext uri="{A12FA001-AC4F-418D-AE19-62706E023703}">
                      <ahyp:hlinkClr xmlns:ahyp="http://schemas.microsoft.com/office/drawing/2018/hyperlinkcolor" val="tx"/>
                    </a:ext>
                  </a:extLst>
                </a:hlinkClick>
              </a:rPr>
              <a:t>(Almost) Everything has a value</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5" action="ppaction://hlinksldjump">
                  <a:extLst>
                    <a:ext uri="{A12FA001-AC4F-418D-AE19-62706E023703}">
                      <ahyp:hlinkClr xmlns:ahyp="http://schemas.microsoft.com/office/drawing/2018/hyperlinkcolor" val="tx"/>
                    </a:ext>
                  </a:extLst>
                </a:hlinkClick>
              </a:rPr>
              <a:t>Functions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6" action="ppaction://hlinksldjump">
                  <a:extLst>
                    <a:ext uri="{A12FA001-AC4F-418D-AE19-62706E023703}">
                      <ahyp:hlinkClr xmlns:ahyp="http://schemas.microsoft.com/office/drawing/2018/hyperlinkcolor" val="tx"/>
                    </a:ext>
                  </a:extLst>
                </a:hlinkClick>
              </a:rPr>
              <a:t>Compact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7" action="ppaction://hlinksldjump">
                  <a:extLst>
                    <a:ext uri="{A12FA001-AC4F-418D-AE19-62706E023703}">
                      <ahyp:hlinkClr xmlns:ahyp="http://schemas.microsoft.com/office/drawing/2018/hyperlinkcolor" val="tx"/>
                    </a:ext>
                  </a:extLst>
                </a:hlinkClick>
              </a:rPr>
              <a:t>Lambdas and higher-order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8" action="ppaction://hlinksldjump">
                  <a:extLst>
                    <a:ext uri="{A12FA001-AC4F-418D-AE19-62706E023703}">
                      <ahyp:hlinkClr xmlns:ahyp="http://schemas.microsoft.com/office/drawing/2018/hyperlinkcolor" val="tx"/>
                    </a:ext>
                  </a:extLst>
                </a:hlinkClick>
              </a:rPr>
              <a:t>List filters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9" action="ppaction://hlinksldjump">
                  <a:extLst>
                    <a:ext uri="{A12FA001-AC4F-418D-AE19-62706E023703}">
                      <ahyp:hlinkClr xmlns:ahyp="http://schemas.microsoft.com/office/drawing/2018/hyperlinkcolor" val="tx"/>
                    </a:ext>
                  </a:extLst>
                </a:hlinkClick>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Single-expression functions</a:t>
            </a:r>
            <a:endParaRPr/>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marL="0" lvl="0" indent="0" algn="l" rtl="0">
              <a:spcBef>
                <a:spcPts val="1000"/>
              </a:spcBef>
              <a:spcAft>
                <a:spcPts val="0"/>
              </a:spcAft>
              <a:buNone/>
            </a:pPr>
            <a:endParaRPr sz="180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double(x: Int): Int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return x * </a:t>
            </a:r>
            <a:r>
              <a:rPr lang="en" sz="1800" dirty="0">
                <a:solidFill>
                  <a:srgbClr val="C53929"/>
                </a:solidFill>
                <a:latin typeface="Consolas"/>
                <a:ea typeface="Consolas"/>
                <a:cs typeface="Consolas"/>
                <a:sym typeface="Consolas"/>
              </a:rPr>
              <a:t>2</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double(x: Int):Int = x * </a:t>
            </a:r>
            <a:r>
              <a:rPr lang="en" sz="1800" dirty="0">
                <a:solidFill>
                  <a:srgbClr val="C53929"/>
                </a:solidFill>
                <a:latin typeface="Consolas"/>
                <a:ea typeface="Consolas"/>
                <a:cs typeface="Consolas"/>
                <a:sym typeface="Consolas"/>
              </a:rPr>
              <a:t>2</a:t>
            </a:r>
            <a:endParaRPr sz="1800" dirty="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Complete version</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Compact version</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Lambdas and higher-order functions</a:t>
            </a:r>
            <a:endParaRPr sz="4200"/>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Kotlin functions are first-class</a:t>
            </a:r>
            <a:endParaRPr/>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08" name="Google Shape;308;p43"/>
          <p:cNvSpPr txBox="1"/>
          <p:nvPr/>
        </p:nvSpPr>
        <p:spPr>
          <a:xfrm>
            <a:off x="342900" y="12815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 can be stored in variables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functions</a:t>
            </a:r>
            <a:endParaRPr sz="2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 functions</a:t>
            </a:r>
            <a:endParaRP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var</a:t>
            </a:r>
            <a:r>
              <a:rPr lang="en" sz="1800" dirty="0">
                <a:latin typeface="Consolas"/>
                <a:ea typeface="Consolas"/>
                <a:cs typeface="Consolas"/>
                <a:sym typeface="Consolas"/>
              </a:rPr>
              <a:t> dirtLevel = </a:t>
            </a:r>
            <a:r>
              <a:rPr lang="en" sz="1800" dirty="0">
                <a:solidFill>
                  <a:srgbClr val="C53929"/>
                </a:solidFill>
                <a:latin typeface="Consolas"/>
                <a:ea typeface="Consolas"/>
                <a:cs typeface="Consolas"/>
                <a:sym typeface="Consolas"/>
              </a:rPr>
              <a:t>20</a:t>
            </a:r>
            <a:endParaRPr sz="1800" dirty="0">
              <a:solidFill>
                <a:srgbClr val="C53929"/>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latin typeface="Consolas"/>
                <a:ea typeface="Consolas"/>
                <a:cs typeface="Consolas"/>
                <a:sym typeface="Consolas"/>
              </a:rPr>
              <a:t> waterFilter = </a:t>
            </a:r>
            <a:r>
              <a:rPr lang="en" sz="1800" b="1" dirty="0">
                <a:latin typeface="Consolas"/>
                <a:ea typeface="Consolas"/>
                <a:cs typeface="Consolas"/>
                <a:sym typeface="Consolas"/>
              </a:rPr>
              <a:t>{level: Int -&gt; level / </a:t>
            </a:r>
            <a:r>
              <a:rPr lang="en" sz="1800" b="1" dirty="0">
                <a:solidFill>
                  <a:srgbClr val="C53929"/>
                </a:solidFill>
                <a:latin typeface="Consolas"/>
                <a:ea typeface="Consolas"/>
                <a:cs typeface="Consolas"/>
                <a:sym typeface="Consolas"/>
              </a:rPr>
              <a:t>2</a:t>
            </a: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println(waterFilter(dirtLevel))</a:t>
            </a:r>
            <a:endParaRPr sz="1800" dirty="0">
              <a:latin typeface="Consolas"/>
              <a:ea typeface="Consolas"/>
              <a:cs typeface="Consolas"/>
              <a:sym typeface="Consolas"/>
            </a:endParaRPr>
          </a:p>
          <a:p>
            <a:pPr marL="0" lvl="0" indent="0" algn="l" rtl="0">
              <a:spcBef>
                <a:spcPts val="1000"/>
              </a:spcBef>
              <a:spcAft>
                <a:spcPts val="0"/>
              </a:spcAft>
              <a:buNone/>
            </a:pPr>
            <a:r>
              <a:rPr lang="en" sz="1800" dirty="0">
                <a:solidFill>
                  <a:srgbClr val="1155CC"/>
                </a:solidFill>
                <a:latin typeface="Consolas"/>
                <a:ea typeface="Consolas"/>
                <a:cs typeface="Consolas"/>
                <a:sym typeface="Consolas"/>
              </a:rPr>
              <a:t>⇒ 10</a:t>
            </a:r>
            <a:endParaRPr dirty="0"/>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20" name="Google Shape;320;p44"/>
          <p:cNvSpPr txBox="1"/>
          <p:nvPr/>
        </p:nvSpPr>
        <p:spPr>
          <a:xfrm>
            <a:off x="388950" y="1179450"/>
            <a:ext cx="84216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lambda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17199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Function arrow</a:t>
            </a:r>
            <a:endParaRPr sz="1800" b="1">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1931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Code to execute</a:t>
            </a:r>
            <a:endParaRPr sz="1800" b="1">
              <a:latin typeface="Roboto"/>
              <a:ea typeface="Roboto"/>
              <a:cs typeface="Roboto"/>
              <a:sym typeface="Roboto"/>
            </a:endParaRP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Parameter and type</a:t>
            </a:r>
            <a:endParaRPr sz="1800"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Higher-order functions take functions as parameters, or return a function.</a:t>
            </a:r>
            <a:endParaRPr sz="1800"/>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51" name="Google Shape;351;p46"/>
          <p:cNvSpPr txBox="1"/>
          <p:nvPr/>
        </p:nvSpPr>
        <p:spPr>
          <a:xfrm>
            <a:off x="342900" y="2034001"/>
            <a:ext cx="83298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encodeMsg(msg: String, encode: (String) -&gt; String): String {​</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return</a:t>
            </a:r>
            <a:r>
              <a:rPr lang="en" sz="1800" dirty="0">
                <a:solidFill>
                  <a:srgbClr val="37474F"/>
                </a:solidFill>
                <a:latin typeface="Consolas"/>
                <a:ea typeface="Consolas"/>
                <a:cs typeface="Consolas"/>
                <a:sym typeface="Consolas"/>
              </a:rPr>
              <a:t> encode(msg)</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The body of the code calls the function that was passed as the second argument, and passes the first argument along to it.</a:t>
            </a:r>
            <a:endParaRPr sz="1800" dirty="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 filters</a:t>
            </a:r>
            <a:endParaRPr sz="4200"/>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8330250" cy="670530"/>
        </p:xfrm>
        <a:graphic>
          <a:graphicData uri="http://schemas.openxmlformats.org/drawingml/2006/table">
            <a:tbl>
              <a:tblPr>
                <a:noFill/>
                <a:tableStyleId>{13058C29-8DFE-44DA-B28B-9A723C36398E}</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4150125" cy="572700"/>
        </p:xfrm>
        <a:graphic>
          <a:graphicData uri="http://schemas.openxmlformats.org/drawingml/2006/table">
            <a:tbl>
              <a:tblPr>
                <a:noFill/>
                <a:tableStyleId>{13058C29-8DFE-44DA-B28B-9A723C36398E}</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Iterating through lists</a:t>
            </a:r>
            <a:endParaRPr/>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latin typeface="Consolas"/>
                <a:ea typeface="Consolas"/>
                <a:cs typeface="Consolas"/>
                <a:sym typeface="Consolas"/>
              </a:rPr>
              <a:t> ints = listOf(</a:t>
            </a:r>
            <a:r>
              <a:rPr lang="en" sz="1800" dirty="0">
                <a:solidFill>
                  <a:srgbClr val="C53929"/>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3</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ints.filter { </a:t>
            </a:r>
            <a:r>
              <a:rPr lang="en" sz="1800" b="1" dirty="0">
                <a:solidFill>
                  <a:schemeClr val="dk1"/>
                </a:solidFill>
                <a:latin typeface="Consolas"/>
                <a:ea typeface="Consolas"/>
                <a:cs typeface="Consolas"/>
                <a:sym typeface="Consolas"/>
              </a:rPr>
              <a:t>it </a:t>
            </a:r>
            <a:r>
              <a:rPr lang="en" sz="1800" dirty="0">
                <a:solidFill>
                  <a:schemeClr val="dk1"/>
                </a:solidFill>
                <a:latin typeface="Consolas"/>
                <a:ea typeface="Consolas"/>
                <a:cs typeface="Consolas"/>
                <a:sym typeface="Consolas"/>
              </a:rPr>
              <a:t>&gt; </a:t>
            </a:r>
            <a:r>
              <a:rPr lang="en" sz="1800" dirty="0">
                <a:solidFill>
                  <a:srgbClr val="C53929"/>
                </a:solidFill>
                <a:latin typeface="Consolas"/>
                <a:ea typeface="Consolas"/>
                <a:cs typeface="Consolas"/>
                <a:sym typeface="Consolas"/>
              </a:rPr>
              <a:t>0</a:t>
            </a:r>
            <a:r>
              <a:rPr lang="en" sz="1800" dirty="0">
                <a:solidFill>
                  <a:schemeClr val="dk1"/>
                </a:solidFill>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0"/>
              </a:spcBef>
              <a:spcAft>
                <a:spcPts val="0"/>
              </a:spcAft>
              <a:buNone/>
            </a:pPr>
            <a:endParaRPr sz="1800" dirty="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Filter iterates through a collection, where </a:t>
            </a:r>
            <a:r>
              <a:rPr lang="en" sz="1800" dirty="0">
                <a:latin typeface="Courier New"/>
                <a:ea typeface="Courier New"/>
                <a:cs typeface="Courier New"/>
                <a:sym typeface="Courier New"/>
              </a:rPr>
              <a:t>it</a:t>
            </a:r>
            <a:r>
              <a:rPr lang="en" sz="1800" dirty="0">
                <a:latin typeface="Roboto"/>
                <a:ea typeface="Roboto"/>
                <a:cs typeface="Roboto"/>
                <a:sym typeface="Roboto"/>
              </a:rPr>
              <a:t> is the value of the element during the iteration. This is equivalent to:</a:t>
            </a:r>
            <a:endParaRPr sz="1800" dirty="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800" dirty="0">
                <a:solidFill>
                  <a:srgbClr val="3F51B5"/>
                </a:solidFill>
                <a:latin typeface="Consolas"/>
                <a:ea typeface="Consolas"/>
                <a:cs typeface="Consolas"/>
                <a:sym typeface="Consolas"/>
              </a:rPr>
              <a:t>val</a:t>
            </a:r>
            <a:r>
              <a:rPr lang="en" sz="1800" dirty="0">
                <a:latin typeface="Consolas"/>
                <a:ea typeface="Consolas"/>
                <a:cs typeface="Consolas"/>
                <a:sym typeface="Consolas"/>
              </a:rPr>
              <a:t> books = </a:t>
            </a:r>
            <a:r>
              <a:rPr lang="en" sz="1800" dirty="0">
                <a:solidFill>
                  <a:schemeClr val="dk1"/>
                </a:solidFill>
                <a:latin typeface="Consolas"/>
                <a:ea typeface="Consolas"/>
                <a:cs typeface="Consolas"/>
                <a:sym typeface="Consolas"/>
              </a:rPr>
              <a:t>listOf(</a:t>
            </a:r>
            <a:r>
              <a:rPr lang="en" sz="1800" dirty="0">
                <a:solidFill>
                  <a:srgbClr val="388E3C"/>
                </a:solidFill>
                <a:latin typeface="Consolas"/>
                <a:ea typeface="Consolas"/>
                <a:cs typeface="Consolas"/>
                <a:sym typeface="Consolas"/>
              </a:rPr>
              <a:t>"nature"</a:t>
            </a:r>
            <a:r>
              <a:rPr lang="en" sz="1800" dirty="0">
                <a:solidFill>
                  <a:schemeClr val="dk1"/>
                </a:solidFill>
                <a:latin typeface="Consolas"/>
                <a:ea typeface="Consolas"/>
                <a:cs typeface="Consolas"/>
                <a:sym typeface="Consolas"/>
              </a:rPr>
              <a:t>, </a:t>
            </a:r>
            <a:r>
              <a:rPr lang="en" sz="1800" dirty="0">
                <a:solidFill>
                  <a:srgbClr val="388E3C"/>
                </a:solidFill>
                <a:latin typeface="Consolas"/>
                <a:ea typeface="Consolas"/>
                <a:cs typeface="Consolas"/>
                <a:sym typeface="Consolas"/>
              </a:rPr>
              <a:t>"biology"</a:t>
            </a:r>
            <a:r>
              <a:rPr lang="en" sz="1800" dirty="0">
                <a:solidFill>
                  <a:schemeClr val="dk1"/>
                </a:solidFill>
                <a:latin typeface="Consolas"/>
                <a:ea typeface="Consolas"/>
                <a:cs typeface="Consolas"/>
                <a:sym typeface="Consolas"/>
              </a:rPr>
              <a:t>,</a:t>
            </a:r>
            <a:r>
              <a:rPr lang="en" sz="1800" dirty="0">
                <a:solidFill>
                  <a:srgbClr val="388E3C"/>
                </a:solidFill>
                <a:latin typeface="Consolas"/>
                <a:ea typeface="Consolas"/>
                <a:cs typeface="Consolas"/>
                <a:sym typeface="Consolas"/>
              </a:rPr>
              <a:t> "birds"</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println(books.filter </a:t>
            </a:r>
            <a:r>
              <a:rPr lang="en" sz="1800" b="1" dirty="0">
                <a:solidFill>
                  <a:schemeClr val="dk1"/>
                </a:solidFill>
                <a:latin typeface="Consolas"/>
                <a:ea typeface="Consolas"/>
                <a:cs typeface="Consolas"/>
                <a:sym typeface="Consolas"/>
              </a:rPr>
              <a:t>{ it[</a:t>
            </a:r>
            <a:r>
              <a:rPr lang="en" sz="1800" b="1" dirty="0">
                <a:solidFill>
                  <a:srgbClr val="C53929"/>
                </a:solidFill>
                <a:latin typeface="Consolas"/>
                <a:ea typeface="Consolas"/>
                <a:cs typeface="Consolas"/>
                <a:sym typeface="Consolas"/>
              </a:rPr>
              <a:t>0</a:t>
            </a:r>
            <a:r>
              <a:rPr lang="en" sz="1800" b="1" dirty="0">
                <a:solidFill>
                  <a:schemeClr val="dk1"/>
                </a:solidFill>
                <a:latin typeface="Consolas"/>
                <a:ea typeface="Consolas"/>
                <a:cs typeface="Consolas"/>
                <a:sym typeface="Consolas"/>
              </a:rPr>
              <a:t>] == </a:t>
            </a:r>
            <a:r>
              <a:rPr lang="en" sz="1800" b="1" dirty="0">
                <a:solidFill>
                  <a:srgbClr val="388E3C"/>
                </a:solidFill>
                <a:latin typeface="Consolas"/>
                <a:ea typeface="Consolas"/>
                <a:cs typeface="Consolas"/>
                <a:sym typeface="Consolas"/>
              </a:rPr>
              <a:t>'b'</a:t>
            </a:r>
            <a:r>
              <a:rPr lang="en" sz="1800" b="1" dirty="0">
                <a:solidFill>
                  <a:schemeClr val="dk1"/>
                </a:solidFill>
                <a:latin typeface="Consolas"/>
                <a:ea typeface="Consolas"/>
                <a:cs typeface="Consolas"/>
                <a:sym typeface="Consolas"/>
              </a:rPr>
              <a:t> }</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item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487" name="Google Shape;487;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Programs in Kotlin</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93" name="Google Shape;493;p61"/>
          <p:cNvSpPr txBox="1">
            <a:spLocks noGrp="1"/>
          </p:cNvSpPr>
          <p:nvPr>
            <p:ph type="body" idx="1"/>
          </p:nvPr>
        </p:nvSpPr>
        <p:spPr>
          <a:xfrm>
            <a:off x="311700" y="1475050"/>
            <a:ext cx="8554800" cy="3070200"/>
          </a:xfrm>
          <a:prstGeom prst="rect">
            <a:avLst/>
          </a:prstGeom>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dirty="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 a file and a </a:t>
            </a:r>
            <a:r>
              <a:rPr lang="en" sz="2000" dirty="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en" sz="2000" dirty="0">
                <a:solidFill>
                  <a:srgbClr val="1C4587"/>
                </a:solidFill>
                <a:uFill>
                  <a:noFill/>
                </a:uFill>
                <a:hlinkClick r:id="rId3" action="ppaction://hlinksldjump">
                  <a:extLst>
                    <a:ext uri="{A12FA001-AC4F-418D-AE19-62706E023703}">
                      <ahyp:hlinkClr xmlns:ahyp="http://schemas.microsoft.com/office/drawing/2018/hyperlinkcolor" val="tx"/>
                    </a:ext>
                  </a:extLst>
                </a:hlinkClick>
              </a:rPr>
              <a:t> function in your project, and run a program</a:t>
            </a:r>
            <a:endParaRPr sz="2000" dirty="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dirty="0">
                <a:solidFill>
                  <a:srgbClr val="1C4587"/>
                </a:solidFill>
                <a:uFill>
                  <a:noFill/>
                </a:uFill>
                <a:hlinkClick r:id="rId4" action="ppaction://hlinksldjump">
                  <a:extLst>
                    <a:ext uri="{A12FA001-AC4F-418D-AE19-62706E023703}">
                      <ahyp:hlinkClr xmlns:ahyp="http://schemas.microsoft.com/office/drawing/2018/hyperlinkcolor" val="tx"/>
                    </a:ext>
                  </a:extLst>
                </a:hlinkClick>
              </a:rPr>
              <a:t>Pass arguments to the </a:t>
            </a:r>
            <a:r>
              <a:rPr lang="en" sz="2000" dirty="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r>
              <a:rPr lang="en" sz="2000" dirty="0">
                <a:solidFill>
                  <a:srgbClr val="1C4587"/>
                </a:solidFill>
                <a:uFill>
                  <a:noFill/>
                </a:uFill>
                <a:hlinkClick r:id="rId4" action="ppaction://hlinksldjump">
                  <a:extLst>
                    <a:ext uri="{A12FA001-AC4F-418D-AE19-62706E023703}">
                      <ahyp:hlinkClr xmlns:ahyp="http://schemas.microsoft.com/office/drawing/2018/hyperlinkcolor" val="tx"/>
                    </a:ext>
                  </a:extLst>
                </a:hlinkClick>
              </a:rPr>
              <a:t> function</a:t>
            </a:r>
            <a:endParaRPr sz="2000" dirty="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dirty="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returned value of an expression</a:t>
            </a:r>
            <a:endParaRPr sz="2000" dirty="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dirty="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default arguments to replace multiple versions of a function</a:t>
            </a:r>
            <a:endParaRPr sz="2000" dirty="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dirty="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compact functions, to make code more readable</a:t>
            </a:r>
            <a:endParaRPr sz="2000" dirty="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dirty="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lambdas and higher-order functions</a:t>
            </a:r>
            <a:endParaRPr sz="2000" dirty="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dirty="0">
              <a:solidFill>
                <a:srgbClr val="1C4587"/>
              </a:solidFill>
            </a:endParaRPr>
          </a:p>
          <a:p>
            <a:pPr marL="0" lvl="0" indent="0" algn="l" rtl="0">
              <a:lnSpc>
                <a:spcPct val="115000"/>
              </a:lnSpc>
              <a:spcBef>
                <a:spcPts val="600"/>
              </a:spcBef>
              <a:spcAft>
                <a:spcPts val="600"/>
              </a:spcAft>
              <a:buNone/>
            </a:pPr>
            <a:endParaRPr sz="2000" dirty="0">
              <a:solidFill>
                <a:srgbClr val="1C4587"/>
              </a:solidFill>
            </a:endParaRPr>
          </a:p>
        </p:txBody>
      </p:sp>
      <p:sp>
        <p:nvSpPr>
          <p:cNvPr id="494" name="Google Shape;494;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95" name="Google Shape;495;p6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 Function</a:t>
            </a:r>
            <a:br>
              <a:rPr lang="en" dirty="0"/>
            </a:br>
            <a:endParaRPr dirty="0"/>
          </a:p>
        </p:txBody>
      </p:sp>
      <p:sp>
        <p:nvSpPr>
          <p:cNvPr id="133" name="Google Shape;133;p2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endParaRPr sz="1800" dirty="0"/>
          </a:p>
        </p:txBody>
      </p:sp>
      <p:sp>
        <p:nvSpPr>
          <p:cNvPr id="134" name="Google Shape;13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a:spLocks noGrp="1"/>
          </p:cNvSpPr>
          <p:nvPr>
            <p:ph type="body" idx="1"/>
          </p:nvPr>
        </p:nvSpPr>
        <p:spPr>
          <a:xfrm>
            <a:off x="342900" y="1381075"/>
            <a:ext cx="84894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argument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53" name="Google Shape;153;p26"/>
          <p:cNvSpPr txBox="1"/>
          <p:nvPr/>
        </p:nvSpPr>
        <p:spPr>
          <a:xfrm>
            <a:off x="311700" y="1870625"/>
            <a:ext cx="8543700" cy="143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args</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0</a:t>
            </a:r>
            <a:r>
              <a:rPr lang="en" sz="1800" b="1">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(Almost) Everything has a value</a:t>
            </a:r>
            <a:endParaRPr sz="4200"/>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temperature = </a:t>
            </a:r>
            <a:r>
              <a:rPr lang="en" sz="1800" dirty="0">
                <a:solidFill>
                  <a:srgbClr val="C53929"/>
                </a:solidFill>
                <a:latin typeface="Consolas"/>
                <a:ea typeface="Consolas"/>
                <a:cs typeface="Consolas"/>
                <a:sym typeface="Consolas"/>
              </a:rPr>
              <a:t>20</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isHot = </a:t>
            </a:r>
            <a:r>
              <a:rPr lang="en" sz="1800" dirty="0">
                <a:solidFill>
                  <a:srgbClr val="3F51B5"/>
                </a:solidFill>
                <a:latin typeface="Consolas"/>
                <a:ea typeface="Consolas"/>
                <a:cs typeface="Consolas"/>
                <a:sym typeface="Consolas"/>
              </a:rPr>
              <a:t>if</a:t>
            </a:r>
            <a:r>
              <a:rPr lang="en" sz="1800" dirty="0">
                <a:solidFill>
                  <a:srgbClr val="37474F"/>
                </a:solidFill>
                <a:latin typeface="Consolas"/>
                <a:ea typeface="Consolas"/>
                <a:cs typeface="Consolas"/>
                <a:sym typeface="Consolas"/>
              </a:rPr>
              <a:t> (temperature &gt; </a:t>
            </a:r>
            <a:r>
              <a:rPr lang="en" sz="1800" dirty="0">
                <a:solidFill>
                  <a:srgbClr val="C53929"/>
                </a:solidFill>
                <a:latin typeface="Consolas"/>
                <a:ea typeface="Consolas"/>
                <a:cs typeface="Consolas"/>
                <a:sym typeface="Consolas"/>
              </a:rPr>
              <a:t>40</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true</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else</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false</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dirty="0">
                <a:solidFill>
                  <a:srgbClr val="37474F"/>
                </a:solidFill>
                <a:latin typeface="Consolas"/>
                <a:ea typeface="Consolas"/>
                <a:cs typeface="Consolas"/>
                <a:sym typeface="Consolas"/>
              </a:rPr>
              <a:t>println(isHot)</a:t>
            </a:r>
            <a:endParaRPr sz="1800" dirty="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dirty="0">
                <a:solidFill>
                  <a:srgbClr val="1155CC"/>
                </a:solidFill>
                <a:latin typeface="Consolas"/>
                <a:ea typeface="Consolas"/>
                <a:cs typeface="Consolas"/>
                <a:sym typeface="Consolas"/>
              </a:rPr>
              <a:t>⇒ false</a:t>
            </a:r>
            <a:endParaRPr sz="1800" dirty="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values</a:t>
            </a:r>
            <a:endParaRP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dirty="0"/>
              <a:t>Sometimes, that value is </a:t>
            </a:r>
            <a:r>
              <a:rPr lang="en" sz="1800" dirty="0">
                <a:latin typeface="Courier New"/>
                <a:ea typeface="Courier New"/>
                <a:cs typeface="Courier New"/>
                <a:sym typeface="Courier New"/>
              </a:rPr>
              <a:t>kotlin.Unit</a:t>
            </a:r>
            <a:r>
              <a:rPr lang="en" sz="1800" dirty="0"/>
              <a:t>.</a:t>
            </a:r>
          </a:p>
          <a:p>
            <a:pPr marL="0" lvl="0" indent="0" algn="l" rtl="0">
              <a:spcBef>
                <a:spcPts val="1000"/>
              </a:spcBef>
              <a:spcAft>
                <a:spcPts val="0"/>
              </a:spcAft>
              <a:buNone/>
            </a:pPr>
            <a:r>
              <a:rPr lang="en-US" sz="1400" b="0" i="0" dirty="0">
                <a:solidFill>
                  <a:schemeClr val="tx1"/>
                </a:solidFill>
                <a:effectLst/>
                <a:latin typeface="arial" panose="020B0604020202020204" pitchFamily="34" charset="0"/>
              </a:rPr>
              <a:t>The Unit type is </a:t>
            </a:r>
            <a:r>
              <a:rPr lang="en-US" sz="1400" b="1" i="0" dirty="0">
                <a:solidFill>
                  <a:schemeClr val="tx1"/>
                </a:solidFill>
                <a:effectLst/>
                <a:latin typeface="arial" panose="020B0604020202020204" pitchFamily="34" charset="0"/>
              </a:rPr>
              <a:t>what you return from a function that doesn't return anything of interest</a:t>
            </a:r>
            <a:r>
              <a:rPr lang="en-US" sz="1400" b="0" i="0" dirty="0">
                <a:solidFill>
                  <a:schemeClr val="tx1"/>
                </a:solidFill>
                <a:effectLst/>
                <a:latin typeface="arial" panose="020B0604020202020204" pitchFamily="34" charset="0"/>
              </a:rPr>
              <a:t>.</a:t>
            </a:r>
            <a:endParaRPr sz="1800" dirty="0">
              <a:solidFill>
                <a:schemeClr val="tx1"/>
              </a:solidFill>
              <a:latin typeface="Consolas"/>
              <a:ea typeface="Consolas"/>
              <a:cs typeface="Consolas"/>
              <a:sym typeface="Consolas"/>
            </a:endParaRPr>
          </a:p>
          <a:p>
            <a:pPr marL="0" lvl="0" indent="0" algn="l" rtl="0">
              <a:spcBef>
                <a:spcPts val="1000"/>
              </a:spcBef>
              <a:spcAft>
                <a:spcPts val="0"/>
              </a:spcAft>
              <a:buNone/>
            </a:pPr>
            <a:endParaRPr sz="1800" dirty="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This is an expression</a:t>
            </a:r>
            <a:endParaRPr sz="1800" dirty="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kotlin.Unit</a:t>
            </a:r>
            <a:endParaRPr sz="1800" dirty="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isUnit = println(</a:t>
            </a:r>
            <a:r>
              <a:rPr lang="en" sz="1800" dirty="0">
                <a:solidFill>
                  <a:srgbClr val="388E3C"/>
                </a:solidFill>
                <a:latin typeface="Consolas"/>
                <a:ea typeface="Consolas"/>
                <a:cs typeface="Consolas"/>
                <a:sym typeface="Consolas"/>
              </a:rPr>
              <a:t>"This is an expression"</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println(isUnit)</a:t>
            </a:r>
            <a:endParaRPr sz="1800" dirty="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Functions in Kotlin</a:t>
            </a:r>
            <a:endParaRPr sz="420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2109</Words>
  <Application>Microsoft Office PowerPoint</Application>
  <PresentationFormat>On-screen Show (16:9)</PresentationFormat>
  <Paragraphs>254</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Google Sans</vt:lpstr>
      <vt:lpstr>Consolas</vt:lpstr>
      <vt:lpstr>Courier New</vt:lpstr>
      <vt:lpstr>arial</vt:lpstr>
      <vt:lpstr>Roboto</vt:lpstr>
      <vt:lpstr>arial</vt:lpstr>
      <vt:lpstr>Open Sans</vt:lpstr>
      <vt:lpstr>Simple Light</vt:lpstr>
      <vt:lpstr>GDT master</vt:lpstr>
      <vt:lpstr>PowerPoint Presentation</vt:lpstr>
      <vt:lpstr>About this lesson</vt:lpstr>
      <vt:lpstr>Programs in Kotlin</vt:lpstr>
      <vt:lpstr>Main Function </vt:lpstr>
      <vt:lpstr>Use arguments in main()</vt:lpstr>
      <vt:lpstr>(Almost) Everything has a value</vt:lpstr>
      <vt:lpstr>(Almost) Everything is an expression</vt:lpstr>
      <vt:lpstr>Expression values</vt:lpstr>
      <vt:lpstr>Functions in Kotlin</vt:lpstr>
      <vt:lpstr>About functions</vt:lpstr>
      <vt:lpstr> Parts of a function</vt:lpstr>
      <vt:lpstr>Unit returning functions</vt:lpstr>
      <vt:lpstr>Unit returning functions</vt:lpstr>
      <vt:lpstr>Function arguments</vt:lpstr>
      <vt:lpstr>Default parameters</vt:lpstr>
      <vt:lpstr>Required parameters</vt:lpstr>
      <vt:lpstr>Default versus required parameters</vt:lpstr>
      <vt:lpstr>Named arguments</vt:lpstr>
      <vt:lpstr>Compact functions</vt:lpstr>
      <vt:lpstr>Single-expression functions</vt:lpstr>
      <vt:lpstr>Lambdas and higher-order functions</vt:lpstr>
      <vt:lpstr>Kotlin functions are first-class</vt:lpstr>
      <vt:lpstr>Lambda functions</vt:lpstr>
      <vt:lpstr>Higher-order functions</vt:lpstr>
      <vt:lpstr>List filters</vt:lpstr>
      <vt:lpstr>List filters</vt:lpstr>
      <vt:lpstr>Iterating through lists</vt:lpstr>
      <vt:lpstr>List filters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3</cp:revision>
  <dcterms:modified xsi:type="dcterms:W3CDTF">2022-02-06T21:03:28Z</dcterms:modified>
</cp:coreProperties>
</file>