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2" r:id="rId32"/>
    <p:sldId id="293" r:id="rId33"/>
    <p:sldId id="294" r:id="rId34"/>
    <p:sldId id="300" r:id="rId35"/>
    <p:sldId id="301" r:id="rId36"/>
    <p:sldId id="302" r:id="rId37"/>
    <p:sldId id="303" r:id="rId38"/>
    <p:sldId id="304" r:id="rId39"/>
    <p:sldId id="305" r:id="rId40"/>
    <p:sldId id="306" r:id="rId41"/>
    <p:sldId id="307" r:id="rId42"/>
    <p:sldId id="308" r:id="rId43"/>
    <p:sldId id="309" r:id="rId44"/>
    <p:sldId id="310"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
      <p:font typeface="Google Sans" panose="020B0604020202020204"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Condensed" panose="02000000000000000000" pitchFamily="2" charset="0"/>
      <p:regular r:id="rId63"/>
      <p:bold r:id="rId64"/>
      <p:italic r:id="rId65"/>
      <p:boldItalic r:id="rId66"/>
    </p:embeddedFont>
    <p:embeddedFont>
      <p:font typeface="Roboto Mono"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font" Target="fonts/font5.fntdata"/><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kotlinlang.org/docs/reference/classes.html#abstract-class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classe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in Kotlin, write your code according to the first code snippet.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marL="0" lvl="0" indent="0" algn="l" rtl="0">
              <a:spcBef>
                <a:spcPts val="0"/>
              </a:spcBef>
              <a:spcAft>
                <a:spcPts val="0"/>
              </a:spcAft>
              <a:buNone/>
            </a:pPr>
            <a:endParaRPr/>
          </a:p>
          <a:p>
            <a:pPr marL="0" lvl="0" indent="0" algn="l" rtl="0">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b="1">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Classes and Inheritance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parameters,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lang="en" b="1"/>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marL="0" lvl="0" indent="0" algn="l" rtl="0">
              <a:spcBef>
                <a:spcPts val="0"/>
              </a:spcBef>
              <a:spcAft>
                <a:spcPts val="0"/>
              </a:spcAft>
              <a:buNone/>
            </a:pPr>
            <a:endParaRPr>
              <a:highlight>
                <a:srgbClr val="FFFFFF"/>
              </a:highlight>
            </a:endParaRPr>
          </a:p>
          <a:p>
            <a:pPr marL="0" lvl="0" indent="0" algn="l" rtl="0">
              <a:spcBef>
                <a:spcPts val="0"/>
              </a:spcBef>
              <a:spcAft>
                <a:spcPts val="0"/>
              </a:spcAft>
              <a:buNone/>
            </a:pPr>
            <a:r>
              <a:rPr lang="en" b="1">
                <a:highlight>
                  <a:srgbClr val="FFFFFF"/>
                </a:highlight>
              </a:rPr>
              <a:t>Resource:</a:t>
            </a:r>
            <a:endParaRPr b="1">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Inheritance</a:t>
            </a:r>
            <a:endParaRPr>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u="sng">
                <a:solidFill>
                  <a:schemeClr val="hlink"/>
                </a:solidFill>
                <a:hlinkClick r:id="rId3"/>
              </a:rPr>
              <a:t>Abstract classes</a:t>
            </a:r>
            <a:endParaRPr/>
          </a:p>
          <a:p>
            <a:pPr marL="457200" lvl="0" indent="-298450" algn="l" rtl="0">
              <a:spcBef>
                <a:spcPts val="0"/>
              </a:spcBef>
              <a:spcAft>
                <a:spcPts val="0"/>
              </a:spcAft>
              <a:buSzPts val="1100"/>
              <a:buChar char="●"/>
            </a:pPr>
            <a:r>
              <a:rPr lang="en" u="sng">
                <a:solidFill>
                  <a:schemeClr val="hlink"/>
                </a:solidFill>
                <a:hlinkClick r:id="rId4"/>
              </a:rPr>
              <a:t>Classes and Inheritance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Data Classes</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marL="0" lvl="0" indent="0" algn="l" rtl="0">
              <a:spcBef>
                <a:spcPts val="0"/>
              </a:spcBef>
              <a:spcAft>
                <a:spcPts val="0"/>
              </a:spcAft>
              <a:buNone/>
            </a:pPr>
            <a:endParaRPr/>
          </a:p>
          <a:p>
            <a:pPr marL="0" lvl="0" indent="0" algn="l" rtl="0">
              <a:spcBef>
                <a:spcPts val="0"/>
              </a:spcBef>
              <a:spcAft>
                <a:spcPts val="0"/>
              </a:spcAft>
              <a:buNone/>
            </a:pPr>
            <a:r>
              <a:rPr lang="en"/>
              <a:t>The definition of a class is written in a Kotlin file. </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9961b3fa0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9961b3fa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9961b3fa0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9961b3fa0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0.xml"/><Relationship Id="rId5" Type="http://schemas.openxmlformats.org/officeDocument/2006/relationships/slide" Target="slide33.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xml"/><Relationship Id="rId7" Type="http://schemas.openxmlformats.org/officeDocument/2006/relationships/slide" Target="slide37.xm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slide" Target="slide30.xml"/><Relationship Id="rId5" Type="http://schemas.openxmlformats.org/officeDocument/2006/relationships/slide" Target="slide33.xml"/><Relationship Id="rId4" Type="http://schemas.openxmlformats.org/officeDocument/2006/relationships/slide" Target="slide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Lesson 3:</a:t>
            </a:r>
            <a:endParaRPr sz="3600" dirty="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Classes and objects</a:t>
            </a:r>
            <a:endParaRPr sz="3600" dirty="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constructor</a:t>
            </a:r>
            <a:endParaRPr/>
          </a:p>
        </p:txBody>
      </p:sp>
      <p:sp>
        <p:nvSpPr>
          <p:cNvPr id="163" name="Google Shape;163;p26"/>
          <p:cNvSpPr txBox="1">
            <a:spLocks noGrp="1"/>
          </p:cNvSpPr>
          <p:nvPr>
            <p:ph type="body" idx="1"/>
          </p:nvPr>
        </p:nvSpPr>
        <p:spPr>
          <a:xfrm>
            <a:off x="342900" y="966175"/>
            <a:ext cx="6744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Declare the primary constructor within the class header.</a:t>
            </a:r>
            <a:endParaRPr sz="1800"/>
          </a:p>
        </p:txBody>
      </p:sp>
      <p:sp>
        <p:nvSpPr>
          <p:cNvPr id="164" name="Google Shape;16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5" name="Google Shape;165;p26"/>
          <p:cNvSpPr txBox="1"/>
          <p:nvPr/>
        </p:nvSpPr>
        <p:spPr>
          <a:xfrm>
            <a:off x="342900" y="1316221"/>
            <a:ext cx="84894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lang="en" sz="1800" b="1">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init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a:t>
            </a:r>
            <a:endParaRPr/>
          </a:p>
        </p:txBody>
      </p:sp>
      <p:sp>
        <p:nvSpPr>
          <p:cNvPr id="173" name="Google Shape;173;p27"/>
          <p:cNvSpPr txBox="1">
            <a:spLocks noGrp="1"/>
          </p:cNvSpPr>
          <p:nvPr>
            <p:ph type="body" idx="1"/>
          </p:nvPr>
        </p:nvSpPr>
        <p:spPr>
          <a:xfrm>
            <a:off x="327300" y="1468600"/>
            <a:ext cx="8489400" cy="18216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marL="457200" lvl="0" indent="-368300" algn="l" rtl="0">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marL="457200" lvl="0" indent="-368300" algn="l" rtl="0">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 example</a:t>
            </a:r>
            <a:endParaRPr/>
          </a:p>
        </p:txBody>
      </p:sp>
      <p:sp>
        <p:nvSpPr>
          <p:cNvPr id="180" name="Google Shape;180;p28"/>
          <p:cNvSpPr txBox="1">
            <a:spLocks noGrp="1"/>
          </p:cNvSpPr>
          <p:nvPr>
            <p:ph type="body" idx="1"/>
          </p:nvPr>
        </p:nvSpPr>
        <p:spPr>
          <a:xfrm>
            <a:off x="342900" y="10762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marL="0" lvl="0" indent="0" algn="l" rtl="0">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side: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2000" b="1">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a:t>
            </a:r>
            <a:endParaRPr/>
          </a:p>
        </p:txBody>
      </p:sp>
      <p:sp>
        <p:nvSpPr>
          <p:cNvPr id="187" name="Google Shape;187;p29"/>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marL="457200" lvl="0" indent="-355600" algn="l" rtl="0">
              <a:spcBef>
                <a:spcPts val="1000"/>
              </a:spcBef>
              <a:spcAft>
                <a:spcPts val="0"/>
              </a:spcAft>
              <a:buSzPts val="2000"/>
              <a:buChar char="●"/>
            </a:pPr>
            <a:r>
              <a:rPr lang="en" sz="2000"/>
              <a:t>Secondary constructors must call:</a:t>
            </a:r>
            <a:endParaRPr sz="2000"/>
          </a:p>
          <a:p>
            <a:pPr marL="914400" lvl="1" indent="-355600" algn="l" rtl="0">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marL="457200" lvl="0" indent="0" algn="l" rtl="0">
              <a:spcBef>
                <a:spcPts val="1000"/>
              </a:spcBef>
              <a:spcAft>
                <a:spcPts val="0"/>
              </a:spcAft>
              <a:buNone/>
            </a:pPr>
            <a:r>
              <a:rPr lang="en" sz="2000"/>
              <a:t>  </a:t>
            </a:r>
            <a:endParaRPr sz="2000"/>
          </a:p>
          <a:p>
            <a:pPr marL="914400" lvl="1" indent="-355600" algn="l" rtl="0">
              <a:spcBef>
                <a:spcPts val="1000"/>
              </a:spcBef>
              <a:spcAft>
                <a:spcPts val="0"/>
              </a:spcAft>
              <a:buSzPts val="2000"/>
              <a:buChar char="○"/>
            </a:pPr>
            <a:r>
              <a:rPr lang="en"/>
              <a:t>Another secondary constructor that calls the primary constructor</a:t>
            </a:r>
            <a:endParaRPr/>
          </a:p>
          <a:p>
            <a:pPr marL="457200" lvl="0" indent="-355600" algn="l" rtl="0">
              <a:spcBef>
                <a:spcPts val="1000"/>
              </a:spcBef>
              <a:spcAft>
                <a:spcPts val="0"/>
              </a:spcAft>
              <a:buSzPts val="2000"/>
              <a:buChar char="●"/>
            </a:pPr>
            <a:r>
              <a:rPr lang="en" sz="2000"/>
              <a:t>Secondary constructor body is not required</a:t>
            </a:r>
            <a:endParaRPr sz="2000"/>
          </a:p>
        </p:txBody>
      </p:sp>
      <p:sp>
        <p:nvSpPr>
          <p:cNvPr id="188" name="Google Shape;18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89" name="Google Shape;189;p29"/>
          <p:cNvSpPr txBox="1"/>
          <p:nvPr/>
        </p:nvSpPr>
        <p:spPr>
          <a:xfrm>
            <a:off x="1258289" y="2782145"/>
            <a:ext cx="548700" cy="3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 example</a:t>
            </a:r>
            <a:endParaRPr/>
          </a:p>
        </p:txBody>
      </p:sp>
      <p:sp>
        <p:nvSpPr>
          <p:cNvPr id="195" name="Google Shape;195;p30"/>
          <p:cNvSpPr txBox="1">
            <a:spLocks noGrp="1"/>
          </p:cNvSpPr>
          <p:nvPr>
            <p:ph type="body" idx="1"/>
          </p:nvPr>
        </p:nvSpPr>
        <p:spPr>
          <a:xfrm>
            <a:off x="342900" y="1084100"/>
            <a:ext cx="8489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6" name="Google Shape;196;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202" name="Google Shape;20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31"/>
          <p:cNvSpPr txBox="1">
            <a:spLocks noGrp="1"/>
          </p:cNvSpPr>
          <p:nvPr>
            <p:ph type="body" idx="1"/>
          </p:nvPr>
        </p:nvSpPr>
        <p:spPr>
          <a:xfrm>
            <a:off x="342900" y="1384050"/>
            <a:ext cx="8489400" cy="2345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marL="457200" lvl="0" indent="-368300" algn="l" rtl="0">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a:t>
            </a:r>
            <a:endParaRPr sz="2200">
              <a:solidFill>
                <a:schemeClr val="dk1"/>
              </a:solidFill>
            </a:endParaRPr>
          </a:p>
          <a:p>
            <a:pPr marL="457200" lvl="0" indent="-368300" algn="l" rtl="0">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marL="0" lvl="0" indent="0" algn="l" rtl="0">
              <a:spcBef>
                <a:spcPts val="1000"/>
              </a:spcBef>
              <a:spcAft>
                <a:spcPts val="0"/>
              </a:spcAft>
              <a:buNone/>
            </a:pP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 class with name property</a:t>
            </a:r>
            <a:endParaRPr/>
          </a:p>
        </p:txBody>
      </p:sp>
      <p:sp>
        <p:nvSpPr>
          <p:cNvPr id="209" name="Google Shape;209;p32"/>
          <p:cNvSpPr txBox="1">
            <a:spLocks noGrp="1"/>
          </p:cNvSpPr>
          <p:nvPr>
            <p:ph type="body" idx="1"/>
          </p:nvPr>
        </p:nvSpPr>
        <p:spPr>
          <a:xfrm>
            <a:off x="342900" y="1076275"/>
            <a:ext cx="8489400" cy="31938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b="1">
                <a:solidFill>
                  <a:srgbClr val="3F51B5"/>
                </a:solidFill>
                <a:latin typeface="Consolas"/>
                <a:ea typeface="Consolas"/>
                <a:cs typeface="Consolas"/>
                <a:sym typeface="Consolas"/>
              </a:rPr>
              <a:t>var</a:t>
            </a:r>
            <a:r>
              <a:rPr lang="en" sz="1800" b="1">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b="1">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211" name="Google Shape;211;p32"/>
          <p:cNvCxnSpPr/>
          <p:nvPr/>
        </p:nvCxnSpPr>
        <p:spPr>
          <a:xfrm>
            <a:off x="3534800" y="2767850"/>
            <a:ext cx="975000" cy="11100"/>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3527600" y="3225050"/>
            <a:ext cx="969900" cy="48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 functions</a:t>
            </a:r>
            <a:endParaRPr/>
          </a:p>
        </p:txBody>
      </p:sp>
      <p:sp>
        <p:nvSpPr>
          <p:cNvPr id="243" name="Google Shape;243;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44" name="Google Shape;244;p36"/>
          <p:cNvSpPr txBox="1">
            <a:spLocks noGrp="1"/>
          </p:cNvSpPr>
          <p:nvPr>
            <p:ph type="body" idx="1"/>
          </p:nvPr>
        </p:nvSpPr>
        <p:spPr>
          <a:xfrm>
            <a:off x="342900" y="1384050"/>
            <a:ext cx="8489400" cy="26076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Classes can also contain functions</a:t>
            </a:r>
            <a:endParaRPr sz="2200"/>
          </a:p>
          <a:p>
            <a:pPr marL="457200" lvl="0" indent="-368300" algn="l" rtl="0">
              <a:lnSpc>
                <a:spcPct val="150000"/>
              </a:lnSpc>
              <a:spcBef>
                <a:spcPts val="0"/>
              </a:spcBef>
              <a:spcAft>
                <a:spcPts val="0"/>
              </a:spcAft>
              <a:buSzPts val="2200"/>
              <a:buChar char="●"/>
            </a:pPr>
            <a:r>
              <a:rPr lang="en" sz="2200"/>
              <a:t>Declare functions as shown in </a:t>
            </a:r>
            <a:r>
              <a:rPr lang="en" sz="2200" i="1"/>
              <a:t>Functions </a:t>
            </a:r>
            <a:r>
              <a:rPr lang="en" sz="2200"/>
              <a:t>in Lesson 2</a:t>
            </a:r>
            <a:endParaRPr sz="2200"/>
          </a:p>
          <a:p>
            <a:pPr marL="914400" lvl="1" indent="-368300" algn="l" rtl="0">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marL="914400" lvl="1" indent="-368300" algn="l" rtl="0">
              <a:lnSpc>
                <a:spcPct val="150000"/>
              </a:lnSpc>
              <a:spcBef>
                <a:spcPts val="0"/>
              </a:spcBef>
              <a:spcAft>
                <a:spcPts val="0"/>
              </a:spcAft>
              <a:buSzPts val="2200"/>
              <a:buChar char="○"/>
            </a:pPr>
            <a:r>
              <a:rPr lang="en" sz="2200"/>
              <a:t>Can have default or required parameters</a:t>
            </a:r>
            <a:endParaRPr sz="2200"/>
          </a:p>
          <a:p>
            <a:pPr marL="914400" lvl="1" indent="-368300" algn="l" rtl="0">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Inheritance</a:t>
            </a:r>
            <a:endParaRPr sz="42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a:t>
            </a:r>
            <a:endParaRPr/>
          </a:p>
        </p:txBody>
      </p:sp>
      <p:sp>
        <p:nvSpPr>
          <p:cNvPr id="256" name="Google Shape;256;p38"/>
          <p:cNvSpPr txBox="1">
            <a:spLocks noGrp="1"/>
          </p:cNvSpPr>
          <p:nvPr>
            <p:ph type="body" idx="1"/>
          </p:nvPr>
        </p:nvSpPr>
        <p:spPr>
          <a:xfrm>
            <a:off x="363300" y="1381075"/>
            <a:ext cx="8469000" cy="2122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has single-parent class inheritance</a:t>
            </a:r>
            <a:endParaRPr sz="2200"/>
          </a:p>
          <a:p>
            <a:pPr marL="457200" lvl="0" indent="-368300" algn="l" rtl="0">
              <a:spcBef>
                <a:spcPts val="1000"/>
              </a:spcBef>
              <a:spcAft>
                <a:spcPts val="0"/>
              </a:spcAft>
              <a:buSzPts val="2200"/>
              <a:buChar char="●"/>
            </a:pPr>
            <a:r>
              <a:rPr lang="en" sz="2200"/>
              <a:t>Each class has exactly one parent class, called a superclass</a:t>
            </a:r>
            <a:endParaRPr sz="2200"/>
          </a:p>
          <a:p>
            <a:pPr marL="457200" lvl="0" indent="-368300" algn="l" rtl="0">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3: Classes and objects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Classes</a:t>
            </a:r>
            <a:endParaRPr/>
          </a:p>
          <a:p>
            <a:pPr marL="914400" lvl="1" indent="-355600" algn="l" rtl="0">
              <a:spcBef>
                <a:spcPts val="0"/>
              </a:spcBef>
              <a:spcAft>
                <a:spcPts val="0"/>
              </a:spcAft>
              <a:buSzPts val="2000"/>
              <a:buChar char="○"/>
            </a:pPr>
            <a:r>
              <a:rPr lang="en" u="sng">
                <a:solidFill>
                  <a:schemeClr val="hlink"/>
                </a:solidFill>
                <a:hlinkClick r:id="rId4" action="ppaction://hlinksldjump"/>
              </a:rPr>
              <a:t>Inheritance</a:t>
            </a:r>
            <a:endParaRPr/>
          </a:p>
          <a:p>
            <a:pPr marL="914400" lvl="1" indent="-355600" algn="l" rtl="0">
              <a:spcBef>
                <a:spcPts val="0"/>
              </a:spcBef>
              <a:spcAft>
                <a:spcPts val="0"/>
              </a:spcAft>
              <a:buSzPts val="2000"/>
              <a:buChar char="○"/>
            </a:pPr>
            <a:r>
              <a:rPr lang="en" u="sng">
                <a:solidFill>
                  <a:schemeClr val="hlink"/>
                </a:solidFill>
                <a:hlinkClick r:id="rId5" action="ppaction://hlinksldjump"/>
              </a:rPr>
              <a:t>Extension functions</a:t>
            </a:r>
            <a:endParaRPr/>
          </a:p>
          <a:p>
            <a:pPr marL="914400" lvl="1" indent="-355600" algn="l" rtl="0">
              <a:spcBef>
                <a:spcPts val="0"/>
              </a:spcBef>
              <a:spcAft>
                <a:spcPts val="0"/>
              </a:spcAft>
              <a:buSzPts val="2000"/>
              <a:buChar char="○"/>
            </a:pPr>
            <a:r>
              <a:rPr lang="en" u="sng">
                <a:solidFill>
                  <a:schemeClr val="hlink"/>
                </a:solidFill>
                <a:hlinkClick r:id="rId6" action="ppaction://hlinksldjump"/>
              </a:rPr>
              <a:t>Special classes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Organizing your code</a:t>
            </a:r>
            <a:endParaRPr/>
          </a:p>
          <a:p>
            <a:pPr marL="914400" lvl="1" indent="-355600" algn="l" rtl="0">
              <a:spcBef>
                <a:spcPts val="0"/>
              </a:spcBef>
              <a:spcAft>
                <a:spcPts val="0"/>
              </a:spcAft>
              <a:buSzPts val="2000"/>
              <a:buChar char="○"/>
            </a:pPr>
            <a:r>
              <a:rPr lang="en" u="sng">
                <a:solidFill>
                  <a:schemeClr val="hlink"/>
                </a:solidFill>
                <a:hlinkClick r:id="rId8" action="ppaction://hlinksldjump"/>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Interfaces</a:t>
            </a:r>
            <a:endParaRPr/>
          </a:p>
        </p:txBody>
      </p:sp>
      <p:sp>
        <p:nvSpPr>
          <p:cNvPr id="264" name="Google Shape;264;p39"/>
          <p:cNvSpPr txBox="1">
            <a:spLocks noGrp="1"/>
          </p:cNvSpPr>
          <p:nvPr>
            <p:ph type="body" idx="1"/>
          </p:nvPr>
        </p:nvSpPr>
        <p:spPr>
          <a:xfrm>
            <a:off x="342900" y="1457275"/>
            <a:ext cx="8520600" cy="271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a contract all implementing classes must adhere to </a:t>
            </a:r>
            <a:endParaRPr sz="2200"/>
          </a:p>
          <a:p>
            <a:pPr marL="457200" lvl="0" indent="-368300" algn="l" rtl="0">
              <a:spcBef>
                <a:spcPts val="1400"/>
              </a:spcBef>
              <a:spcAft>
                <a:spcPts val="0"/>
              </a:spcAft>
              <a:buSzPts val="2200"/>
              <a:buChar char="●"/>
            </a:pPr>
            <a:r>
              <a:rPr lang="en" sz="2200"/>
              <a:t>Can contain method signatures and property names </a:t>
            </a:r>
            <a:endParaRPr sz="2200"/>
          </a:p>
          <a:p>
            <a:pPr marL="457200" lvl="0" indent="-368300" algn="l" rtl="0">
              <a:spcBef>
                <a:spcPts val="1400"/>
              </a:spcBef>
              <a:spcAft>
                <a:spcPts val="0"/>
              </a:spcAft>
              <a:buSzPts val="2200"/>
              <a:buChar char="●"/>
            </a:pPr>
            <a:r>
              <a:rPr lang="en" sz="2200"/>
              <a:t>Can derive from other interfaces </a:t>
            </a:r>
            <a:endParaRPr sz="2200"/>
          </a:p>
          <a:p>
            <a:pPr marL="457200" lvl="0" indent="0" algn="l" rtl="0">
              <a:spcBef>
                <a:spcPts val="2000"/>
              </a:spcBef>
              <a:spcAft>
                <a:spcPts val="0"/>
              </a:spcAft>
              <a:buNone/>
            </a:pPr>
            <a:r>
              <a:rPr lang="en" sz="2200" b="1"/>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 example</a:t>
            </a:r>
            <a:endParaRPr/>
          </a:p>
        </p:txBody>
      </p:sp>
      <p:sp>
        <p:nvSpPr>
          <p:cNvPr id="271" name="Google Shape;271;p40"/>
          <p:cNvSpPr txBox="1">
            <a:spLocks noGrp="1"/>
          </p:cNvSpPr>
          <p:nvPr>
            <p:ph type="body" idx="1"/>
          </p:nvPr>
        </p:nvSpPr>
        <p:spPr>
          <a:xfrm>
            <a:off x="311700" y="1100250"/>
            <a:ext cx="8520600" cy="361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lang="en" sz="1800" b="1">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272" name="Google Shape;27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73" name="Google Shape;273;p40"/>
          <p:cNvSpPr txBox="1"/>
          <p:nvPr/>
        </p:nvSpPr>
        <p:spPr>
          <a:xfrm>
            <a:off x="292025" y="3333275"/>
            <a:ext cx="513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marL="0" lvl="0" indent="0" algn="l" rtl="0">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Extending classes</a:t>
            </a:r>
            <a:endParaRPr/>
          </a:p>
        </p:txBody>
      </p:sp>
      <p:sp>
        <p:nvSpPr>
          <p:cNvPr id="279" name="Google Shape;279;p41"/>
          <p:cNvSpPr txBox="1">
            <a:spLocks noGrp="1"/>
          </p:cNvSpPr>
          <p:nvPr>
            <p:ph type="body" idx="1"/>
          </p:nvPr>
        </p:nvSpPr>
        <p:spPr>
          <a:xfrm>
            <a:off x="311700" y="1397100"/>
            <a:ext cx="8520600" cy="27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To extend a class: </a:t>
            </a:r>
            <a:endParaRPr sz="2200"/>
          </a:p>
          <a:p>
            <a:pPr marL="457200" lvl="0" indent="-368300" algn="l" rtl="0">
              <a:spcBef>
                <a:spcPts val="1000"/>
              </a:spcBef>
              <a:spcAft>
                <a:spcPts val="0"/>
              </a:spcAft>
              <a:buSzPts val="2200"/>
              <a:buChar char="●"/>
            </a:pPr>
            <a:r>
              <a:rPr lang="en" sz="2200"/>
              <a:t>Create a new class that uses an existing class as its core (subclass)</a:t>
            </a:r>
            <a:endParaRPr sz="2200"/>
          </a:p>
          <a:p>
            <a:pPr marL="457200" lvl="0" indent="-368300" algn="l" rtl="0">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new class</a:t>
            </a:r>
            <a:endParaRPr/>
          </a:p>
        </p:txBody>
      </p:sp>
      <p:sp>
        <p:nvSpPr>
          <p:cNvPr id="286" name="Google Shape;286;p42"/>
          <p:cNvSpPr txBox="1">
            <a:spLocks noGrp="1"/>
          </p:cNvSpPr>
          <p:nvPr>
            <p:ph type="body" idx="1"/>
          </p:nvPr>
        </p:nvSpPr>
        <p:spPr>
          <a:xfrm>
            <a:off x="311700" y="1685875"/>
            <a:ext cx="8520600" cy="1970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classes by default are not subclassable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marL="457200" lvl="0" indent="-368300" algn="l" rtl="0">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final by default</a:t>
            </a:r>
            <a:endParaRPr/>
          </a:p>
        </p:txBody>
      </p:sp>
      <p:sp>
        <p:nvSpPr>
          <p:cNvPr id="293" name="Google Shape;293;p43"/>
          <p:cNvSpPr txBox="1">
            <a:spLocks noGrp="1"/>
          </p:cNvSpPr>
          <p:nvPr>
            <p:ph type="body" idx="1"/>
          </p:nvPr>
        </p:nvSpPr>
        <p:spPr>
          <a:xfrm>
            <a:off x="342900" y="1076275"/>
            <a:ext cx="84894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Declare a class</a:t>
            </a:r>
            <a:endParaRPr sz="1800"/>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95" name="Google Shape;295;p43"/>
          <p:cNvSpPr txBox="1">
            <a:spLocks noGrp="1"/>
          </p:cNvSpPr>
          <p:nvPr>
            <p:ph type="body" idx="1"/>
          </p:nvPr>
        </p:nvSpPr>
        <p:spPr>
          <a:xfrm>
            <a:off x="342900" y="2066875"/>
            <a:ext cx="84132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a:spLocks noGrp="1"/>
          </p:cNvSpPr>
          <p:nvPr>
            <p:ph type="body" idx="1"/>
          </p:nvPr>
        </p:nvSpPr>
        <p:spPr>
          <a:xfrm>
            <a:off x="342900" y="1685875"/>
            <a:ext cx="8489400" cy="2271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2100" b="1">
                <a:solidFill>
                  <a:schemeClr val="dk1"/>
                </a:solidFill>
                <a:latin typeface="Consolas"/>
                <a:ea typeface="Consolas"/>
                <a:cs typeface="Consolas"/>
                <a:sym typeface="Consolas"/>
              </a:rPr>
              <a:t> </a:t>
            </a:r>
            <a:r>
              <a:rPr lang="en" sz="2100" b="1">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04" name="Google Shape;304;p44"/>
          <p:cNvSpPr txBox="1"/>
          <p:nvPr/>
        </p:nvSpPr>
        <p:spPr>
          <a:xfrm>
            <a:off x="342900" y="1122750"/>
            <a:ext cx="72897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Overriding</a:t>
            </a:r>
            <a:endParaRPr/>
          </a:p>
        </p:txBody>
      </p:sp>
      <p:sp>
        <p:nvSpPr>
          <p:cNvPr id="310" name="Google Shape;310;p45"/>
          <p:cNvSpPr txBox="1">
            <a:spLocks noGrp="1"/>
          </p:cNvSpPr>
          <p:nvPr>
            <p:ph type="body" idx="1"/>
          </p:nvPr>
        </p:nvSpPr>
        <p:spPr>
          <a:xfrm>
            <a:off x="311700" y="1497573"/>
            <a:ext cx="8520600" cy="2601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marL="457200" lvl="0" indent="-355600" algn="l" rtl="0">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marL="457200" lvl="0" indent="-355600" algn="l" rtl="0">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a:t>
            </a:r>
            <a:endParaRPr/>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18" name="Google Shape;318;p46"/>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marL="457200" lvl="0" indent="-368300" algn="l" rtl="0">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abstract classes</a:t>
            </a:r>
            <a:endParaRPr/>
          </a:p>
        </p:txBody>
      </p:sp>
      <p:sp>
        <p:nvSpPr>
          <p:cNvPr id="324" name="Google Shape;324;p47"/>
          <p:cNvSpPr txBox="1">
            <a:spLocks noGrp="1"/>
          </p:cNvSpPr>
          <p:nvPr>
            <p:ph type="body" idx="1"/>
          </p:nvPr>
        </p:nvSpPr>
        <p:spPr>
          <a:xfrm>
            <a:off x="311700" y="1060525"/>
            <a:ext cx="8520600" cy="36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use each</a:t>
            </a:r>
            <a:endParaRPr/>
          </a:p>
        </p:txBody>
      </p:sp>
      <p:sp>
        <p:nvSpPr>
          <p:cNvPr id="331" name="Google Shape;331;p48"/>
          <p:cNvSpPr txBox="1">
            <a:spLocks noGrp="1"/>
          </p:cNvSpPr>
          <p:nvPr>
            <p:ph type="body" idx="1"/>
          </p:nvPr>
        </p:nvSpPr>
        <p:spPr>
          <a:xfrm>
            <a:off x="342900" y="1194625"/>
            <a:ext cx="8769900" cy="3392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Defining a broad spectrum of behavior or types? Consider an interface.</a:t>
            </a:r>
            <a:endParaRPr sz="2000"/>
          </a:p>
          <a:p>
            <a:pPr marL="457200" lvl="0" indent="-355600" algn="l" rtl="0">
              <a:spcBef>
                <a:spcPts val="1400"/>
              </a:spcBef>
              <a:spcAft>
                <a:spcPts val="0"/>
              </a:spcAft>
              <a:buSzPts val="2000"/>
              <a:buChar char="●"/>
            </a:pPr>
            <a:r>
              <a:rPr lang="en" sz="2000"/>
              <a:t>Will the behavior be specific to that type? Consider a class. </a:t>
            </a:r>
            <a:endParaRPr sz="2000"/>
          </a:p>
          <a:p>
            <a:pPr marL="457200" lvl="0" indent="-355600" algn="l" rtl="0">
              <a:spcBef>
                <a:spcPts val="1400"/>
              </a:spcBef>
              <a:spcAft>
                <a:spcPts val="0"/>
              </a:spcAft>
              <a:buSzPts val="2000"/>
              <a:buChar char="●"/>
            </a:pPr>
            <a:r>
              <a:rPr lang="en" sz="2000"/>
              <a:t>Need to inherit from multiple classes? Consider refactoring code to see if some behavior can be isolated into an interface.</a:t>
            </a:r>
            <a:endParaRPr sz="2000"/>
          </a:p>
          <a:p>
            <a:pPr marL="457200" lvl="0" indent="-355600" algn="l" rtl="0">
              <a:spcBef>
                <a:spcPts val="1400"/>
              </a:spcBef>
              <a:spcAft>
                <a:spcPts val="0"/>
              </a:spcAft>
              <a:buSzPts val="2000"/>
              <a:buChar char="●"/>
            </a:pPr>
            <a:r>
              <a:rPr lang="en" sz="2000"/>
              <a:t>Want to leave some properties / methods abstract to be defined by subclasses? Consider an abstract class.</a:t>
            </a:r>
            <a:endParaRPr sz="2000"/>
          </a:p>
          <a:p>
            <a:pPr marL="457200" lvl="0" indent="-355600" algn="l" rtl="0">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Classes</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Special classes</a:t>
            </a:r>
            <a:endParaRPr sz="4200"/>
          </a:p>
        </p:txBody>
      </p:sp>
      <p:sp>
        <p:nvSpPr>
          <p:cNvPr id="373" name="Google Shape;373;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a:t>
            </a:r>
            <a:endParaRPr/>
          </a:p>
        </p:txBody>
      </p:sp>
      <p:sp>
        <p:nvSpPr>
          <p:cNvPr id="379" name="Google Shape;379;p54"/>
          <p:cNvSpPr txBox="1">
            <a:spLocks noGrp="1"/>
          </p:cNvSpPr>
          <p:nvPr>
            <p:ph type="body" idx="1"/>
          </p:nvPr>
        </p:nvSpPr>
        <p:spPr>
          <a:xfrm>
            <a:off x="342900" y="1228675"/>
            <a:ext cx="8489400" cy="3454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Special class that exists just to store a set of data </a:t>
            </a:r>
            <a:endParaRPr sz="2200"/>
          </a:p>
          <a:p>
            <a:pPr marL="457200" lvl="0" indent="-368300" algn="l" rtl="0">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marL="457200" lvl="0" indent="-368300" algn="l" rtl="0">
              <a:spcBef>
                <a:spcPts val="1400"/>
              </a:spcBef>
              <a:spcAft>
                <a:spcPts val="0"/>
              </a:spcAft>
              <a:buSzPts val="2200"/>
              <a:buChar char="●"/>
            </a:pPr>
            <a:r>
              <a:rPr lang="en" sz="2200"/>
              <a:t>Generates getters for each property (and setters for vars too)</a:t>
            </a:r>
            <a:endParaRPr sz="2200"/>
          </a:p>
          <a:p>
            <a:pPr marL="457200" lvl="0" indent="-368300" algn="l" rtl="0">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 and destructuring operators</a:t>
            </a:r>
            <a:endParaRPr sz="2200"/>
          </a:p>
          <a:p>
            <a:pPr marL="457200" lvl="0" indent="0" algn="l" rtl="0">
              <a:spcBef>
                <a:spcPts val="1400"/>
              </a:spcBef>
              <a:spcAft>
                <a:spcPts val="1400"/>
              </a:spcAft>
              <a:buNone/>
            </a:pPr>
            <a:r>
              <a:rPr lang="en" sz="2200" b="1"/>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 example</a:t>
            </a:r>
            <a:endParaRPr/>
          </a:p>
        </p:txBody>
      </p:sp>
      <p:sp>
        <p:nvSpPr>
          <p:cNvPr id="386" name="Google Shape;386;p55"/>
          <p:cNvSpPr txBox="1">
            <a:spLocks noGrp="1"/>
          </p:cNvSpPr>
          <p:nvPr>
            <p:ph type="body" idx="1"/>
          </p:nvPr>
        </p:nvSpPr>
        <p:spPr>
          <a:xfrm>
            <a:off x="355775" y="4061975"/>
            <a:ext cx="84894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classes make your code much more concise!</a:t>
            </a:r>
            <a:endParaRPr sz="1800"/>
          </a:p>
        </p:txBody>
      </p:sp>
      <p:sp>
        <p:nvSpPr>
          <p:cNvPr id="387" name="Google Shape;38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88" name="Google Shape;388;p55"/>
          <p:cNvSpPr txBox="1"/>
          <p:nvPr/>
        </p:nvSpPr>
        <p:spPr>
          <a:xfrm>
            <a:off x="342900" y="1133600"/>
            <a:ext cx="7536300" cy="85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marL="0" lvl="0" indent="0" algn="l" rtl="0">
              <a:lnSpc>
                <a:spcPct val="150000"/>
              </a:lnSpc>
              <a:spcBef>
                <a:spcPts val="100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sz="20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lnSpc>
                <a:spcPct val="115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a:t>
            </a:r>
            <a:endParaRPr/>
          </a:p>
        </p:txBody>
      </p:sp>
      <p:sp>
        <p:nvSpPr>
          <p:cNvPr id="438" name="Google Shape;438;p61"/>
          <p:cNvSpPr txBox="1">
            <a:spLocks noGrp="1"/>
          </p:cNvSpPr>
          <p:nvPr>
            <p:ph type="body" idx="1"/>
          </p:nvPr>
        </p:nvSpPr>
        <p:spPr>
          <a:xfrm>
            <a:off x="342900" y="1685875"/>
            <a:ext cx="8489400" cy="173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marL="457200" lvl="0" indent="-368300" algn="l" rtl="0">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marL="457200" lvl="0" indent="-368300" algn="l" rtl="0">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 example</a:t>
            </a:r>
            <a:endParaRPr/>
          </a:p>
        </p:txBody>
      </p:sp>
      <p:sp>
        <p:nvSpPr>
          <p:cNvPr id="445" name="Google Shape;445;p62"/>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endParaRPr sz="1800">
              <a:solidFill>
                <a:srgbClr val="37474F"/>
              </a:solidFill>
              <a:latin typeface="Consolas"/>
              <a:ea typeface="Consolas"/>
              <a:cs typeface="Consolas"/>
              <a:sym typeface="Consolas"/>
            </a:endParaRPr>
          </a:p>
          <a:p>
            <a:pPr marL="0" lvl="0" indent="0" algn="l" rtl="0">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marL="0" lvl="0" indent="0" algn="l" rtl="0">
              <a:spcBef>
                <a:spcPts val="500"/>
              </a:spcBef>
              <a:spcAft>
                <a:spcPts val="1000"/>
              </a:spcAft>
              <a:buNone/>
            </a:pPr>
            <a:endParaRPr sz="1800">
              <a:latin typeface="Consolas"/>
              <a:ea typeface="Consolas"/>
              <a:cs typeface="Consolas"/>
              <a:sym typeface="Consolas"/>
            </a:endParaRPr>
          </a:p>
        </p:txBody>
      </p:sp>
      <p:sp>
        <p:nvSpPr>
          <p:cNvPr id="446" name="Google Shape;44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objects</a:t>
            </a:r>
            <a:endParaRPr/>
          </a:p>
        </p:txBody>
      </p:sp>
      <p:sp>
        <p:nvSpPr>
          <p:cNvPr id="452" name="Google Shape;452;p63"/>
          <p:cNvSpPr txBox="1">
            <a:spLocks noGrp="1"/>
          </p:cNvSpPr>
          <p:nvPr>
            <p:ph type="body" idx="1"/>
          </p:nvPr>
        </p:nvSpPr>
        <p:spPr>
          <a:xfrm>
            <a:off x="342900" y="1457275"/>
            <a:ext cx="8489400" cy="204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Lets all instances of a class share a single instance of a set of variables or functions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marL="457200" lvl="0" indent="-368300" algn="l" rtl="0">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 example</a:t>
            </a:r>
            <a:endParaRPr/>
          </a:p>
        </p:txBody>
      </p:sp>
      <p:sp>
        <p:nvSpPr>
          <p:cNvPr id="459" name="Google Shape;459;p64"/>
          <p:cNvSpPr txBox="1">
            <a:spLocks noGrp="1"/>
          </p:cNvSpPr>
          <p:nvPr>
            <p:ph type="body" idx="1"/>
          </p:nvPr>
        </p:nvSpPr>
        <p:spPr>
          <a:xfrm>
            <a:off x="342900" y="1000075"/>
            <a:ext cx="84894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companion</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marL="0" lvl="0" indent="0" algn="l" rtl="0">
              <a:lnSpc>
                <a:spcPct val="110000"/>
              </a:lnSpc>
              <a:spcBef>
                <a:spcPts val="0"/>
              </a:spcBef>
              <a:spcAft>
                <a:spcPts val="0"/>
              </a:spcAft>
              <a:buNone/>
            </a:pPr>
            <a:endParaRPr sz="1800">
              <a:latin typeface="Consolas"/>
              <a:ea typeface="Consolas"/>
              <a:cs typeface="Consolas"/>
              <a:sym typeface="Consolas"/>
            </a:endParaRPr>
          </a:p>
        </p:txBody>
      </p:sp>
      <p:sp>
        <p:nvSpPr>
          <p:cNvPr id="460" name="Google Shape;46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Organizing your code</a:t>
            </a:r>
            <a:endParaRPr sz="4200"/>
          </a:p>
        </p:txBody>
      </p:sp>
      <p:sp>
        <p:nvSpPr>
          <p:cNvPr id="466" name="Google Shape;466;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multiple entities</a:t>
            </a:r>
            <a:endParaRPr/>
          </a:p>
        </p:txBody>
      </p:sp>
      <p:sp>
        <p:nvSpPr>
          <p:cNvPr id="472" name="Google Shape;472;p66"/>
          <p:cNvSpPr txBox="1">
            <a:spLocks noGrp="1"/>
          </p:cNvSpPr>
          <p:nvPr>
            <p:ph type="body" idx="1"/>
          </p:nvPr>
        </p:nvSpPr>
        <p:spPr>
          <a:xfrm>
            <a:off x="342900" y="1609675"/>
            <a:ext cx="8489400" cy="2115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DOES NOT enforce a single entity (class/interface)       per file convention</a:t>
            </a:r>
            <a:endParaRPr sz="2200"/>
          </a:p>
          <a:p>
            <a:pPr marL="457200" lvl="0" indent="-368300" algn="l" rtl="0">
              <a:spcBef>
                <a:spcPts val="1400"/>
              </a:spcBef>
              <a:spcAft>
                <a:spcPts val="0"/>
              </a:spcAft>
              <a:buSzPts val="2200"/>
              <a:buChar char="●"/>
            </a:pPr>
            <a:r>
              <a:rPr lang="en" sz="2200"/>
              <a:t>You can and should group related structures in the same file</a:t>
            </a:r>
            <a:endParaRPr sz="2200"/>
          </a:p>
          <a:p>
            <a:pPr marL="457200" lvl="0" indent="-368300" algn="l" rtl="0">
              <a:spcBef>
                <a:spcPts val="1400"/>
              </a:spcBef>
              <a:spcAft>
                <a:spcPts val="1400"/>
              </a:spcAft>
              <a:buSzPts val="2200"/>
              <a:buChar char="●"/>
            </a:pPr>
            <a:r>
              <a:rPr lang="en" sz="2200"/>
              <a:t>Be mindful of file length and clutter </a:t>
            </a:r>
            <a:endParaRPr sz="2200"/>
          </a:p>
        </p:txBody>
      </p:sp>
      <p:sp>
        <p:nvSpPr>
          <p:cNvPr id="473" name="Google Shape;473;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79" name="Google Shape;479;p67"/>
          <p:cNvSpPr txBox="1">
            <a:spLocks noGrp="1"/>
          </p:cNvSpPr>
          <p:nvPr>
            <p:ph type="body" idx="1"/>
          </p:nvPr>
        </p:nvSpPr>
        <p:spPr>
          <a:xfrm>
            <a:off x="342900" y="1457275"/>
            <a:ext cx="8489400" cy="261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means for organization</a:t>
            </a:r>
            <a:endParaRPr sz="2200"/>
          </a:p>
          <a:p>
            <a:pPr marL="457200" lvl="0" indent="-368300" algn="l" rtl="0">
              <a:spcBef>
                <a:spcPts val="1400"/>
              </a:spcBef>
              <a:spcAft>
                <a:spcPts val="0"/>
              </a:spcAft>
              <a:buSzPts val="2200"/>
              <a:buChar char="●"/>
            </a:pPr>
            <a:r>
              <a:rPr lang="en" sz="2200"/>
              <a:t>Identifiers are generally lower case words separated by periods</a:t>
            </a:r>
            <a:endParaRPr sz="2200"/>
          </a:p>
          <a:p>
            <a:pPr marL="457200" lvl="0" indent="-368300" algn="l" rtl="0">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marL="457200" lvl="0" indent="0" algn="l" rtl="0">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a:t>
            </a:r>
            <a:endParaRP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1" name="Google Shape;101;p20"/>
          <p:cNvPicPr preferRelativeResize="0"/>
          <p:nvPr/>
        </p:nvPicPr>
        <p:blipFill rotWithShape="1">
          <a:blip r:embed="rId3">
            <a:alphaModFix/>
          </a:blip>
          <a:srcRect l="28318" t="11657" r="32317" b="11649"/>
          <a:stretch/>
        </p:blipFill>
        <p:spPr>
          <a:xfrm>
            <a:off x="7447850" y="1184950"/>
            <a:ext cx="1329399" cy="3213849"/>
          </a:xfrm>
          <a:prstGeom prst="rect">
            <a:avLst/>
          </a:prstGeom>
          <a:noFill/>
          <a:ln>
            <a:noFill/>
          </a:ln>
        </p:spPr>
      </p:pic>
      <p:cxnSp>
        <p:nvCxnSpPr>
          <p:cNvPr id="102" name="Google Shape;102;p20"/>
          <p:cNvCxnSpPr/>
          <p:nvPr/>
        </p:nvCxnSpPr>
        <p:spPr>
          <a:xfrm rot="10800000" flipH="1">
            <a:off x="6408050" y="1567325"/>
            <a:ext cx="791400" cy="232500"/>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6443150" y="2311850"/>
            <a:ext cx="744600" cy="156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6435200" y="2750013"/>
            <a:ext cx="737100" cy="42660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4882554" y="1805883"/>
            <a:ext cx="15561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Object instances</a:t>
            </a:r>
            <a:endParaRPr sz="1800" b="1">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5489471" y="3760475"/>
            <a:ext cx="1556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Class</a:t>
            </a:r>
            <a:endParaRPr sz="1800" b="1">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marL="457200" lvl="0" indent="-342900" algn="l" rtl="0">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class hierarchy</a:t>
            </a:r>
            <a:endParaRPr/>
          </a:p>
        </p:txBody>
      </p:sp>
      <p:sp>
        <p:nvSpPr>
          <p:cNvPr id="486" name="Google Shape;486;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cxnSp>
        <p:nvCxnSpPr>
          <p:cNvPr id="487" name="Google Shape;487;p68"/>
          <p:cNvCxnSpPr/>
          <p:nvPr/>
        </p:nvCxnSpPr>
        <p:spPr>
          <a:xfrm>
            <a:off x="4853625" y="2088413"/>
            <a:ext cx="1515600" cy="770700"/>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Visibility modifiers</a:t>
            </a:r>
            <a:endParaRPr/>
          </a:p>
        </p:txBody>
      </p:sp>
      <p:sp>
        <p:nvSpPr>
          <p:cNvPr id="507" name="Google Shape;507;p69"/>
          <p:cNvSpPr txBox="1">
            <a:spLocks noGrp="1"/>
          </p:cNvSpPr>
          <p:nvPr>
            <p:ph type="body" idx="1"/>
          </p:nvPr>
        </p:nvSpPr>
        <p:spPr>
          <a:xfrm>
            <a:off x="327300" y="1206650"/>
            <a:ext cx="84894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marL="0" lvl="0" indent="0" algn="l" rtl="0">
              <a:lnSpc>
                <a:spcPct val="100000"/>
              </a:lnSpc>
              <a:spcBef>
                <a:spcPts val="0"/>
              </a:spcBef>
              <a:spcAft>
                <a:spcPts val="0"/>
              </a:spcAft>
              <a:buNone/>
            </a:pPr>
            <a:endParaRPr sz="1000">
              <a:solidFill>
                <a:schemeClr val="dk1"/>
              </a:solidFill>
              <a:highlight>
                <a:schemeClr val="lt1"/>
              </a:highlight>
            </a:endParaRPr>
          </a:p>
          <a:p>
            <a:pPr marL="457200" lvl="0" indent="-342900" algn="l" rtl="0">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marL="0" lvl="0" indent="0" algn="l" rtl="0">
              <a:spcBef>
                <a:spcPts val="0"/>
              </a:spcBef>
              <a:spcAft>
                <a:spcPts val="0"/>
              </a:spcAft>
              <a:buNone/>
            </a:pPr>
            <a:endParaRPr sz="1800"/>
          </a:p>
        </p:txBody>
      </p:sp>
      <p:sp>
        <p:nvSpPr>
          <p:cNvPr id="508" name="Google Shape;508;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14" name="Google Shape;514;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20" name="Google Shape;520;p71"/>
          <p:cNvSpPr txBox="1">
            <a:spLocks noGrp="1"/>
          </p:cNvSpPr>
          <p:nvPr>
            <p:ph type="body" idx="1"/>
          </p:nvPr>
        </p:nvSpPr>
        <p:spPr>
          <a:xfrm>
            <a:off x="311700" y="1520600"/>
            <a:ext cx="8520600" cy="27495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Classes, constructors, and getters and setters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Inheritance, interfaces, and how to extend classes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Extension functions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Special classes: data classes, enums, object/singletons, companion objects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Packages</a:t>
            </a:r>
            <a:endParaRPr sz="2000">
              <a:solidFill>
                <a:srgbClr val="1C4587"/>
              </a:solidFill>
            </a:endParaRPr>
          </a:p>
          <a:p>
            <a:pPr marL="457200" lvl="0" indent="-355600" algn="l" rtl="0">
              <a:lnSpc>
                <a:spcPct val="115000"/>
              </a:lnSpc>
              <a:spcBef>
                <a:spcPts val="600"/>
              </a:spcBef>
              <a:spcAft>
                <a:spcPts val="60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Visibility modifiers</a:t>
            </a:r>
            <a:endParaRPr sz="2000">
              <a:solidFill>
                <a:srgbClr val="1C4587"/>
              </a:solidFill>
            </a:endParaRPr>
          </a:p>
        </p:txBody>
      </p:sp>
      <p:sp>
        <p:nvSpPr>
          <p:cNvPr id="521" name="Google Shape;521;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22" name="Google Shape;522;p7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versus object instance</a:t>
            </a:r>
            <a:endParaRPr/>
          </a:p>
        </p:txBody>
      </p:sp>
      <p:sp>
        <p:nvSpPr>
          <p:cNvPr id="114" name="Google Shape;114;p21"/>
          <p:cNvSpPr txBox="1">
            <a:spLocks noGrp="1"/>
          </p:cNvSpPr>
          <p:nvPr>
            <p:ph type="body" idx="1"/>
          </p:nvPr>
        </p:nvSpPr>
        <p:spPr>
          <a:xfrm>
            <a:off x="311700" y="993750"/>
            <a:ext cx="3407100" cy="3449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House Class</a:t>
            </a:r>
            <a:endParaRPr sz="1800"/>
          </a:p>
          <a:p>
            <a:pPr marL="0" lvl="0" indent="0" algn="l" rtl="0">
              <a:spcBef>
                <a:spcPts val="1000"/>
              </a:spcBef>
              <a:spcAft>
                <a:spcPts val="0"/>
              </a:spcAft>
              <a:buClr>
                <a:schemeClr val="dk1"/>
              </a:buClr>
              <a:buSzPts val="1100"/>
              <a:buFont typeface="Arial"/>
              <a:buNone/>
            </a:pPr>
            <a:r>
              <a:rPr lang="en" sz="1800"/>
              <a:t>Data</a:t>
            </a:r>
            <a:endParaRPr sz="1800"/>
          </a:p>
          <a:p>
            <a:pPr marL="457200" lvl="0" indent="-342900" algn="l" rtl="0">
              <a:spcBef>
                <a:spcPts val="600"/>
              </a:spcBef>
              <a:spcAft>
                <a:spcPts val="0"/>
              </a:spcAft>
              <a:buSzPts val="1800"/>
              <a:buChar char="●"/>
            </a:pPr>
            <a:r>
              <a:rPr lang="en" sz="1800"/>
              <a:t>House color (String)</a:t>
            </a:r>
            <a:endParaRPr sz="1800"/>
          </a:p>
          <a:p>
            <a:pPr marL="457200" lvl="0" indent="-342900" algn="l" rtl="0">
              <a:spcBef>
                <a:spcPts val="0"/>
              </a:spcBef>
              <a:spcAft>
                <a:spcPts val="0"/>
              </a:spcAft>
              <a:buSzPts val="1800"/>
              <a:buChar char="●"/>
            </a:pPr>
            <a:r>
              <a:rPr lang="en" sz="1800"/>
              <a:t>Number of windows (Int)</a:t>
            </a:r>
            <a:endParaRPr sz="1800"/>
          </a:p>
          <a:p>
            <a:pPr marL="457200" lvl="0" indent="-342900" algn="l" rtl="0">
              <a:spcBef>
                <a:spcPts val="0"/>
              </a:spcBef>
              <a:spcAft>
                <a:spcPts val="0"/>
              </a:spcAft>
              <a:buSzPts val="1800"/>
              <a:buChar char="●"/>
            </a:pPr>
            <a:r>
              <a:rPr lang="en" sz="1800"/>
              <a:t>Is for sale (Boolean)</a:t>
            </a:r>
            <a:endParaRPr sz="1800"/>
          </a:p>
          <a:p>
            <a:pPr marL="0" lvl="0" indent="0" algn="l" rtl="0">
              <a:spcBef>
                <a:spcPts val="1000"/>
              </a:spcBef>
              <a:spcAft>
                <a:spcPts val="0"/>
              </a:spcAft>
              <a:buClr>
                <a:schemeClr val="dk1"/>
              </a:buClr>
              <a:buSzPts val="1100"/>
              <a:buFont typeface="Arial"/>
              <a:buNone/>
            </a:pPr>
            <a:r>
              <a:rPr lang="en" sz="1800"/>
              <a:t>Behavior</a:t>
            </a:r>
            <a:endParaRPr sz="1800"/>
          </a:p>
          <a:p>
            <a:pPr marL="457200" lvl="0" indent="-342900" algn="l" rtl="0">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5621050" y="1653850"/>
            <a:ext cx="32112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9" name="Google Shape;129;p22"/>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Create New Object Instance</a:t>
            </a:r>
            <a:endParaRPr sz="1800">
              <a:latin typeface="Roboto"/>
              <a:ea typeface="Roboto"/>
              <a:cs typeface="Roboto"/>
              <a:sym typeface="Roboto"/>
            </a:endParaRPr>
          </a:p>
        </p:txBody>
      </p:sp>
      <p:sp>
        <p:nvSpPr>
          <p:cNvPr id="130" name="Google Shape;130;p22"/>
          <p:cNvSpPr txBox="1">
            <a:spLocks noGrp="1"/>
          </p:cNvSpPr>
          <p:nvPr>
            <p:ph type="body" idx="1"/>
          </p:nvPr>
        </p:nvSpPr>
        <p:spPr>
          <a:xfrm>
            <a:off x="342900" y="1653850"/>
            <a:ext cx="52380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updateColor(newColor: String){...}</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31" name="Google Shape;131;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Constructors</a:t>
            </a:r>
            <a:endParaRPr/>
          </a:p>
        </p:txBody>
      </p:sp>
      <p:sp>
        <p:nvSpPr>
          <p:cNvPr id="138" name="Google Shape;138;p23"/>
          <p:cNvSpPr txBox="1">
            <a:spLocks noGrp="1"/>
          </p:cNvSpPr>
          <p:nvPr>
            <p:ph type="body" idx="1"/>
          </p:nvPr>
        </p:nvSpPr>
        <p:spPr>
          <a:xfrm>
            <a:off x="342900" y="1076275"/>
            <a:ext cx="8489400" cy="84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class header, it can contain:</a:t>
            </a:r>
            <a:endParaRPr sz="1800">
              <a:solidFill>
                <a:schemeClr val="dk1"/>
              </a:solidFill>
            </a:endParaRPr>
          </a:p>
          <a:p>
            <a:pPr marL="457200" lvl="0" indent="-342900" algn="l" rtl="0">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marL="0" lvl="0" indent="0" algn="l" rtl="0">
              <a:lnSpc>
                <a:spcPct val="115000"/>
              </a:lnSpc>
              <a:spcBef>
                <a:spcPts val="1000"/>
              </a:spcBef>
              <a:spcAft>
                <a:spcPts val="0"/>
              </a:spcAft>
              <a:buNone/>
            </a:pPr>
            <a:endParaRPr sz="1800"/>
          </a:p>
        </p:txBody>
      </p:sp>
      <p:sp>
        <p:nvSpPr>
          <p:cNvPr id="139" name="Google Shape;139;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0" name="Google Shape;140;p23"/>
          <p:cNvSpPr txBox="1"/>
          <p:nvPr/>
        </p:nvSpPr>
        <p:spPr>
          <a:xfrm>
            <a:off x="319550" y="2373575"/>
            <a:ext cx="8520600" cy="186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marL="914400" lvl="1"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marL="914400" lvl="1" indent="-342900" algn="l" rtl="0">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in all instances of the class</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examples</a:t>
            </a:r>
            <a:endParaRPr/>
          </a:p>
        </p:txBody>
      </p:sp>
      <p:sp>
        <p:nvSpPr>
          <p:cNvPr id="147" name="Google Shape;147;p24"/>
          <p:cNvSpPr txBox="1">
            <a:spLocks noGrp="1"/>
          </p:cNvSpPr>
          <p:nvPr>
            <p:ph type="body" idx="1"/>
          </p:nvPr>
        </p:nvSpPr>
        <p:spPr>
          <a:xfrm>
            <a:off x="342900" y="1076275"/>
            <a:ext cx="37773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9" name="Google Shape;149;p24"/>
          <p:cNvSpPr txBox="1">
            <a:spLocks noGrp="1"/>
          </p:cNvSpPr>
          <p:nvPr>
            <p:ph type="body" idx="1"/>
          </p:nvPr>
        </p:nvSpPr>
        <p:spPr>
          <a:xfrm>
            <a:off x="4419075" y="1076275"/>
            <a:ext cx="4502700" cy="3555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marL="0" lvl="0" indent="0" algn="l" rtl="0">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155" name="Google Shape;155;p25"/>
          <p:cNvSpPr txBox="1">
            <a:spLocks noGrp="1"/>
          </p:cNvSpPr>
          <p:nvPr>
            <p:ph type="body" idx="1"/>
          </p:nvPr>
        </p:nvSpPr>
        <p:spPr>
          <a:xfrm>
            <a:off x="342900" y="1152475"/>
            <a:ext cx="8489400" cy="12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Class instances can have default values.</a:t>
            </a:r>
            <a:endParaRPr sz="1800"/>
          </a:p>
          <a:p>
            <a:pPr marL="457200" lvl="0" indent="-342900" algn="l" rtl="0">
              <a:spcBef>
                <a:spcPts val="600"/>
              </a:spcBef>
              <a:spcAft>
                <a:spcPts val="0"/>
              </a:spcAft>
              <a:buSzPts val="1800"/>
              <a:buChar char="●"/>
            </a:pPr>
            <a:r>
              <a:rPr lang="en" sz="1800"/>
              <a:t>Use default values to reduce the number of constructors needed</a:t>
            </a:r>
            <a:endParaRPr sz="1800"/>
          </a:p>
          <a:p>
            <a:pPr marL="457200" lvl="0" indent="-342900" algn="l" rtl="0">
              <a:spcBef>
                <a:spcPts val="600"/>
              </a:spcBef>
              <a:spcAft>
                <a:spcPts val="0"/>
              </a:spcAft>
              <a:buSzPts val="1800"/>
              <a:buChar char="●"/>
            </a:pPr>
            <a:r>
              <a:rPr lang="en" sz="1800"/>
              <a:t>Default parameters can be mixed with required parameters </a:t>
            </a:r>
            <a:endParaRPr sz="1800"/>
          </a:p>
          <a:p>
            <a:pPr marL="457200" lvl="0" indent="-342900" algn="l" rtl="0">
              <a:spcBef>
                <a:spcPts val="600"/>
              </a:spcBef>
              <a:spcAft>
                <a:spcPts val="0"/>
              </a:spcAft>
              <a:buSzPts val="1800"/>
              <a:buChar char="●"/>
            </a:pPr>
            <a:r>
              <a:rPr lang="en" sz="1800"/>
              <a:t>More concise (don’t need to have multiple constructor versions)</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600"/>
              </a:spcAft>
              <a:buNone/>
            </a:pPr>
            <a:endParaRPr sz="1800"/>
          </a:p>
        </p:txBody>
      </p:sp>
      <p:sp>
        <p:nvSpPr>
          <p:cNvPr id="156" name="Google Shape;15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7" name="Google Shape;157;p25"/>
          <p:cNvSpPr txBox="1"/>
          <p:nvPr/>
        </p:nvSpPr>
        <p:spPr>
          <a:xfrm>
            <a:off x="342900" y="2702425"/>
            <a:ext cx="8683800" cy="17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width:Int = </a:t>
            </a:r>
            <a:r>
              <a:rPr lang="en" sz="1800" b="1">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height:Int = </a:t>
            </a:r>
            <a:r>
              <a:rPr lang="en" sz="1800" b="1">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3964</Words>
  <Application>Microsoft Office PowerPoint</Application>
  <PresentationFormat>On-screen Show (16:9)</PresentationFormat>
  <Paragraphs>454</Paragraphs>
  <Slides>43</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Google Sans</vt:lpstr>
      <vt:lpstr>Consolas</vt:lpstr>
      <vt:lpstr>Courier New</vt:lpstr>
      <vt:lpstr>Roboto Condensed</vt:lpstr>
      <vt:lpstr>Roboto Mono</vt:lpstr>
      <vt:lpstr>Roboto</vt:lpstr>
      <vt:lpstr>arial</vt:lpstr>
      <vt:lpstr>Open Sans</vt:lpstr>
      <vt:lpstr>Simple Light</vt:lpstr>
      <vt:lpstr>GDT master</vt:lpstr>
      <vt:lpstr>PowerPoint Presentation</vt:lpstr>
      <vt:lpstr>About this lesson</vt:lpstr>
      <vt:lpstr>Classes</vt:lpstr>
      <vt:lpstr>Class</vt:lpstr>
      <vt:lpstr>Class versus object instance</vt:lpstr>
      <vt:lpstr>Define and use a class</vt:lpstr>
      <vt:lpstr>Constructors</vt:lpstr>
      <vt:lpstr>Constructor examples</vt:lpstr>
      <vt:lpstr>Default parameters</vt:lpstr>
      <vt:lpstr>Primary constructor</vt:lpstr>
      <vt:lpstr>Initializer block</vt:lpstr>
      <vt:lpstr>Initializer block example</vt:lpstr>
      <vt:lpstr>Multiple constructors</vt:lpstr>
      <vt:lpstr>Multiple constructors example</vt:lpstr>
      <vt:lpstr>Properties</vt:lpstr>
      <vt:lpstr>Person class with name property</vt:lpstr>
      <vt:lpstr>Member functions</vt:lpstr>
      <vt:lpstr>Inheritance</vt:lpstr>
      <vt:lpstr>Inheritance</vt:lpstr>
      <vt:lpstr>Interfaces</vt:lpstr>
      <vt:lpstr>Interface example</vt:lpstr>
      <vt:lpstr>Extending classes</vt:lpstr>
      <vt:lpstr>Creating a new class</vt:lpstr>
      <vt:lpstr>Classes are final by default</vt:lpstr>
      <vt:lpstr>Use open keyword</vt:lpstr>
      <vt:lpstr>Overriding</vt:lpstr>
      <vt:lpstr>Abstract classes</vt:lpstr>
      <vt:lpstr>Example abstract classes</vt:lpstr>
      <vt:lpstr>When to use each</vt:lpstr>
      <vt:lpstr>Special classes</vt:lpstr>
      <vt:lpstr>Data class</vt:lpstr>
      <vt:lpstr>Data class example</vt:lpstr>
      <vt:lpstr>Object/singleton</vt:lpstr>
      <vt:lpstr>Object/singleton example</vt:lpstr>
      <vt:lpstr>Companion objects</vt:lpstr>
      <vt:lpstr>Companion object example</vt:lpstr>
      <vt:lpstr>Organizing your code</vt:lpstr>
      <vt:lpstr>Single file, multiple entities</vt:lpstr>
      <vt:lpstr>Packages</vt:lpstr>
      <vt:lpstr>Example class hierarchy</vt:lpstr>
      <vt:lpstr>Visibility modifiers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2</cp:revision>
  <dcterms:modified xsi:type="dcterms:W3CDTF">2022-02-06T23:46:23Z</dcterms:modified>
</cp:coreProperties>
</file>