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21"/>
  </p:notesMasterIdLst>
  <p:sldIdLst>
    <p:sldId id="256" r:id="rId3"/>
    <p:sldId id="273" r:id="rId4"/>
    <p:sldId id="274" r:id="rId5"/>
    <p:sldId id="275" r:id="rId6"/>
    <p:sldId id="276" r:id="rId7"/>
    <p:sldId id="277" r:id="rId8"/>
    <p:sldId id="278" r:id="rId9"/>
    <p:sldId id="280" r:id="rId10"/>
    <p:sldId id="281" r:id="rId11"/>
    <p:sldId id="282" r:id="rId12"/>
    <p:sldId id="283" r:id="rId13"/>
    <p:sldId id="284" r:id="rId14"/>
    <p:sldId id="285" r:id="rId15"/>
    <p:sldId id="286" r:id="rId16"/>
    <p:sldId id="287" r:id="rId17"/>
    <p:sldId id="288" r:id="rId18"/>
    <p:sldId id="289" r:id="rId19"/>
    <p:sldId id="290" r:id="rId20"/>
  </p:sldIdLst>
  <p:sldSz cx="9144000" cy="5143500" type="screen16x9"/>
  <p:notesSz cx="6858000" cy="9144000"/>
  <p:embeddedFontLst>
    <p:embeddedFont>
      <p:font typeface="Consolas" panose="020B0609020204030204" pitchFamily="49" charset="0"/>
      <p:regular r:id="rId22"/>
      <p:bold r:id="rId23"/>
      <p:italic r:id="rId24"/>
      <p:boldItalic r:id="rId25"/>
    </p:embeddedFont>
    <p:embeddedFont>
      <p:font typeface="Google Sans" panose="020B060402020202020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Roboto Condensed"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oncreat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android.com/reference/android/widget/TextView"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eveloper.android.com/reference/android/widget/Button" TargetMode="External"/><Relationship Id="rId4" Type="http://schemas.openxmlformats.org/officeDocument/2006/relationships/hyperlink" Target="https://developer.android.com/reference/android/widget/ImageView"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android.com/studio/write/layout-edito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7ea636ca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7ea636ca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87ea636c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87ea636c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defining your own layouts, you can also add your own images, audio files, strings, app icon, and other resources to the app. Android provides a robust system to access them from anywhere in your app.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b87ea636c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b87ea636c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a:t>
            </a:r>
            <a:r>
              <a:rPr lang="en">
                <a:latin typeface="Courier New"/>
                <a:ea typeface="Courier New"/>
                <a:cs typeface="Courier New"/>
                <a:sym typeface="Courier New"/>
              </a:rPr>
              <a:t>drawable</a:t>
            </a:r>
            <a:r>
              <a:rPr lang="en"/>
              <a:t> directory stores all files related to drawing images and related assets.</a:t>
            </a:r>
            <a:endParaRPr/>
          </a:p>
          <a:p>
            <a:pPr marL="457200" lvl="0" indent="-298450" algn="l" rtl="0">
              <a:spcBef>
                <a:spcPts val="0"/>
              </a:spcBef>
              <a:spcAft>
                <a:spcPts val="0"/>
              </a:spcAft>
              <a:buSzPts val="1100"/>
              <a:buChar char="●"/>
            </a:pPr>
            <a:r>
              <a:rPr lang="en"/>
              <a:t>The </a:t>
            </a:r>
            <a:r>
              <a:rPr lang="en">
                <a:latin typeface="Courier New"/>
                <a:ea typeface="Courier New"/>
                <a:cs typeface="Courier New"/>
                <a:sym typeface="Courier New"/>
              </a:rPr>
              <a:t>layout</a:t>
            </a:r>
            <a:r>
              <a:rPr lang="en"/>
              <a:t> directory contains all the layout XML files for your application. There may be more than one if your app needs to handle different orientations or densities.</a:t>
            </a:r>
            <a:endParaRPr/>
          </a:p>
          <a:p>
            <a:pPr marL="457200" lvl="0" indent="-298450" algn="l" rtl="0">
              <a:spcBef>
                <a:spcPts val="0"/>
              </a:spcBef>
              <a:spcAft>
                <a:spcPts val="0"/>
              </a:spcAft>
              <a:buSzPts val="1100"/>
              <a:buChar char="●"/>
            </a:pPr>
            <a:r>
              <a:rPr lang="en"/>
              <a:t>The</a:t>
            </a:r>
            <a:r>
              <a:rPr lang="en" b="1"/>
              <a:t> </a:t>
            </a:r>
            <a:r>
              <a:rPr lang="en">
                <a:latin typeface="Courier New"/>
                <a:ea typeface="Courier New"/>
                <a:cs typeface="Courier New"/>
                <a:sym typeface="Courier New"/>
              </a:rPr>
              <a:t>mipmap</a:t>
            </a:r>
            <a:r>
              <a:rPr lang="en"/>
              <a:t> </a:t>
            </a:r>
            <a:r>
              <a:rPr lang="en">
                <a:solidFill>
                  <a:schemeClr val="dk1"/>
                </a:solidFill>
              </a:rPr>
              <a:t>directory </a:t>
            </a:r>
            <a:r>
              <a:rPr lang="en"/>
              <a:t>contains files for your app icon (known as your launcher icon) at different screen densities.</a:t>
            </a:r>
            <a:endParaRPr/>
          </a:p>
          <a:p>
            <a:pPr marL="457200" lvl="0" indent="-298450" algn="l" rtl="0">
              <a:spcBef>
                <a:spcPts val="0"/>
              </a:spcBef>
              <a:spcAft>
                <a:spcPts val="0"/>
              </a:spcAft>
              <a:buSzPts val="1100"/>
              <a:buChar char="●"/>
            </a:pPr>
            <a:r>
              <a:rPr lang="en"/>
              <a:t>The </a:t>
            </a:r>
            <a:r>
              <a:rPr lang="en">
                <a:latin typeface="Courier New"/>
                <a:ea typeface="Courier New"/>
                <a:cs typeface="Courier New"/>
                <a:sym typeface="Courier New"/>
              </a:rPr>
              <a:t>values</a:t>
            </a:r>
            <a:r>
              <a:rPr lang="en"/>
              <a:t> directory contains files related to simple collections of strings, colors, integers, and styles. If you are localizing your app, you might have more than one values directory.</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more subdirectories that may appear in the resources directory, but these are the ones that will be present in almost every Android project.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87ea636ca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87ea636ca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87ea636ca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87ea636ca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assign IDs to the views in your layout, you can access them using </a:t>
            </a:r>
            <a:r>
              <a:rPr lang="en">
                <a:latin typeface="Courier New"/>
                <a:ea typeface="Courier New"/>
                <a:cs typeface="Courier New"/>
                <a:sym typeface="Courier New"/>
              </a:rPr>
              <a:t>R.id.&lt;resource_name&gt;</a:t>
            </a:r>
            <a:r>
              <a:rPr lang="en"/>
              <a:t>. For example, this TextView has the resource ID name “</a:t>
            </a:r>
            <a:r>
              <a:rPr lang="en">
                <a:latin typeface="Consolas"/>
                <a:ea typeface="Consolas"/>
                <a:cs typeface="Consolas"/>
                <a:sym typeface="Consolas"/>
              </a:rPr>
              <a:t>helloTextView</a:t>
            </a:r>
            <a:r>
              <a:rPr lang="en"/>
              <a:t>” and you can refer to it in your app using </a:t>
            </a:r>
            <a:r>
              <a:rPr lang="en">
                <a:latin typeface="Courier New"/>
                <a:ea typeface="Courier New"/>
                <a:cs typeface="Courier New"/>
                <a:sym typeface="Courier New"/>
              </a:rPr>
              <a:t>R.id.helloTextView</a:t>
            </a:r>
            <a:r>
              <a:rPr lang="en"/>
              <a:t>. Be sure to use </a:t>
            </a:r>
            <a:r>
              <a:rPr lang="en" b="1"/>
              <a:t>unique resource names</a:t>
            </a:r>
            <a:r>
              <a:rPr lang="en"/>
              <a:t> so it is clear which element you want to refer to.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87ea636ca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b87ea636ca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b87ea636ca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b87ea636c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Examples of activities: </a:t>
            </a:r>
            <a:endParaRPr/>
          </a:p>
          <a:p>
            <a:pPr marL="457200" lvl="0" indent="-298450" algn="l" rtl="0">
              <a:spcBef>
                <a:spcPts val="0"/>
              </a:spcBef>
              <a:spcAft>
                <a:spcPts val="0"/>
              </a:spcAft>
              <a:buSzPts val="1100"/>
              <a:buChar char="●"/>
            </a:pPr>
            <a:r>
              <a:rPr lang="en"/>
              <a:t>Displaying a list of emails</a:t>
            </a:r>
            <a:endParaRPr/>
          </a:p>
          <a:p>
            <a:pPr marL="457200" lvl="0" indent="-298450" algn="l" rtl="0">
              <a:spcBef>
                <a:spcPts val="0"/>
              </a:spcBef>
              <a:spcAft>
                <a:spcPts val="0"/>
              </a:spcAft>
              <a:buSzPts val="1100"/>
              <a:buChar char="●"/>
            </a:pPr>
            <a:r>
              <a:rPr lang="en"/>
              <a:t>Displaying details of one specific item</a:t>
            </a:r>
            <a:endParaRPr/>
          </a:p>
          <a:p>
            <a:pPr marL="457200" lvl="0" indent="-298450" algn="l" rtl="0">
              <a:spcBef>
                <a:spcPts val="0"/>
              </a:spcBef>
              <a:spcAft>
                <a:spcPts val="0"/>
              </a:spcAft>
              <a:buSzPts val="1100"/>
              <a:buChar char="●"/>
            </a:pPr>
            <a:r>
              <a:rPr lang="en"/>
              <a:t>Taking a photo using the camera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7ea636ca_0_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7ea636ca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Let’s look at the code in </a:t>
            </a:r>
            <a:r>
              <a:rPr lang="en">
                <a:latin typeface="Courier New"/>
                <a:ea typeface="Courier New"/>
                <a:cs typeface="Courier New"/>
                <a:sym typeface="Courier New"/>
              </a:rPr>
              <a:t>MainActivity.kt</a:t>
            </a:r>
            <a:r>
              <a:rPr lang="en"/>
              <a:t>. This was automatically generated because we selected the Empty Activity template in the new project wizard. Notice that it says “class” MainActivity.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It extends from the AppCompatActivity class, where we inherit behavior from the Android framework about how an Activity works. AppCompat for app compatibility ensures that newer features are available to legacy versions of Android.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Within the class, we have one function that is overriding the </a:t>
            </a:r>
            <a:r>
              <a:rPr lang="en">
                <a:latin typeface="Courier New"/>
                <a:ea typeface="Courier New"/>
                <a:cs typeface="Courier New"/>
                <a:sym typeface="Courier New"/>
              </a:rPr>
              <a:t>onCreate</a:t>
            </a:r>
            <a:r>
              <a:rPr lang="en"/>
              <a:t> function that was defined in the superclass.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87ea636ca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87ea636c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Instead of launching a program through the </a:t>
            </a:r>
            <a:r>
              <a:rPr lang="en">
                <a:latin typeface="Courier New"/>
                <a:ea typeface="Courier New"/>
                <a:cs typeface="Courier New"/>
                <a:sym typeface="Courier New"/>
              </a:rPr>
              <a:t>main()</a:t>
            </a:r>
            <a:r>
              <a:rPr lang="en"/>
              <a:t> function, as shown in earlier lessons, Android starts your app through an Activity instance.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Once the user taps your app icon on the device, Android opens your app by launching the main Activity of your app. Specifically, the </a:t>
            </a:r>
            <a:r>
              <a:rPr lang="en">
                <a:latin typeface="Courier New"/>
                <a:ea typeface="Courier New"/>
                <a:cs typeface="Courier New"/>
                <a:sym typeface="Courier New"/>
              </a:rPr>
              <a:t>onCreate()</a:t>
            </a:r>
            <a:r>
              <a:rPr lang="en"/>
              <a:t> method is called when your Activity is created. The </a:t>
            </a:r>
            <a:r>
              <a:rPr lang="en">
                <a:latin typeface="Courier New"/>
                <a:ea typeface="Courier New"/>
                <a:cs typeface="Courier New"/>
                <a:sym typeface="Courier New"/>
              </a:rPr>
              <a:t>onCreate()</a:t>
            </a:r>
            <a:r>
              <a:rPr lang="en"/>
              <a:t> method is just one of the Activity callback methods that is invoked from the system at certain stages of the Activity lifecycle. We’ll talk more about the lifecycle in a future lesson. For now, know that your Activity continues to run until the user or system takes action to shut it down.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Introduction to Activities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87ea636ca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87ea636ca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what the </a:t>
            </a:r>
            <a:r>
              <a:rPr lang="en">
                <a:latin typeface="Courier New"/>
                <a:ea typeface="Courier New"/>
                <a:cs typeface="Courier New"/>
                <a:sym typeface="Courier New"/>
              </a:rPr>
              <a:t>onCreate()</a:t>
            </a:r>
            <a:r>
              <a:rPr lang="en"/>
              <a:t> method looks like in the </a:t>
            </a:r>
            <a:r>
              <a:rPr lang="en">
                <a:latin typeface="Courier New"/>
                <a:ea typeface="Courier New"/>
                <a:cs typeface="Courier New"/>
                <a:sym typeface="Courier New"/>
              </a:rPr>
              <a:t>MainActivity.kt</a:t>
            </a:r>
            <a:r>
              <a:rPr lang="en"/>
              <a:t> file of our sample app. In this callback method, we call into the superclass </a:t>
            </a:r>
            <a:r>
              <a:rPr lang="en">
                <a:latin typeface="Courier New"/>
                <a:ea typeface="Courier New"/>
                <a:cs typeface="Courier New"/>
                <a:sym typeface="Courier New"/>
              </a:rPr>
              <a:t>onCreate()</a:t>
            </a:r>
            <a:r>
              <a:rPr lang="en">
                <a:latin typeface="Roboto"/>
                <a:ea typeface="Roboto"/>
                <a:cs typeface="Roboto"/>
                <a:sym typeface="Roboto"/>
              </a:rPr>
              <a:t> </a:t>
            </a:r>
            <a:r>
              <a:rPr lang="en"/>
              <a:t>method to set up the Activity. The Android framework handles a lot of this complexity for us. Then we call </a:t>
            </a:r>
            <a:r>
              <a:rPr lang="en">
                <a:latin typeface="Courier New"/>
                <a:ea typeface="Courier New"/>
                <a:cs typeface="Courier New"/>
                <a:sym typeface="Courier New"/>
              </a:rPr>
              <a:t>setContentView()</a:t>
            </a:r>
            <a:r>
              <a:rPr lang="en"/>
              <a:t> so that the layout defined in the </a:t>
            </a:r>
            <a:r>
              <a:rPr lang="en">
                <a:latin typeface="Courier New"/>
                <a:ea typeface="Courier New"/>
                <a:cs typeface="Courier New"/>
                <a:sym typeface="Courier New"/>
              </a:rPr>
              <a:t>activity_main.xml</a:t>
            </a:r>
            <a:r>
              <a:rPr lang="en"/>
              <a:t> file is displayed in the Activity. Let’s look at what happens when we call </a:t>
            </a:r>
            <a:r>
              <a:rPr lang="en">
                <a:latin typeface="Courier New"/>
                <a:ea typeface="Courier New"/>
                <a:cs typeface="Courier New"/>
                <a:sym typeface="Courier New"/>
              </a:rPr>
              <a:t>setContentView</a:t>
            </a:r>
            <a:r>
              <a:rPr lang="en"/>
              <a:t> with a layout resource ID.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onCreate()</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7ea636ca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7ea636ca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comes with a large set of built-in classes for views (sometimes called widgets). For example, TextView, ImageView, and Button are commonly used views. Each View has different attributes depending on the type of View it is. Example attributes include width, height, whether it is visible, and more. For a TextView, example attributes include font size, font family, and the text to display.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TextView</a:t>
            </a:r>
            <a:endParaRPr/>
          </a:p>
          <a:p>
            <a:pPr marL="457200" lvl="0" indent="-298450" algn="l" rtl="0">
              <a:spcBef>
                <a:spcPts val="0"/>
              </a:spcBef>
              <a:spcAft>
                <a:spcPts val="0"/>
              </a:spcAft>
              <a:buSzPts val="1100"/>
              <a:buChar char="●"/>
            </a:pPr>
            <a:r>
              <a:rPr lang="en" u="sng">
                <a:solidFill>
                  <a:schemeClr val="hlink"/>
                </a:solidFill>
                <a:hlinkClick r:id="rId4"/>
              </a:rPr>
              <a:t>ImageView</a:t>
            </a:r>
            <a:endParaRPr/>
          </a:p>
          <a:p>
            <a:pPr marL="457200" lvl="0" indent="-298450" algn="l" rtl="0">
              <a:spcBef>
                <a:spcPts val="0"/>
              </a:spcBef>
              <a:spcAft>
                <a:spcPts val="0"/>
              </a:spcAft>
              <a:buSzPts val="1100"/>
              <a:buChar char="●"/>
            </a:pPr>
            <a:r>
              <a:rPr lang="en" u="sng">
                <a:solidFill>
                  <a:schemeClr val="hlink"/>
                </a:solidFill>
                <a:hlinkClick r:id="rId5"/>
              </a:rPr>
              <a:t>Button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7ea636ca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7ea636ca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Android Studio, build your layout with the Layout Editor. </a:t>
            </a:r>
            <a:endParaRPr/>
          </a:p>
          <a:p>
            <a:pPr marL="457200" lvl="0" indent="-298450" algn="l" rtl="0">
              <a:spcBef>
                <a:spcPts val="0"/>
              </a:spcBef>
              <a:spcAft>
                <a:spcPts val="0"/>
              </a:spcAft>
              <a:buSzPts val="1100"/>
              <a:buChar char="●"/>
            </a:pPr>
            <a:r>
              <a:rPr lang="en"/>
              <a:t>Drag and drop components from the Palette (1) into the Design view (2). </a:t>
            </a:r>
            <a:endParaRPr/>
          </a:p>
          <a:p>
            <a:pPr marL="457200" lvl="0" indent="-298450" algn="l" rtl="0">
              <a:spcBef>
                <a:spcPts val="0"/>
              </a:spcBef>
              <a:spcAft>
                <a:spcPts val="0"/>
              </a:spcAft>
              <a:buSzPts val="1100"/>
              <a:buChar char="●"/>
            </a:pPr>
            <a:r>
              <a:rPr lang="en"/>
              <a:t>See a preview of your layout in the Design view (2).</a:t>
            </a:r>
            <a:endParaRPr/>
          </a:p>
          <a:p>
            <a:pPr marL="457200" lvl="0" indent="-298450" algn="l" rtl="0">
              <a:spcBef>
                <a:spcPts val="0"/>
              </a:spcBef>
              <a:spcAft>
                <a:spcPts val="0"/>
              </a:spcAft>
              <a:buSzPts val="1100"/>
              <a:buChar char="●"/>
            </a:pPr>
            <a:r>
              <a:rPr lang="en"/>
              <a:t>Modify the attributes of the views on the right hand side in the Attributes window (3).</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Build a UI with Layout Editor</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87ea636ca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87ea636c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87ea636ca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87ea636ca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XML for displaying a </a:t>
            </a:r>
            <a:r>
              <a:rPr lang="en">
                <a:latin typeface="Courier New"/>
                <a:ea typeface="Courier New"/>
                <a:cs typeface="Courier New"/>
                <a:sym typeface="Courier New"/>
              </a:rPr>
              <a:t>TextView</a:t>
            </a:r>
            <a:r>
              <a:rPr lang="en"/>
              <a:t> in the layout. We see three attributes on the </a:t>
            </a:r>
            <a:r>
              <a:rPr lang="en">
                <a:latin typeface="Courier New"/>
                <a:ea typeface="Courier New"/>
                <a:cs typeface="Courier New"/>
                <a:sym typeface="Courier New"/>
              </a:rPr>
              <a:t>TextView</a:t>
            </a:r>
            <a:r>
              <a:rPr lang="en"/>
              <a:t>: width, height, and text. These attributes are provided by either the base </a:t>
            </a:r>
            <a:r>
              <a:rPr lang="en">
                <a:latin typeface="Courier New"/>
                <a:ea typeface="Courier New"/>
                <a:cs typeface="Courier New"/>
                <a:sym typeface="Courier New"/>
              </a:rPr>
              <a:t>View</a:t>
            </a:r>
            <a:r>
              <a:rPr lang="en"/>
              <a:t> class (width and height) or by the specific </a:t>
            </a:r>
            <a:r>
              <a:rPr lang="en">
                <a:latin typeface="Courier New"/>
                <a:ea typeface="Courier New"/>
                <a:cs typeface="Courier New"/>
                <a:sym typeface="Courier New"/>
              </a:rPr>
              <a:t>TextView</a:t>
            </a:r>
            <a:r>
              <a:rPr lang="en"/>
              <a:t>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87ea636ca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87ea636ca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Android has several ways to specify the width and height of a </a:t>
            </a:r>
            <a:r>
              <a:rPr lang="en">
                <a:latin typeface="Courier New"/>
                <a:ea typeface="Courier New"/>
                <a:cs typeface="Courier New"/>
                <a:sym typeface="Courier New"/>
              </a:rPr>
              <a:t>View</a:t>
            </a:r>
            <a:r>
              <a:rPr lang="en"/>
              <a:t>. These examples are for the layout_width of a View, but the same applies for the </a:t>
            </a:r>
            <a:r>
              <a:rPr lang="en">
                <a:latin typeface="Courier New"/>
                <a:ea typeface="Courier New"/>
                <a:cs typeface="Courier New"/>
                <a:sym typeface="Courier New"/>
              </a:rPr>
              <a:t>layout_height </a:t>
            </a:r>
            <a:r>
              <a:rPr lang="en"/>
              <a:t>attribute of a View.</a:t>
            </a:r>
            <a:endParaRPr/>
          </a:p>
          <a:p>
            <a:pPr marL="457200" lvl="0" indent="-298450" algn="l" rtl="0">
              <a:lnSpc>
                <a:spcPct val="115000"/>
              </a:lnSpc>
              <a:spcBef>
                <a:spcPts val="0"/>
              </a:spcBef>
              <a:spcAft>
                <a:spcPts val="0"/>
              </a:spcAft>
              <a:buSzPts val="1100"/>
              <a:buChar char="●"/>
            </a:pPr>
            <a:r>
              <a:rPr lang="en"/>
              <a:t>Use </a:t>
            </a:r>
            <a:r>
              <a:rPr lang="en">
                <a:latin typeface="Courier New"/>
                <a:ea typeface="Courier New"/>
                <a:cs typeface="Courier New"/>
                <a:sym typeface="Courier New"/>
              </a:rPr>
              <a:t>wrap_content</a:t>
            </a:r>
            <a:r>
              <a:rPr lang="en"/>
              <a:t> to use </a:t>
            </a:r>
            <a:r>
              <a:rPr lang="en">
                <a:solidFill>
                  <a:schemeClr val="dk1"/>
                </a:solidFill>
              </a:rPr>
              <a:t>only </a:t>
            </a:r>
            <a:r>
              <a:rPr lang="en"/>
              <a:t>as much space as needed to display the content within the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View</a:t>
            </a:r>
            <a:r>
              <a:rPr lang="en"/>
              <a:t> to be as wide as the text within the </a:t>
            </a:r>
            <a:r>
              <a:rPr lang="en">
                <a:latin typeface="Courier New"/>
                <a:ea typeface="Courier New"/>
                <a:cs typeface="Courier New"/>
                <a:sym typeface="Courier New"/>
              </a:rPr>
              <a:t>TextView</a:t>
            </a:r>
            <a:r>
              <a:rPr lang="en"/>
              <a:t>, use </a:t>
            </a:r>
            <a:r>
              <a:rPr lang="en">
                <a:latin typeface="Courier New"/>
                <a:ea typeface="Courier New"/>
                <a:cs typeface="Courier New"/>
                <a:sym typeface="Courier New"/>
              </a:rPr>
              <a:t>wrap_content</a:t>
            </a:r>
            <a:r>
              <a:rPr lang="en"/>
              <a:t>.</a:t>
            </a:r>
            <a:endParaRPr/>
          </a:p>
          <a:p>
            <a:pPr marL="457200" lvl="0" indent="-298450" algn="l" rtl="0">
              <a:lnSpc>
                <a:spcPct val="115000"/>
              </a:lnSpc>
              <a:spcBef>
                <a:spcPts val="0"/>
              </a:spcBef>
              <a:spcAft>
                <a:spcPts val="0"/>
              </a:spcAft>
              <a:buSzPts val="1100"/>
              <a:buChar char="●"/>
            </a:pPr>
            <a:r>
              <a:rPr lang="en"/>
              <a:t>Use </a:t>
            </a:r>
            <a:r>
              <a:rPr lang="en">
                <a:latin typeface="Courier New"/>
                <a:ea typeface="Courier New"/>
                <a:cs typeface="Courier New"/>
                <a:sym typeface="Courier New"/>
              </a:rPr>
              <a:t>match_parent</a:t>
            </a:r>
            <a:r>
              <a:rPr lang="en"/>
              <a:t> to use the dimension of the parent (such as matching the width of the parent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ImageView</a:t>
            </a:r>
            <a:r>
              <a:rPr lang="en"/>
              <a:t> to take up the full size of the parent, set </a:t>
            </a:r>
            <a:r>
              <a:rPr lang="en">
                <a:latin typeface="Courier New"/>
                <a:ea typeface="Courier New"/>
                <a:cs typeface="Courier New"/>
                <a:sym typeface="Courier New"/>
              </a:rPr>
              <a:t>match_parent</a:t>
            </a:r>
            <a:r>
              <a:rPr lang="en"/>
              <a:t> for its width and height. </a:t>
            </a:r>
            <a:endParaRPr/>
          </a:p>
          <a:p>
            <a:pPr marL="457200" lvl="0" indent="-298450" algn="l" rtl="0">
              <a:lnSpc>
                <a:spcPct val="115000"/>
              </a:lnSpc>
              <a:spcBef>
                <a:spcPts val="0"/>
              </a:spcBef>
              <a:spcAft>
                <a:spcPts val="0"/>
              </a:spcAft>
              <a:buSzPts val="1100"/>
              <a:buChar char="●"/>
            </a:pPr>
            <a:r>
              <a:rPr lang="en"/>
              <a:t>Lastly, if you want a fixed size for the </a:t>
            </a:r>
            <a:r>
              <a:rPr lang="en">
                <a:latin typeface="Courier New"/>
                <a:ea typeface="Courier New"/>
                <a:cs typeface="Courier New"/>
                <a:sym typeface="Courier New"/>
              </a:rPr>
              <a:t>View</a:t>
            </a:r>
            <a:r>
              <a:rPr lang="en"/>
              <a:t>, then set a specific dp (density-independent pixels) </a:t>
            </a:r>
            <a:r>
              <a:rPr lang="en">
                <a:solidFill>
                  <a:schemeClr val="dk1"/>
                </a:solidFill>
              </a:rPr>
              <a:t>value</a:t>
            </a:r>
            <a:r>
              <a:rPr lang="en"/>
              <a:t>. We will be revisiting the concept of dps in the next lesson when we learn more about layouts.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87ea636c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87ea636c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To show more than one view on screen, use a </a:t>
            </a:r>
            <a:r>
              <a:rPr lang="en">
                <a:latin typeface="Courier New"/>
                <a:ea typeface="Courier New"/>
                <a:cs typeface="Courier New"/>
                <a:sym typeface="Courier New"/>
              </a:rPr>
              <a:t>ViewGroup</a:t>
            </a:r>
            <a:r>
              <a:rPr lang="en"/>
              <a:t>. A </a:t>
            </a:r>
            <a:r>
              <a:rPr lang="en">
                <a:latin typeface="Courier New"/>
                <a:ea typeface="Courier New"/>
                <a:cs typeface="Courier New"/>
                <a:sym typeface="Courier New"/>
              </a:rPr>
              <a:t>ViewGroup</a:t>
            </a:r>
            <a:r>
              <a:rPr lang="en"/>
              <a:t> is a container for views, and controls how views are organized and laid out on screen. This slide shows examples of three different ViewGroups. </a:t>
            </a:r>
            <a:endParaRPr/>
          </a:p>
          <a:p>
            <a:pPr marL="457200" lvl="0" indent="-298450" algn="l" rtl="0">
              <a:spcBef>
                <a:spcPts val="0"/>
              </a:spcBef>
              <a:spcAft>
                <a:spcPts val="0"/>
              </a:spcAft>
              <a:buSzPts val="1100"/>
              <a:buChar char="●"/>
            </a:pPr>
            <a:r>
              <a:rPr lang="en"/>
              <a:t>Use a </a:t>
            </a:r>
            <a:r>
              <a:rPr lang="en">
                <a:latin typeface="Courier New"/>
                <a:ea typeface="Courier New"/>
                <a:cs typeface="Courier New"/>
                <a:sym typeface="Courier New"/>
              </a:rPr>
              <a:t>FrameLayout</a:t>
            </a:r>
            <a:r>
              <a:rPr lang="en"/>
              <a:t> if you have only one child </a:t>
            </a:r>
            <a:r>
              <a:rPr lang="en">
                <a:latin typeface="Courier New"/>
                <a:ea typeface="Courier New"/>
                <a:cs typeface="Courier New"/>
                <a:sym typeface="Courier New"/>
              </a:rPr>
              <a:t>View</a:t>
            </a:r>
            <a:r>
              <a:rPr lang="en"/>
              <a:t>. </a:t>
            </a:r>
            <a:endParaRPr/>
          </a:p>
          <a:p>
            <a:pPr marL="457200" lvl="0" indent="-298450" algn="l" rtl="0">
              <a:spcBef>
                <a:spcPts val="0"/>
              </a:spcBef>
              <a:spcAft>
                <a:spcPts val="0"/>
              </a:spcAft>
              <a:buSzPts val="1100"/>
              <a:buChar char="●"/>
            </a:pPr>
            <a:r>
              <a:rPr lang="en"/>
              <a:t>Use a </a:t>
            </a:r>
            <a:r>
              <a:rPr lang="en">
                <a:latin typeface="Courier New"/>
                <a:ea typeface="Courier New"/>
                <a:cs typeface="Courier New"/>
                <a:sym typeface="Courier New"/>
              </a:rPr>
              <a:t>LinearLayout</a:t>
            </a:r>
            <a:r>
              <a:rPr lang="en"/>
              <a:t> to display views in a row or column. </a:t>
            </a:r>
            <a:endParaRPr/>
          </a:p>
          <a:p>
            <a:pPr marL="457200" lvl="0" indent="-298450" algn="l" rtl="0">
              <a:spcBef>
                <a:spcPts val="0"/>
              </a:spcBef>
              <a:spcAft>
                <a:spcPts val="0"/>
              </a:spcAft>
              <a:buSzPts val="1100"/>
              <a:buChar char="●"/>
            </a:pPr>
            <a:r>
              <a:rPr lang="en"/>
              <a:t>Use a </a:t>
            </a:r>
            <a:r>
              <a:rPr lang="en">
                <a:latin typeface="Courier New"/>
                <a:ea typeface="Courier New"/>
                <a:cs typeface="Courier New"/>
                <a:sym typeface="Courier New"/>
              </a:rPr>
              <a:t>ConstraintLayout</a:t>
            </a:r>
            <a:r>
              <a:rPr lang="en"/>
              <a:t> for more complex layouts.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In general, choose the </a:t>
            </a:r>
            <a:r>
              <a:rPr lang="en">
                <a:latin typeface="Courier New"/>
                <a:ea typeface="Courier New"/>
                <a:cs typeface="Courier New"/>
                <a:sym typeface="Courier New"/>
              </a:rPr>
              <a:t>ViewGroup</a:t>
            </a:r>
            <a:r>
              <a:rPr lang="en"/>
              <a:t> that meets your needs without being overly complex. For example, if you can get the job done with a </a:t>
            </a:r>
            <a:r>
              <a:rPr lang="en">
                <a:latin typeface="Courier New"/>
                <a:ea typeface="Courier New"/>
                <a:cs typeface="Courier New"/>
                <a:sym typeface="Courier New"/>
              </a:rPr>
              <a:t>LinearLayout</a:t>
            </a:r>
            <a:r>
              <a:rPr lang="en"/>
              <a:t>, then there is no need to use a </a:t>
            </a:r>
            <a:r>
              <a:rPr lang="en">
                <a:latin typeface="Courier New"/>
                <a:ea typeface="Courier New"/>
                <a:cs typeface="Courier New"/>
                <a:sym typeface="Courier New"/>
              </a:rPr>
              <a:t>ConstraintLayout</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Let’s look at the XML for some of these </a:t>
            </a:r>
            <a:r>
              <a:rPr lang="en">
                <a:latin typeface="Courier New"/>
                <a:ea typeface="Courier New"/>
                <a:cs typeface="Courier New"/>
                <a:sym typeface="Courier New"/>
              </a:rPr>
              <a:t>ViewGroups</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7ea636ca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7ea636ca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XML example for the </a:t>
            </a:r>
            <a:r>
              <a:rPr lang="en">
                <a:latin typeface="Courier New"/>
                <a:ea typeface="Courier New"/>
                <a:cs typeface="Courier New"/>
                <a:sym typeface="Courier New"/>
              </a:rPr>
              <a:t>LinearLayout</a:t>
            </a:r>
            <a:r>
              <a:rPr lang="en"/>
              <a:t>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LinearLayout</a:t>
            </a:r>
            <a:r>
              <a:rPr lang="en"/>
              <a:t> is the parent for the three child views (two </a:t>
            </a:r>
            <a:r>
              <a:rPr lang="en">
                <a:latin typeface="Courier New"/>
                <a:ea typeface="Courier New"/>
                <a:cs typeface="Courier New"/>
                <a:sym typeface="Courier New"/>
              </a:rPr>
              <a:t>TextViews</a:t>
            </a:r>
            <a:r>
              <a:rPr lang="en"/>
              <a:t> and a </a:t>
            </a:r>
            <a:r>
              <a:rPr lang="en">
                <a:latin typeface="Courier New"/>
                <a:ea typeface="Courier New"/>
                <a:cs typeface="Courier New"/>
                <a:sym typeface="Courier New"/>
              </a:rPr>
              <a:t>Button</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 </a:t>
            </a:r>
            <a:r>
              <a:rPr lang="en">
                <a:latin typeface="Courier New"/>
                <a:ea typeface="Courier New"/>
                <a:cs typeface="Courier New"/>
                <a:sym typeface="Courier New"/>
              </a:rPr>
              <a:t>LinearLayout</a:t>
            </a:r>
            <a:r>
              <a:rPr lang="en"/>
              <a:t> lays out child views in a row or column. The layout direction is determined by the orientation attribute on the </a:t>
            </a:r>
            <a:r>
              <a:rPr lang="en">
                <a:latin typeface="Courier New"/>
                <a:ea typeface="Courier New"/>
                <a:cs typeface="Courier New"/>
                <a:sym typeface="Courier New"/>
              </a:rPr>
              <a:t>LinearLayout</a:t>
            </a:r>
            <a:r>
              <a:rPr lang="en"/>
              <a:t>. In this case, the </a:t>
            </a:r>
            <a:r>
              <a:rPr lang="en">
                <a:latin typeface="Courier New"/>
                <a:ea typeface="Courier New"/>
                <a:cs typeface="Courier New"/>
                <a:sym typeface="Courier New"/>
              </a:rPr>
              <a:t>LinearLayout</a:t>
            </a:r>
            <a:r>
              <a:rPr lang="en"/>
              <a:t> has a “vertical”  orientation, so the layout will look like this diagram. Change the orientation to “horizontal” to have the views grouped in a horizontal row.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87ea636ca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87ea636ca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We’ve talked about how views can have parent - child relationships if they’re placed within a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ViewGroups</a:t>
            </a:r>
            <a:r>
              <a:rPr lang="en"/>
              <a:t> can also contain other </a:t>
            </a:r>
            <a:r>
              <a:rPr lang="en">
                <a:latin typeface="Courier New"/>
                <a:ea typeface="Courier New"/>
                <a:cs typeface="Courier New"/>
                <a:sym typeface="Courier New"/>
              </a:rPr>
              <a:t>ViewGroups</a:t>
            </a:r>
            <a:r>
              <a:rPr lang="en"/>
              <a:t>. This creates a hierarchy of views that represent the layout of what’s displayed on the screen (on the right).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0"/>
            <a:ext cx="8520600" cy="4674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681525"/>
            <a:ext cx="3604800" cy="28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4:</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Build your first Android app</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 resources</a:t>
            </a:r>
            <a:endParaRPr/>
          </a:p>
        </p:txBody>
      </p:sp>
      <p:sp>
        <p:nvSpPr>
          <p:cNvPr id="302" name="Google Shape;302;p43"/>
          <p:cNvSpPr txBox="1">
            <a:spLocks noGrp="1"/>
          </p:cNvSpPr>
          <p:nvPr>
            <p:ph type="body" idx="1"/>
          </p:nvPr>
        </p:nvSpPr>
        <p:spPr>
          <a:xfrm>
            <a:off x="342900" y="1152475"/>
            <a:ext cx="84894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Static content or additional files that your code uses</a:t>
            </a:r>
            <a:endParaRPr sz="2200"/>
          </a:p>
          <a:p>
            <a:pPr marL="457200" lvl="0" indent="-368300" algn="l" rtl="0">
              <a:spcBef>
                <a:spcPts val="1000"/>
              </a:spcBef>
              <a:spcAft>
                <a:spcPts val="0"/>
              </a:spcAft>
              <a:buSzPts val="2200"/>
              <a:buChar char="●"/>
            </a:pPr>
            <a:r>
              <a:rPr lang="en" sz="2200"/>
              <a:t>Layout files</a:t>
            </a:r>
            <a:endParaRPr sz="2200"/>
          </a:p>
          <a:p>
            <a:pPr marL="457200" lvl="0" indent="-368300" algn="l" rtl="0">
              <a:spcBef>
                <a:spcPts val="1000"/>
              </a:spcBef>
              <a:spcAft>
                <a:spcPts val="0"/>
              </a:spcAft>
              <a:buSzPts val="2200"/>
              <a:buChar char="●"/>
            </a:pPr>
            <a:r>
              <a:rPr lang="en" sz="2200"/>
              <a:t>Images</a:t>
            </a:r>
            <a:endParaRPr sz="2200"/>
          </a:p>
          <a:p>
            <a:pPr marL="457200" lvl="0" indent="-368300" algn="l" rtl="0">
              <a:spcBef>
                <a:spcPts val="1000"/>
              </a:spcBef>
              <a:spcAft>
                <a:spcPts val="0"/>
              </a:spcAft>
              <a:buSzPts val="2200"/>
              <a:buChar char="●"/>
            </a:pPr>
            <a:r>
              <a:rPr lang="en" sz="2200"/>
              <a:t>Audio files</a:t>
            </a:r>
            <a:endParaRPr sz="2200"/>
          </a:p>
          <a:p>
            <a:pPr marL="457200" lvl="0" indent="-368300" algn="l" rtl="0">
              <a:spcBef>
                <a:spcPts val="1000"/>
              </a:spcBef>
              <a:spcAft>
                <a:spcPts val="0"/>
              </a:spcAft>
              <a:buSzPts val="2200"/>
              <a:buChar char="●"/>
            </a:pPr>
            <a:r>
              <a:rPr lang="en" sz="2200"/>
              <a:t>User interface strings</a:t>
            </a:r>
            <a:endParaRPr sz="2200"/>
          </a:p>
          <a:p>
            <a:pPr marL="457200" lvl="0" indent="-368300" algn="l" rtl="0">
              <a:spcBef>
                <a:spcPts val="1000"/>
              </a:spcBef>
              <a:spcAft>
                <a:spcPts val="1000"/>
              </a:spcAft>
              <a:buSzPts val="2200"/>
              <a:buChar char="●"/>
            </a:pPr>
            <a:r>
              <a:rPr lang="en" sz="2200"/>
              <a:t>App icon</a:t>
            </a:r>
            <a:endParaRPr sz="2200"/>
          </a:p>
        </p:txBody>
      </p:sp>
      <p:sp>
        <p:nvSpPr>
          <p:cNvPr id="303" name="Google Shape;303;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resource directories</a:t>
            </a:r>
            <a:endParaRPr/>
          </a:p>
        </p:txBody>
      </p:sp>
      <p:sp>
        <p:nvSpPr>
          <p:cNvPr id="309" name="Google Shape;309;p44"/>
          <p:cNvSpPr txBox="1">
            <a:spLocks noGrp="1"/>
          </p:cNvSpPr>
          <p:nvPr>
            <p:ph type="body" idx="1"/>
          </p:nvPr>
        </p:nvSpPr>
        <p:spPr>
          <a:xfrm>
            <a:off x="311700" y="1228675"/>
            <a:ext cx="8520600" cy="65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Add resources to your app by including them in the appropriate resource directory under the parent </a:t>
            </a:r>
            <a:r>
              <a:rPr lang="en" sz="1800">
                <a:latin typeface="Courier New"/>
                <a:ea typeface="Courier New"/>
                <a:cs typeface="Courier New"/>
                <a:sym typeface="Courier New"/>
              </a:rPr>
              <a:t>res</a:t>
            </a:r>
            <a:r>
              <a:rPr lang="en" sz="1800"/>
              <a:t> folder.</a:t>
            </a:r>
            <a:endParaRPr sz="1800"/>
          </a:p>
        </p:txBody>
      </p:sp>
      <p:sp>
        <p:nvSpPr>
          <p:cNvPr id="310" name="Google Shape;310;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11" name="Google Shape;311;p44"/>
          <p:cNvSpPr txBox="1"/>
          <p:nvPr/>
        </p:nvSpPr>
        <p:spPr>
          <a:xfrm>
            <a:off x="345525" y="2122550"/>
            <a:ext cx="8486700" cy="21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main</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java</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res</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drawable</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layout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mipmap</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values</a:t>
            </a:r>
            <a:endParaRPr sz="1800">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IDs</a:t>
            </a:r>
            <a:endParaRPr/>
          </a:p>
        </p:txBody>
      </p:sp>
      <p:sp>
        <p:nvSpPr>
          <p:cNvPr id="317" name="Google Shape;317;p45"/>
          <p:cNvSpPr txBox="1">
            <a:spLocks noGrp="1"/>
          </p:cNvSpPr>
          <p:nvPr>
            <p:ph type="body" idx="1"/>
          </p:nvPr>
        </p:nvSpPr>
        <p:spPr>
          <a:xfrm>
            <a:off x="342900" y="1115750"/>
            <a:ext cx="8660700" cy="287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Each resource has a resource ID to access it.</a:t>
            </a:r>
            <a:endParaRPr sz="1800"/>
          </a:p>
          <a:p>
            <a:pPr marL="457200" lvl="0" indent="-342900" algn="l" rtl="0">
              <a:spcBef>
                <a:spcPts val="1000"/>
              </a:spcBef>
              <a:spcAft>
                <a:spcPts val="0"/>
              </a:spcAft>
              <a:buSzPts val="1800"/>
              <a:buChar char="●"/>
            </a:pPr>
            <a:r>
              <a:rPr lang="en" sz="1800"/>
              <a:t>When naming resources, the convention is to use all lowercase with underscores (for example, </a:t>
            </a:r>
            <a:r>
              <a:rPr lang="en" sz="1800">
                <a:latin typeface="Courier New"/>
                <a:ea typeface="Courier New"/>
                <a:cs typeface="Courier New"/>
                <a:sym typeface="Courier New"/>
              </a:rPr>
              <a:t>activity_main.xml</a:t>
            </a:r>
            <a:r>
              <a:rPr lang="en" sz="1800"/>
              <a:t>). </a:t>
            </a:r>
            <a:endParaRPr sz="1800"/>
          </a:p>
          <a:p>
            <a:pPr marL="457200" lvl="0" indent="-342900" algn="l" rtl="0">
              <a:spcBef>
                <a:spcPts val="1000"/>
              </a:spcBef>
              <a:spcAft>
                <a:spcPts val="0"/>
              </a:spcAft>
              <a:buSzPts val="1800"/>
              <a:buChar char="●"/>
            </a:pPr>
            <a:r>
              <a:rPr lang="en" sz="1800"/>
              <a:t>Android autogenerates a class file named </a:t>
            </a:r>
            <a:r>
              <a:rPr lang="en" sz="1800">
                <a:latin typeface="Courier New"/>
                <a:ea typeface="Courier New"/>
                <a:cs typeface="Courier New"/>
                <a:sym typeface="Courier New"/>
              </a:rPr>
              <a:t>R.java</a:t>
            </a:r>
            <a:r>
              <a:rPr lang="en" sz="1800"/>
              <a:t> with references to all resources in the app.</a:t>
            </a:r>
            <a:endParaRPr sz="1800"/>
          </a:p>
          <a:p>
            <a:pPr marL="457200" lvl="0" indent="-342900" algn="l" rtl="0">
              <a:spcBef>
                <a:spcPts val="1000"/>
              </a:spcBef>
              <a:spcAft>
                <a:spcPts val="0"/>
              </a:spcAft>
              <a:buSzPts val="1800"/>
              <a:buChar char="●"/>
            </a:pPr>
            <a:r>
              <a:rPr lang="en" sz="1800"/>
              <a:t>Individual items are referenced with: </a:t>
            </a:r>
            <a:r>
              <a:rPr lang="en" sz="1800">
                <a:latin typeface="Courier New"/>
                <a:ea typeface="Courier New"/>
                <a:cs typeface="Courier New"/>
                <a:sym typeface="Courier New"/>
              </a:rPr>
              <a:t>R.&lt;resource_type&gt;.&lt;resource_name&gt;</a:t>
            </a:r>
            <a:endParaRPr sz="1800">
              <a:latin typeface="Courier New"/>
              <a:ea typeface="Courier New"/>
              <a:cs typeface="Courier New"/>
              <a:sym typeface="Courier New"/>
            </a:endParaRPr>
          </a:p>
          <a:p>
            <a:pPr marL="0" lvl="0" indent="0" algn="l" rtl="0">
              <a:spcBef>
                <a:spcPts val="1000"/>
              </a:spcBef>
              <a:spcAft>
                <a:spcPts val="0"/>
              </a:spcAft>
              <a:buNone/>
            </a:pPr>
            <a:r>
              <a:rPr lang="en" sz="1800"/>
              <a:t>Examples:  </a:t>
            </a:r>
            <a:endParaRPr sz="1800">
              <a:latin typeface="Courier New"/>
              <a:ea typeface="Courier New"/>
              <a:cs typeface="Courier New"/>
              <a:sym typeface="Courier New"/>
            </a:endParaRPr>
          </a:p>
          <a:p>
            <a:pPr marL="0" lvl="0" indent="0" algn="l" rtl="0">
              <a:spcBef>
                <a:spcPts val="1000"/>
              </a:spcBef>
              <a:spcAft>
                <a:spcPts val="1000"/>
              </a:spcAft>
              <a:buNone/>
            </a:pPr>
            <a:endParaRPr sz="1800"/>
          </a:p>
        </p:txBody>
      </p:sp>
      <p:sp>
        <p:nvSpPr>
          <p:cNvPr id="318" name="Google Shape;318;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19" name="Google Shape;319;p45"/>
          <p:cNvSpPr txBox="1"/>
          <p:nvPr/>
        </p:nvSpPr>
        <p:spPr>
          <a:xfrm>
            <a:off x="1600200" y="3824920"/>
            <a:ext cx="7284900" cy="6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latin typeface="Courier New"/>
                <a:ea typeface="Courier New"/>
                <a:cs typeface="Courier New"/>
                <a:sym typeface="Courier New"/>
              </a:rPr>
              <a:t>R.drawable.ic_launcher (res/drawable/ic_launcher.xml) </a:t>
            </a:r>
            <a:endParaRPr sz="17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700">
                <a:latin typeface="Courier New"/>
                <a:ea typeface="Courier New"/>
                <a:cs typeface="Courier New"/>
                <a:sym typeface="Courier New"/>
              </a:rPr>
              <a:t>R.layout.activity_main (res/layout/activity_main.xml)</a:t>
            </a:r>
            <a:endParaRPr sz="1700">
              <a:latin typeface="Courier New"/>
              <a:ea typeface="Courier New"/>
              <a:cs typeface="Courier New"/>
              <a:sym typeface="Courier New"/>
            </a:endParaRPr>
          </a:p>
          <a:p>
            <a:pPr marL="0" lvl="0" indent="0" algn="l" rtl="0">
              <a:spcBef>
                <a:spcPts val="0"/>
              </a:spcBef>
              <a:spcAft>
                <a:spcPts val="0"/>
              </a:spcAft>
              <a:buNone/>
            </a:pPr>
            <a:endParaRPr sz="17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IDs for views</a:t>
            </a:r>
            <a:endParaRPr/>
          </a:p>
        </p:txBody>
      </p:sp>
      <p:sp>
        <p:nvSpPr>
          <p:cNvPr id="325" name="Google Shape;325;p46"/>
          <p:cNvSpPr txBox="1">
            <a:spLocks noGrp="1"/>
          </p:cNvSpPr>
          <p:nvPr>
            <p:ph type="body" idx="1"/>
          </p:nvPr>
        </p:nvSpPr>
        <p:spPr>
          <a:xfrm>
            <a:off x="311700" y="10762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Individual views can also have resource IDs.</a:t>
            </a:r>
            <a:endParaRPr sz="1800"/>
          </a:p>
        </p:txBody>
      </p:sp>
      <p:sp>
        <p:nvSpPr>
          <p:cNvPr id="326" name="Google Shape;326;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27" name="Google Shape;327;p46"/>
          <p:cNvSpPr txBox="1"/>
          <p:nvPr/>
        </p:nvSpPr>
        <p:spPr>
          <a:xfrm>
            <a:off x="345525" y="1638800"/>
            <a:ext cx="8440800" cy="4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Add the </a:t>
            </a:r>
            <a:r>
              <a:rPr lang="en" sz="1800">
                <a:latin typeface="Courier New"/>
                <a:ea typeface="Courier New"/>
                <a:cs typeface="Courier New"/>
                <a:sym typeface="Courier New"/>
              </a:rPr>
              <a:t>android:id</a:t>
            </a:r>
            <a:r>
              <a:rPr lang="en" sz="1800">
                <a:latin typeface="Roboto"/>
                <a:ea typeface="Roboto"/>
                <a:cs typeface="Roboto"/>
                <a:sym typeface="Roboto"/>
              </a:rPr>
              <a:t> attribute to the View in XML. Use </a:t>
            </a:r>
            <a:r>
              <a:rPr lang="en" sz="1800">
                <a:latin typeface="Courier New"/>
                <a:ea typeface="Courier New"/>
                <a:cs typeface="Courier New"/>
                <a:sym typeface="Courier New"/>
              </a:rPr>
              <a:t>@+id/name</a:t>
            </a:r>
            <a:r>
              <a:rPr lang="en" sz="1800">
                <a:latin typeface="Roboto"/>
                <a:ea typeface="Roboto"/>
                <a:cs typeface="Roboto"/>
                <a:sym typeface="Roboto"/>
              </a:rPr>
              <a:t> syntax.</a:t>
            </a:r>
            <a:endParaRPr sz="1800">
              <a:latin typeface="Roboto"/>
              <a:ea typeface="Roboto"/>
              <a:cs typeface="Roboto"/>
              <a:sym typeface="Roboto"/>
            </a:endParaRPr>
          </a:p>
        </p:txBody>
      </p:sp>
      <p:sp>
        <p:nvSpPr>
          <p:cNvPr id="328" name="Google Shape;328;p46"/>
          <p:cNvSpPr txBox="1"/>
          <p:nvPr/>
        </p:nvSpPr>
        <p:spPr>
          <a:xfrm>
            <a:off x="355400" y="2049125"/>
            <a:ext cx="7907700" cy="15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android:id=</a:t>
            </a:r>
            <a:r>
              <a:rPr lang="en" sz="1800" b="1">
                <a:solidFill>
                  <a:srgbClr val="388E3C"/>
                </a:solidFill>
                <a:latin typeface="Consolas"/>
                <a:ea typeface="Consolas"/>
                <a:cs typeface="Consolas"/>
                <a:sym typeface="Consolas"/>
              </a:rPr>
              <a:t>"@+id/helloTextView"</a:t>
            </a:r>
            <a:endParaRPr sz="1800" b="1">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29" name="Google Shape;329;p46"/>
          <p:cNvSpPr txBox="1"/>
          <p:nvPr/>
        </p:nvSpPr>
        <p:spPr>
          <a:xfrm>
            <a:off x="365275" y="3717575"/>
            <a:ext cx="7996500" cy="7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Within your app, you can now refer to this specific TextView using:</a:t>
            </a:r>
            <a:endParaRPr sz="1800">
              <a:latin typeface="Roboto"/>
              <a:ea typeface="Roboto"/>
              <a:cs typeface="Roboto"/>
              <a:sym typeface="Roboto"/>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R.id.helloTextView</a:t>
            </a:r>
            <a:endParaRPr sz="18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35" name="Google Shape;335;p47"/>
          <p:cNvSpPr txBox="1"/>
          <p:nvPr/>
        </p:nvSpPr>
        <p:spPr>
          <a:xfrm>
            <a:off x="311700" y="778200"/>
            <a:ext cx="8520600" cy="208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Activities</a:t>
            </a:r>
            <a:endParaRPr sz="5200" b="1">
              <a:solidFill>
                <a:srgbClr val="FAFAFA"/>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an Activity?</a:t>
            </a:r>
            <a:endParaRPr/>
          </a:p>
        </p:txBody>
      </p:sp>
      <p:sp>
        <p:nvSpPr>
          <p:cNvPr id="341" name="Google Shape;341;p48"/>
          <p:cNvSpPr txBox="1">
            <a:spLocks noGrp="1"/>
          </p:cNvSpPr>
          <p:nvPr>
            <p:ph type="body" idx="1"/>
          </p:nvPr>
        </p:nvSpPr>
        <p:spPr>
          <a:xfrm>
            <a:off x="2621725" y="1152475"/>
            <a:ext cx="6078000" cy="1757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An Activity is a means for the user to accomplish one main goal. </a:t>
            </a:r>
            <a:endParaRPr sz="2000"/>
          </a:p>
          <a:p>
            <a:pPr marL="457200" lvl="0" indent="-355600" algn="l" rtl="0">
              <a:spcBef>
                <a:spcPts val="1000"/>
              </a:spcBef>
              <a:spcAft>
                <a:spcPts val="1000"/>
              </a:spcAft>
              <a:buSzPts val="2000"/>
              <a:buChar char="●"/>
            </a:pPr>
            <a:r>
              <a:rPr lang="en" sz="2000"/>
              <a:t>An Android app is composed of one or more activities.</a:t>
            </a:r>
            <a:endParaRPr sz="2000"/>
          </a:p>
        </p:txBody>
      </p:sp>
      <p:sp>
        <p:nvSpPr>
          <p:cNvPr id="342" name="Google Shape;342;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343" name="Google Shape;343;p48"/>
          <p:cNvPicPr preferRelativeResize="0"/>
          <p:nvPr/>
        </p:nvPicPr>
        <p:blipFill>
          <a:blip r:embed="rId3">
            <a:alphaModFix/>
          </a:blip>
          <a:stretch>
            <a:fillRect/>
          </a:stretch>
        </p:blipFill>
        <p:spPr>
          <a:xfrm>
            <a:off x="379650" y="1170645"/>
            <a:ext cx="1835460" cy="32459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MainActivity.kt</a:t>
            </a:r>
            <a:endParaRPr/>
          </a:p>
        </p:txBody>
      </p:sp>
      <p:sp>
        <p:nvSpPr>
          <p:cNvPr id="349" name="Google Shape;349;p49"/>
          <p:cNvSpPr txBox="1">
            <a:spLocks noGrp="1"/>
          </p:cNvSpPr>
          <p:nvPr>
            <p:ph type="body" idx="1"/>
          </p:nvPr>
        </p:nvSpPr>
        <p:spPr>
          <a:xfrm>
            <a:off x="311700" y="1533475"/>
            <a:ext cx="8520600" cy="211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50" name="Google Shape;350;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an Activity runs</a:t>
            </a:r>
            <a:endParaRPr/>
          </a:p>
        </p:txBody>
      </p:sp>
      <p:sp>
        <p:nvSpPr>
          <p:cNvPr id="356" name="Google Shape;356;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57" name="Google Shape;357;p50"/>
          <p:cNvSpPr/>
          <p:nvPr/>
        </p:nvSpPr>
        <p:spPr>
          <a:xfrm>
            <a:off x="3536795" y="1186700"/>
            <a:ext cx="2010000" cy="529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358" name="Google Shape;358;p50"/>
          <p:cNvSpPr txBox="1"/>
          <p:nvPr/>
        </p:nvSpPr>
        <p:spPr>
          <a:xfrm>
            <a:off x="3597198" y="2894011"/>
            <a:ext cx="1858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359" name="Google Shape;359;p50"/>
          <p:cNvSpPr/>
          <p:nvPr/>
        </p:nvSpPr>
        <p:spPr>
          <a:xfrm>
            <a:off x="3597205" y="3784825"/>
            <a:ext cx="2010000" cy="491400"/>
          </a:xfrm>
          <a:prstGeom prst="roundRect">
            <a:avLst>
              <a:gd name="adj" fmla="val 16667"/>
            </a:avLst>
          </a:prstGeom>
          <a:solidFill>
            <a:srgbClr val="F8673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360" name="Google Shape;360;p50"/>
          <p:cNvCxnSpPr/>
          <p:nvPr/>
        </p:nvCxnSpPr>
        <p:spPr>
          <a:xfrm flipH="1">
            <a:off x="4534655" y="1715900"/>
            <a:ext cx="600" cy="451500"/>
          </a:xfrm>
          <a:prstGeom prst="straightConnector1">
            <a:avLst/>
          </a:prstGeom>
          <a:noFill/>
          <a:ln w="28575" cap="flat" cmpd="sng">
            <a:solidFill>
              <a:srgbClr val="000000"/>
            </a:solidFill>
            <a:prstDash val="solid"/>
            <a:round/>
            <a:headEnd type="none" w="med" len="med"/>
            <a:tailEnd type="triangle" w="med" len="med"/>
          </a:ln>
        </p:spPr>
      </p:cxnSp>
      <p:cxnSp>
        <p:nvCxnSpPr>
          <p:cNvPr id="361" name="Google Shape;361;p50"/>
          <p:cNvCxnSpPr/>
          <p:nvPr/>
        </p:nvCxnSpPr>
        <p:spPr>
          <a:xfrm>
            <a:off x="4526448" y="2571758"/>
            <a:ext cx="0" cy="451500"/>
          </a:xfrm>
          <a:prstGeom prst="straightConnector1">
            <a:avLst/>
          </a:prstGeom>
          <a:noFill/>
          <a:ln w="28575" cap="flat" cmpd="sng">
            <a:solidFill>
              <a:srgbClr val="000000"/>
            </a:solidFill>
            <a:prstDash val="solid"/>
            <a:round/>
            <a:headEnd type="none" w="med" len="med"/>
            <a:tailEnd type="triangle" w="med" len="med"/>
          </a:ln>
        </p:spPr>
      </p:cxnSp>
      <p:cxnSp>
        <p:nvCxnSpPr>
          <p:cNvPr id="362" name="Google Shape;362;p50"/>
          <p:cNvCxnSpPr>
            <a:stCxn id="358" idx="2"/>
          </p:cNvCxnSpPr>
          <p:nvPr/>
        </p:nvCxnSpPr>
        <p:spPr>
          <a:xfrm>
            <a:off x="4526448" y="3287611"/>
            <a:ext cx="0" cy="491400"/>
          </a:xfrm>
          <a:prstGeom prst="straightConnector1">
            <a:avLst/>
          </a:prstGeom>
          <a:noFill/>
          <a:ln w="28575" cap="flat" cmpd="sng">
            <a:solidFill>
              <a:srgbClr val="000000"/>
            </a:solidFill>
            <a:prstDash val="solid"/>
            <a:round/>
            <a:headEnd type="none" w="med" len="med"/>
            <a:tailEnd type="triangle" w="med" len="med"/>
          </a:ln>
        </p:spPr>
      </p:cxnSp>
      <p:sp>
        <p:nvSpPr>
          <p:cNvPr id="363" name="Google Shape;363;p50"/>
          <p:cNvSpPr/>
          <p:nvPr/>
        </p:nvSpPr>
        <p:spPr>
          <a:xfrm>
            <a:off x="3681474" y="2163570"/>
            <a:ext cx="1707000" cy="356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 the onCreate() callback</a:t>
            </a:r>
            <a:endParaRPr/>
          </a:p>
        </p:txBody>
      </p:sp>
      <p:sp>
        <p:nvSpPr>
          <p:cNvPr id="369" name="Google Shape;369;p51"/>
          <p:cNvSpPr txBox="1">
            <a:spLocks noGrp="1"/>
          </p:cNvSpPr>
          <p:nvPr>
            <p:ph type="body" idx="1"/>
          </p:nvPr>
        </p:nvSpPr>
        <p:spPr>
          <a:xfrm>
            <a:off x="311700" y="15334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Called when the system creates your Activity</a:t>
            </a:r>
            <a:endParaRPr sz="1800"/>
          </a:p>
        </p:txBody>
      </p:sp>
      <p:sp>
        <p:nvSpPr>
          <p:cNvPr id="370" name="Google Shape;370;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71" name="Google Shape;371;p51"/>
          <p:cNvSpPr txBox="1"/>
          <p:nvPr/>
        </p:nvSpPr>
        <p:spPr>
          <a:xfrm>
            <a:off x="333600" y="2031225"/>
            <a:ext cx="8476800" cy="22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Views</a:t>
            </a:r>
            <a:endParaRPr/>
          </a:p>
        </p:txBody>
      </p:sp>
      <p:sp>
        <p:nvSpPr>
          <p:cNvPr id="200" name="Google Shape;200;p34"/>
          <p:cNvSpPr txBox="1">
            <a:spLocks noGrp="1"/>
          </p:cNvSpPr>
          <p:nvPr>
            <p:ph type="body" idx="1"/>
          </p:nvPr>
        </p:nvSpPr>
        <p:spPr>
          <a:xfrm>
            <a:off x="311700" y="1533475"/>
            <a:ext cx="8520600" cy="2730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Views are the </a:t>
            </a:r>
            <a:r>
              <a:rPr lang="en">
                <a:solidFill>
                  <a:schemeClr val="dk1"/>
                </a:solidFill>
              </a:rPr>
              <a:t>user interface </a:t>
            </a:r>
            <a:r>
              <a:rPr lang="en"/>
              <a:t>building blocks in Android</a:t>
            </a:r>
            <a:endParaRPr/>
          </a:p>
          <a:p>
            <a:pPr marL="914400" lvl="1" indent="-381000" algn="l" rtl="0">
              <a:spcBef>
                <a:spcPts val="0"/>
              </a:spcBef>
              <a:spcAft>
                <a:spcPts val="0"/>
              </a:spcAft>
              <a:buSzPts val="2400"/>
              <a:buChar char="○"/>
            </a:pPr>
            <a:r>
              <a:rPr lang="en" sz="2400"/>
              <a:t>Bounded by a rectangular area on the screen</a:t>
            </a:r>
            <a:endParaRPr sz="2400"/>
          </a:p>
          <a:p>
            <a:pPr marL="914400" lvl="1" indent="-381000" algn="l" rtl="0">
              <a:spcBef>
                <a:spcPts val="0"/>
              </a:spcBef>
              <a:spcAft>
                <a:spcPts val="0"/>
              </a:spcAft>
              <a:buSzPts val="2400"/>
              <a:buChar char="○"/>
            </a:pPr>
            <a:r>
              <a:rPr lang="en" sz="2400"/>
              <a:t>Responsible for drawing and event handling</a:t>
            </a:r>
            <a:endParaRPr sz="2400"/>
          </a:p>
          <a:p>
            <a:pPr marL="914400" lvl="1" indent="-381000" algn="l" rtl="0">
              <a:spcBef>
                <a:spcPts val="0"/>
              </a:spcBef>
              <a:spcAft>
                <a:spcPts val="0"/>
              </a:spcAft>
              <a:buSzPts val="2400"/>
              <a:buChar char="○"/>
            </a:pPr>
            <a:r>
              <a:rPr lang="en" sz="2400"/>
              <a:t>Examples: TextView, ImageView, Button</a:t>
            </a:r>
            <a:endParaRPr sz="2400"/>
          </a:p>
          <a:p>
            <a:pPr marL="457200" lvl="0" indent="-381000" algn="l" rtl="0">
              <a:spcBef>
                <a:spcPts val="1000"/>
              </a:spcBef>
              <a:spcAft>
                <a:spcPts val="1000"/>
              </a:spcAft>
              <a:buSzPts val="2400"/>
              <a:buChar char="●"/>
            </a:pPr>
            <a:r>
              <a:rPr lang="en"/>
              <a:t>Can be grouped to form more complex user interfaces</a:t>
            </a:r>
            <a:endParaRPr/>
          </a:p>
        </p:txBody>
      </p:sp>
      <p:sp>
        <p:nvSpPr>
          <p:cNvPr id="201" name="Google Shape;201;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Editor</a:t>
            </a:r>
            <a:endParaRPr/>
          </a:p>
        </p:txBody>
      </p:sp>
      <p:sp>
        <p:nvSpPr>
          <p:cNvPr id="207" name="Google Shape;207;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08" name="Google Shape;208;p35"/>
          <p:cNvPicPr preferRelativeResize="0"/>
          <p:nvPr/>
        </p:nvPicPr>
        <p:blipFill>
          <a:blip r:embed="rId3">
            <a:alphaModFix/>
          </a:blip>
          <a:stretch>
            <a:fillRect/>
          </a:stretch>
        </p:blipFill>
        <p:spPr>
          <a:xfrm>
            <a:off x="1449816" y="1048320"/>
            <a:ext cx="6244368" cy="35152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XML Layouts</a:t>
            </a:r>
            <a:endParaRPr/>
          </a:p>
        </p:txBody>
      </p:sp>
      <p:sp>
        <p:nvSpPr>
          <p:cNvPr id="214" name="Google Shape;214;p36"/>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2200"/>
              <a:t>You can also edit your layout in XML.</a:t>
            </a:r>
            <a:endParaRPr sz="2200"/>
          </a:p>
          <a:p>
            <a:pPr marL="457200" lvl="0" indent="-368300" algn="l" rtl="0">
              <a:spcBef>
                <a:spcPts val="1000"/>
              </a:spcBef>
              <a:spcAft>
                <a:spcPts val="0"/>
              </a:spcAft>
              <a:buSzPts val="2200"/>
              <a:buChar char="●"/>
            </a:pPr>
            <a:r>
              <a:rPr lang="en" sz="2200"/>
              <a:t>Android uses XML to specify the layout of user interfaces (including View </a:t>
            </a:r>
            <a:r>
              <a:rPr lang="en" sz="2200">
                <a:solidFill>
                  <a:schemeClr val="dk1"/>
                </a:solidFill>
              </a:rPr>
              <a:t>attribute</a:t>
            </a:r>
            <a:r>
              <a:rPr lang="en" sz="2200"/>
              <a:t>s) </a:t>
            </a:r>
            <a:br>
              <a:rPr lang="en" sz="2200"/>
            </a:br>
            <a:endParaRPr sz="2200"/>
          </a:p>
          <a:p>
            <a:pPr marL="457200" lvl="0" indent="-368300" algn="l" rtl="0">
              <a:spcBef>
                <a:spcPts val="0"/>
              </a:spcBef>
              <a:spcAft>
                <a:spcPts val="0"/>
              </a:spcAft>
              <a:buSzPts val="2200"/>
              <a:buChar char="●"/>
            </a:pPr>
            <a:r>
              <a:rPr lang="en" sz="2200"/>
              <a:t>Each View in XML corresponds to a class in Kotlin that controls how that View functions </a:t>
            </a:r>
            <a:endParaRPr sz="2200"/>
          </a:p>
          <a:p>
            <a:pPr marL="0" lvl="0" indent="0" algn="l" rtl="0">
              <a:spcBef>
                <a:spcPts val="1000"/>
              </a:spcBef>
              <a:spcAft>
                <a:spcPts val="0"/>
              </a:spcAft>
              <a:buClr>
                <a:schemeClr val="dk1"/>
              </a:buClr>
              <a:buSzPts val="1100"/>
              <a:buFont typeface="Arial"/>
              <a:buNone/>
            </a:pPr>
            <a:endParaRPr sz="2200"/>
          </a:p>
          <a:p>
            <a:pPr marL="0" lvl="0" indent="0" algn="l" rtl="0">
              <a:spcBef>
                <a:spcPts val="1000"/>
              </a:spcBef>
              <a:spcAft>
                <a:spcPts val="0"/>
              </a:spcAft>
              <a:buNone/>
            </a:pPr>
            <a:endParaRPr sz="2200"/>
          </a:p>
        </p:txBody>
      </p:sp>
      <p:sp>
        <p:nvSpPr>
          <p:cNvPr id="215" name="Google Shape;215;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XML for a TextView</a:t>
            </a:r>
            <a:endParaRPr/>
          </a:p>
        </p:txBody>
      </p:sp>
      <p:sp>
        <p:nvSpPr>
          <p:cNvPr id="221" name="Google Shape;221;p37"/>
          <p:cNvSpPr txBox="1">
            <a:spLocks noGrp="1"/>
          </p:cNvSpPr>
          <p:nvPr>
            <p:ph type="body" idx="1"/>
          </p:nvPr>
        </p:nvSpPr>
        <p:spPr>
          <a:xfrm>
            <a:off x="311700" y="1714125"/>
            <a:ext cx="5629500" cy="21243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latin typeface="Consolas"/>
              <a:ea typeface="Consolas"/>
              <a:cs typeface="Consolas"/>
              <a:sym typeface="Consolas"/>
            </a:endParaRPr>
          </a:p>
        </p:txBody>
      </p:sp>
      <p:sp>
        <p:nvSpPr>
          <p:cNvPr id="222" name="Google Shape;222;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3" name="Google Shape;223;p37"/>
          <p:cNvSpPr txBox="1"/>
          <p:nvPr/>
        </p:nvSpPr>
        <p:spPr>
          <a:xfrm>
            <a:off x="6546725" y="2080775"/>
            <a:ext cx="1858800" cy="689700"/>
          </a:xfrm>
          <a:prstGeom prst="rect">
            <a:avLst/>
          </a:prstGeom>
          <a:noFill/>
          <a:ln w="9525"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Hello World!</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Size of a View</a:t>
            </a:r>
            <a:endParaRPr/>
          </a:p>
        </p:txBody>
      </p:sp>
      <p:sp>
        <p:nvSpPr>
          <p:cNvPr id="229" name="Google Shape;229;p38"/>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sz="1800"/>
              <a:t>wrap_content </a:t>
            </a:r>
            <a:endParaRPr sz="1800"/>
          </a:p>
          <a:p>
            <a:pPr marL="0" lvl="0" indent="0" algn="l" rtl="0">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"wrap_content"</a:t>
            </a:r>
            <a:endParaRPr sz="1800">
              <a:solidFill>
                <a:srgbClr val="388E3C"/>
              </a:solidFill>
              <a:latin typeface="Courier New"/>
              <a:ea typeface="Courier New"/>
              <a:cs typeface="Courier New"/>
              <a:sym typeface="Courier New"/>
            </a:endParaRPr>
          </a:p>
          <a:p>
            <a:pPr marL="457200" lvl="0" indent="-342900" algn="l" rtl="0">
              <a:spcBef>
                <a:spcPts val="1000"/>
              </a:spcBef>
              <a:spcAft>
                <a:spcPts val="0"/>
              </a:spcAft>
              <a:buSzPts val="1800"/>
              <a:buChar char="●"/>
            </a:pPr>
            <a:r>
              <a:rPr lang="en" sz="1800"/>
              <a:t>match_parent </a:t>
            </a:r>
            <a:endParaRPr sz="1800"/>
          </a:p>
          <a:p>
            <a:pPr marL="457200" lvl="0" indent="0" algn="l" rtl="0">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"match_parent"</a:t>
            </a:r>
            <a:endParaRPr sz="1800">
              <a:solidFill>
                <a:srgbClr val="388E3C"/>
              </a:solidFill>
              <a:latin typeface="Courier New"/>
              <a:ea typeface="Courier New"/>
              <a:cs typeface="Courier New"/>
              <a:sym typeface="Courier New"/>
            </a:endParaRPr>
          </a:p>
          <a:p>
            <a:pPr marL="457200" lvl="0" indent="-342900" algn="l" rtl="0">
              <a:spcBef>
                <a:spcPts val="1000"/>
              </a:spcBef>
              <a:spcAft>
                <a:spcPts val="0"/>
              </a:spcAft>
              <a:buSzPts val="1800"/>
              <a:buChar char="●"/>
            </a:pPr>
            <a:r>
              <a:rPr lang="en" sz="1800"/>
              <a:t>Fixed value (use dp units)</a:t>
            </a:r>
            <a:endParaRPr sz="1800"/>
          </a:p>
          <a:p>
            <a:pPr marL="457200" lvl="0" indent="0" algn="l" rtl="0">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"48dp"</a:t>
            </a:r>
            <a:endParaRPr sz="1800">
              <a:solidFill>
                <a:srgbClr val="388E3C"/>
              </a:solidFill>
              <a:latin typeface="Courier New"/>
              <a:ea typeface="Courier New"/>
              <a:cs typeface="Courier New"/>
              <a:sym typeface="Courier New"/>
            </a:endParaRPr>
          </a:p>
        </p:txBody>
      </p:sp>
      <p:sp>
        <p:nvSpPr>
          <p:cNvPr id="230" name="Google Shape;230;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ViewGroups</a:t>
            </a:r>
            <a:endParaRPr/>
          </a:p>
        </p:txBody>
      </p:sp>
      <p:sp>
        <p:nvSpPr>
          <p:cNvPr id="236" name="Google Shape;236;p39"/>
          <p:cNvSpPr txBox="1">
            <a:spLocks noGrp="1"/>
          </p:cNvSpPr>
          <p:nvPr>
            <p:ph type="body" idx="1"/>
          </p:nvPr>
        </p:nvSpPr>
        <p:spPr>
          <a:xfrm>
            <a:off x="311700" y="1083188"/>
            <a:ext cx="8520600" cy="40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 </a:t>
            </a:r>
            <a:r>
              <a:rPr lang="en" sz="1800">
                <a:latin typeface="Courier New"/>
                <a:ea typeface="Courier New"/>
                <a:cs typeface="Courier New"/>
                <a:sym typeface="Courier New"/>
              </a:rPr>
              <a:t>ViewGroup</a:t>
            </a:r>
            <a:r>
              <a:rPr lang="en" sz="1800"/>
              <a:t> is a container that determines how views are displayed.</a:t>
            </a:r>
            <a:endParaRPr sz="1800"/>
          </a:p>
        </p:txBody>
      </p:sp>
      <p:sp>
        <p:nvSpPr>
          <p:cNvPr id="237" name="Google Shape;237;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41" name="Google Shape;241;p39"/>
          <p:cNvSpPr/>
          <p:nvPr/>
        </p:nvSpPr>
        <p:spPr>
          <a:xfrm>
            <a:off x="1643385" y="2049731"/>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txBox="1"/>
          <p:nvPr/>
        </p:nvSpPr>
        <p:spPr>
          <a:xfrm>
            <a:off x="1772760" y="2185831"/>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3" name="Google Shape;243;p39"/>
          <p:cNvSpPr txBox="1"/>
          <p:nvPr/>
        </p:nvSpPr>
        <p:spPr>
          <a:xfrm>
            <a:off x="1772760" y="2734931"/>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4" name="Google Shape;244;p39"/>
          <p:cNvSpPr txBox="1"/>
          <p:nvPr/>
        </p:nvSpPr>
        <p:spPr>
          <a:xfrm>
            <a:off x="1772760" y="3268331"/>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45" name="Google Shape;245;p39"/>
          <p:cNvSpPr txBox="1"/>
          <p:nvPr/>
        </p:nvSpPr>
        <p:spPr>
          <a:xfrm>
            <a:off x="1630235" y="1615506"/>
            <a:ext cx="2273700" cy="3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LinearLayout</a:t>
            </a:r>
            <a:endParaRPr sz="1600">
              <a:latin typeface="Roboto"/>
              <a:ea typeface="Roboto"/>
              <a:cs typeface="Roboto"/>
              <a:sym typeface="Roboto"/>
            </a:endParaRPr>
          </a:p>
        </p:txBody>
      </p:sp>
      <p:sp>
        <p:nvSpPr>
          <p:cNvPr id="246" name="Google Shape;246;p39"/>
          <p:cNvSpPr/>
          <p:nvPr/>
        </p:nvSpPr>
        <p:spPr>
          <a:xfrm>
            <a:off x="4310385" y="2049731"/>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9"/>
          <p:cNvSpPr txBox="1"/>
          <p:nvPr/>
        </p:nvSpPr>
        <p:spPr>
          <a:xfrm>
            <a:off x="4455935" y="2414431"/>
            <a:ext cx="938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48" name="Google Shape;248;p39"/>
          <p:cNvSpPr txBox="1"/>
          <p:nvPr/>
        </p:nvSpPr>
        <p:spPr>
          <a:xfrm>
            <a:off x="4460985" y="2963531"/>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Button</a:t>
            </a:r>
            <a:endParaRPr/>
          </a:p>
        </p:txBody>
      </p:sp>
      <p:sp>
        <p:nvSpPr>
          <p:cNvPr id="249" name="Google Shape;249;p39"/>
          <p:cNvSpPr txBox="1"/>
          <p:nvPr/>
        </p:nvSpPr>
        <p:spPr>
          <a:xfrm>
            <a:off x="4297235" y="1615506"/>
            <a:ext cx="2273700" cy="3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Roboto"/>
                <a:ea typeface="Roboto"/>
                <a:cs typeface="Roboto"/>
                <a:sym typeface="Roboto"/>
              </a:rPr>
              <a:t>ConstraintLayout</a:t>
            </a:r>
            <a:endParaRPr sz="1600">
              <a:latin typeface="Roboto"/>
              <a:ea typeface="Roboto"/>
              <a:cs typeface="Roboto"/>
              <a:sym typeface="Roboto"/>
            </a:endParaRPr>
          </a:p>
        </p:txBody>
      </p:sp>
      <p:sp>
        <p:nvSpPr>
          <p:cNvPr id="250" name="Google Shape;250;p39"/>
          <p:cNvSpPr txBox="1"/>
          <p:nvPr/>
        </p:nvSpPr>
        <p:spPr>
          <a:xfrm>
            <a:off x="5490033" y="2414431"/>
            <a:ext cx="9384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51" name="Google Shape;251;p39"/>
          <p:cNvSpPr txBox="1"/>
          <p:nvPr/>
        </p:nvSpPr>
        <p:spPr>
          <a:xfrm>
            <a:off x="342900" y="4086974"/>
            <a:ext cx="8443500" cy="3936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073042"/>
                </a:solidFill>
                <a:latin typeface="Roboto"/>
                <a:ea typeface="Roboto"/>
                <a:cs typeface="Roboto"/>
                <a:sym typeface="Roboto"/>
              </a:rPr>
              <a:t>The ViewGroup is the parent and the views inside it are its children.</a:t>
            </a:r>
            <a:endParaRPr sz="1800">
              <a:solidFill>
                <a:srgbClr val="07304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LinearLayout example</a:t>
            </a:r>
            <a:endParaRPr/>
          </a:p>
        </p:txBody>
      </p:sp>
      <p:sp>
        <p:nvSpPr>
          <p:cNvPr id="267" name="Google Shape;267;p41"/>
          <p:cNvSpPr txBox="1">
            <a:spLocks noGrp="1"/>
          </p:cNvSpPr>
          <p:nvPr>
            <p:ph type="body" idx="1"/>
          </p:nvPr>
        </p:nvSpPr>
        <p:spPr>
          <a:xfrm>
            <a:off x="342900" y="2017275"/>
            <a:ext cx="5256900" cy="242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&lt;LinearLayout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android:layout_width=</a:t>
            </a:r>
            <a:r>
              <a:rPr lang="e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android:layout_height=</a:t>
            </a:r>
            <a:r>
              <a:rPr lang="en" sz="1800" b="1">
                <a:solidFill>
                  <a:srgbClr val="388E3C"/>
                </a:solidFill>
                <a:latin typeface="Consolas"/>
                <a:ea typeface="Consolas"/>
                <a:cs typeface="Consolas"/>
                <a:sym typeface="Consolas"/>
              </a:rPr>
              <a:t>"match_parent"</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android:orientation=</a:t>
            </a:r>
            <a:r>
              <a:rPr lang="en" sz="1800" b="1">
                <a:solidFill>
                  <a:srgbClr val="388E3C"/>
                </a:solidFill>
                <a:latin typeface="Consolas"/>
                <a:ea typeface="Consolas"/>
                <a:cs typeface="Consolas"/>
                <a:sym typeface="Consolas"/>
              </a:rPr>
              <a:t>"vertical"</a:t>
            </a:r>
            <a:r>
              <a:rPr lang="en" sz="1800" b="1">
                <a:latin typeface="Consolas"/>
                <a:ea typeface="Consolas"/>
                <a:cs typeface="Consolas"/>
                <a:sym typeface="Consolas"/>
              </a:rPr>
              <a:t>&gt;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&lt;Button ... /&gt;</a:t>
            </a:r>
            <a:endParaRPr sz="1800">
              <a:latin typeface="Consolas"/>
              <a:ea typeface="Consolas"/>
              <a:cs typeface="Consolas"/>
              <a:sym typeface="Consolas"/>
            </a:endParaRPr>
          </a:p>
          <a:p>
            <a:pPr marL="0" lvl="0" indent="0" algn="l" rtl="0">
              <a:lnSpc>
                <a:spcPct val="100000"/>
              </a:lnSpc>
              <a:spcBef>
                <a:spcPts val="0"/>
              </a:spcBef>
              <a:spcAft>
                <a:spcPts val="0"/>
              </a:spcAft>
              <a:buNone/>
            </a:pPr>
            <a:r>
              <a:rPr lang="en" sz="1800" b="1">
                <a:latin typeface="Consolas"/>
                <a:ea typeface="Consolas"/>
                <a:cs typeface="Consolas"/>
                <a:sym typeface="Consolas"/>
              </a:rPr>
              <a:t>&lt;/LinearLayout&gt;</a:t>
            </a:r>
            <a:endParaRPr sz="1800" b="1">
              <a:latin typeface="Consolas"/>
              <a:ea typeface="Consolas"/>
              <a:cs typeface="Consolas"/>
              <a:sym typeface="Consolas"/>
            </a:endParaRPr>
          </a:p>
        </p:txBody>
      </p:sp>
      <p:sp>
        <p:nvSpPr>
          <p:cNvPr id="268" name="Google Shape;268;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69" name="Google Shape;269;p41"/>
          <p:cNvSpPr/>
          <p:nvPr/>
        </p:nvSpPr>
        <p:spPr>
          <a:xfrm>
            <a:off x="6078225" y="2341275"/>
            <a:ext cx="2273700" cy="1778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txBox="1"/>
          <p:nvPr/>
        </p:nvSpPr>
        <p:spPr>
          <a:xfrm>
            <a:off x="6207600" y="24773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1" name="Google Shape;271;p41"/>
          <p:cNvSpPr txBox="1"/>
          <p:nvPr/>
        </p:nvSpPr>
        <p:spPr>
          <a:xfrm>
            <a:off x="6207600" y="30264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2" name="Google Shape;272;p41"/>
          <p:cNvSpPr txBox="1"/>
          <p:nvPr/>
        </p:nvSpPr>
        <p:spPr>
          <a:xfrm>
            <a:off x="6207600" y="3559875"/>
            <a:ext cx="1972500" cy="408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Button</a:t>
            </a:r>
            <a:endParaRPr sz="1600">
              <a:latin typeface="Roboto Condensed"/>
              <a:ea typeface="Roboto Condensed"/>
              <a:cs typeface="Roboto Condensed"/>
              <a:sym typeface="Roboto Condensed"/>
            </a:endParaRPr>
          </a:p>
        </p:txBody>
      </p:sp>
      <p:sp>
        <p:nvSpPr>
          <p:cNvPr id="273" name="Google Shape;273;p41"/>
          <p:cNvSpPr txBox="1"/>
          <p:nvPr/>
        </p:nvSpPr>
        <p:spPr>
          <a:xfrm>
            <a:off x="342900" y="1065175"/>
            <a:ext cx="8413800" cy="705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Aligns child views in a row or column</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Set </a:t>
            </a:r>
            <a:r>
              <a:rPr lang="en" sz="1800">
                <a:latin typeface="Courier New"/>
                <a:ea typeface="Courier New"/>
                <a:cs typeface="Courier New"/>
                <a:sym typeface="Courier New"/>
              </a:rPr>
              <a:t>android:orientation</a:t>
            </a:r>
            <a:r>
              <a:rPr lang="en" sz="1800">
                <a:latin typeface="Roboto"/>
                <a:ea typeface="Roboto"/>
                <a:cs typeface="Roboto"/>
                <a:sym typeface="Roboto"/>
              </a:rPr>
              <a:t> to </a:t>
            </a:r>
            <a:r>
              <a:rPr lang="en" sz="1800">
                <a:latin typeface="Courier New"/>
                <a:ea typeface="Courier New"/>
                <a:cs typeface="Courier New"/>
                <a:sym typeface="Courier New"/>
              </a:rPr>
              <a:t>horizontal</a:t>
            </a:r>
            <a:r>
              <a:rPr lang="en" sz="1800">
                <a:latin typeface="Roboto"/>
                <a:ea typeface="Roboto"/>
                <a:cs typeface="Roboto"/>
                <a:sym typeface="Roboto"/>
              </a:rPr>
              <a:t> or </a:t>
            </a:r>
            <a:r>
              <a:rPr lang="en" sz="1800">
                <a:latin typeface="Courier New"/>
                <a:ea typeface="Courier New"/>
                <a:cs typeface="Courier New"/>
                <a:sym typeface="Courier New"/>
              </a:rPr>
              <a:t>vertical</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hierarchy</a:t>
            </a:r>
            <a:endParaRPr/>
          </a:p>
        </p:txBody>
      </p:sp>
      <p:sp>
        <p:nvSpPr>
          <p:cNvPr id="279" name="Google Shape;279;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cxnSp>
        <p:nvCxnSpPr>
          <p:cNvPr id="280" name="Google Shape;280;p42"/>
          <p:cNvCxnSpPr>
            <a:stCxn id="281" idx="2"/>
            <a:endCxn id="282" idx="0"/>
          </p:cNvCxnSpPr>
          <p:nvPr/>
        </p:nvCxnSpPr>
        <p:spPr>
          <a:xfrm>
            <a:off x="2809899" y="1998850"/>
            <a:ext cx="1516500" cy="762300"/>
          </a:xfrm>
          <a:prstGeom prst="straightConnector1">
            <a:avLst/>
          </a:prstGeom>
          <a:noFill/>
          <a:ln w="28575" cap="flat" cmpd="sng">
            <a:solidFill>
              <a:srgbClr val="083042"/>
            </a:solidFill>
            <a:prstDash val="solid"/>
            <a:round/>
            <a:headEnd type="none" w="med" len="med"/>
            <a:tailEnd type="triangle" w="med" len="med"/>
          </a:ln>
        </p:spPr>
      </p:cxnSp>
      <p:cxnSp>
        <p:nvCxnSpPr>
          <p:cNvPr id="283" name="Google Shape;283;p42"/>
          <p:cNvCxnSpPr>
            <a:stCxn id="282" idx="2"/>
            <a:endCxn id="284" idx="0"/>
          </p:cNvCxnSpPr>
          <p:nvPr/>
        </p:nvCxnSpPr>
        <p:spPr>
          <a:xfrm flipH="1">
            <a:off x="3608224" y="3132700"/>
            <a:ext cx="718200" cy="561300"/>
          </a:xfrm>
          <a:prstGeom prst="straightConnector1">
            <a:avLst/>
          </a:prstGeom>
          <a:noFill/>
          <a:ln w="28575" cap="flat" cmpd="sng">
            <a:solidFill>
              <a:srgbClr val="083042"/>
            </a:solidFill>
            <a:prstDash val="solid"/>
            <a:round/>
            <a:headEnd type="none" w="med" len="med"/>
            <a:tailEnd type="triangle" w="med" len="med"/>
          </a:ln>
        </p:spPr>
      </p:cxnSp>
      <p:cxnSp>
        <p:nvCxnSpPr>
          <p:cNvPr id="285" name="Google Shape;285;p42"/>
          <p:cNvCxnSpPr>
            <a:stCxn id="282" idx="2"/>
            <a:endCxn id="286" idx="0"/>
          </p:cNvCxnSpPr>
          <p:nvPr/>
        </p:nvCxnSpPr>
        <p:spPr>
          <a:xfrm>
            <a:off x="4326424" y="3132700"/>
            <a:ext cx="820800" cy="561300"/>
          </a:xfrm>
          <a:prstGeom prst="straightConnector1">
            <a:avLst/>
          </a:prstGeom>
          <a:noFill/>
          <a:ln w="28575" cap="flat" cmpd="sng">
            <a:solidFill>
              <a:srgbClr val="083042"/>
            </a:solidFill>
            <a:prstDash val="solid"/>
            <a:round/>
            <a:headEnd type="none" w="med" len="med"/>
            <a:tailEnd type="triangle" w="med" len="med"/>
          </a:ln>
        </p:spPr>
      </p:cxnSp>
      <p:cxnSp>
        <p:nvCxnSpPr>
          <p:cNvPr id="287" name="Google Shape;287;p42"/>
          <p:cNvCxnSpPr>
            <a:stCxn id="281" idx="2"/>
            <a:endCxn id="288" idx="0"/>
          </p:cNvCxnSpPr>
          <p:nvPr/>
        </p:nvCxnSpPr>
        <p:spPr>
          <a:xfrm flipH="1">
            <a:off x="1288899" y="1998850"/>
            <a:ext cx="1521000" cy="762300"/>
          </a:xfrm>
          <a:prstGeom prst="straightConnector1">
            <a:avLst/>
          </a:prstGeom>
          <a:noFill/>
          <a:ln w="28575" cap="flat" cmpd="sng">
            <a:solidFill>
              <a:srgbClr val="083042"/>
            </a:solidFill>
            <a:prstDash val="solid"/>
            <a:round/>
            <a:headEnd type="none" w="med" len="med"/>
            <a:tailEnd type="triangle" w="med" len="med"/>
          </a:ln>
        </p:spPr>
      </p:cxnSp>
      <p:sp>
        <p:nvSpPr>
          <p:cNvPr id="289" name="Google Shape;289;p42"/>
          <p:cNvSpPr/>
          <p:nvPr/>
        </p:nvSpPr>
        <p:spPr>
          <a:xfrm>
            <a:off x="6631703" y="1272525"/>
            <a:ext cx="1909500" cy="29763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6866716" y="1468890"/>
            <a:ext cx="1430100" cy="9930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ImageView</a:t>
            </a:r>
            <a:endParaRPr sz="1600">
              <a:latin typeface="Roboto Condensed"/>
              <a:ea typeface="Roboto Condensed"/>
              <a:cs typeface="Roboto Condensed"/>
              <a:sym typeface="Roboto Condensed"/>
            </a:endParaRPr>
          </a:p>
        </p:txBody>
      </p:sp>
      <p:sp>
        <p:nvSpPr>
          <p:cNvPr id="291" name="Google Shape;291;p42"/>
          <p:cNvSpPr/>
          <p:nvPr/>
        </p:nvSpPr>
        <p:spPr>
          <a:xfrm>
            <a:off x="6866716" y="2633450"/>
            <a:ext cx="1430100" cy="5484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92" name="Google Shape;292;p42"/>
          <p:cNvSpPr/>
          <p:nvPr/>
        </p:nvSpPr>
        <p:spPr>
          <a:xfrm>
            <a:off x="6871530" y="3353563"/>
            <a:ext cx="1430100" cy="7122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42"/>
          <p:cNvSpPr/>
          <p:nvPr/>
        </p:nvSpPr>
        <p:spPr>
          <a:xfrm>
            <a:off x="7002306" y="3480575"/>
            <a:ext cx="548700" cy="477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sp>
        <p:nvSpPr>
          <p:cNvPr id="294" name="Google Shape;294;p42"/>
          <p:cNvSpPr/>
          <p:nvPr/>
        </p:nvSpPr>
        <p:spPr>
          <a:xfrm>
            <a:off x="7620200" y="3480575"/>
            <a:ext cx="548700" cy="477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cxnSp>
        <p:nvCxnSpPr>
          <p:cNvPr id="295" name="Google Shape;295;p42"/>
          <p:cNvCxnSpPr>
            <a:stCxn id="281" idx="2"/>
            <a:endCxn id="296" idx="0"/>
          </p:cNvCxnSpPr>
          <p:nvPr/>
        </p:nvCxnSpPr>
        <p:spPr>
          <a:xfrm flipH="1">
            <a:off x="2802999" y="1998850"/>
            <a:ext cx="6900" cy="762300"/>
          </a:xfrm>
          <a:prstGeom prst="straightConnector1">
            <a:avLst/>
          </a:prstGeom>
          <a:noFill/>
          <a:ln w="28575" cap="flat" cmpd="sng">
            <a:solidFill>
              <a:srgbClr val="083042"/>
            </a:solidFill>
            <a:prstDash val="solid"/>
            <a:round/>
            <a:headEnd type="none" w="med" len="med"/>
            <a:tailEnd type="triangle" w="med" len="med"/>
          </a:ln>
        </p:spPr>
      </p:cxnSp>
      <p:sp>
        <p:nvSpPr>
          <p:cNvPr id="286" name="Google Shape;286;p42"/>
          <p:cNvSpPr/>
          <p:nvPr/>
        </p:nvSpPr>
        <p:spPr>
          <a:xfrm>
            <a:off x="4495801" y="3694075"/>
            <a:ext cx="1302600" cy="371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4" name="Google Shape;284;p42"/>
          <p:cNvSpPr/>
          <p:nvPr/>
        </p:nvSpPr>
        <p:spPr>
          <a:xfrm>
            <a:off x="2957008" y="3694075"/>
            <a:ext cx="1302600" cy="371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2" name="Google Shape;282;p42"/>
          <p:cNvSpPr/>
          <p:nvPr/>
        </p:nvSpPr>
        <p:spPr>
          <a:xfrm>
            <a:off x="3625924"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LinearLayout</a:t>
            </a:r>
            <a:endParaRPr sz="1800">
              <a:latin typeface="Roboto Condensed"/>
              <a:ea typeface="Roboto Condensed"/>
              <a:cs typeface="Roboto Condensed"/>
              <a:sym typeface="Roboto Condensed"/>
            </a:endParaRPr>
          </a:p>
        </p:txBody>
      </p:sp>
      <p:sp>
        <p:nvSpPr>
          <p:cNvPr id="288" name="Google Shape;288;p42"/>
          <p:cNvSpPr/>
          <p:nvPr/>
        </p:nvSpPr>
        <p:spPr>
          <a:xfrm>
            <a:off x="588375"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ImageView</a:t>
            </a:r>
            <a:endParaRPr sz="1800">
              <a:latin typeface="Roboto Condensed"/>
              <a:ea typeface="Roboto Condensed"/>
              <a:cs typeface="Roboto Condensed"/>
              <a:sym typeface="Roboto Condensed"/>
            </a:endParaRPr>
          </a:p>
        </p:txBody>
      </p:sp>
      <p:sp>
        <p:nvSpPr>
          <p:cNvPr id="296" name="Google Shape;296;p42"/>
          <p:cNvSpPr/>
          <p:nvPr/>
        </p:nvSpPr>
        <p:spPr>
          <a:xfrm>
            <a:off x="2102543" y="2761000"/>
            <a:ext cx="1401000" cy="371700"/>
          </a:xfrm>
          <a:prstGeom prst="roundRect">
            <a:avLst>
              <a:gd name="adj" fmla="val 16667"/>
            </a:avLst>
          </a:prstGeom>
          <a:solidFill>
            <a:srgbClr val="D6F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81" name="Google Shape;281;p42"/>
          <p:cNvSpPr/>
          <p:nvPr/>
        </p:nvSpPr>
        <p:spPr>
          <a:xfrm>
            <a:off x="2109399" y="1627150"/>
            <a:ext cx="1401000" cy="371700"/>
          </a:xfrm>
          <a:prstGeom prst="roundRect">
            <a:avLst>
              <a:gd name="adj" fmla="val 16667"/>
            </a:avLst>
          </a:prstGeom>
          <a:solidFill>
            <a:srgbClr val="428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LinearLayout</a:t>
            </a:r>
            <a:endParaRPr sz="1800">
              <a:solidFill>
                <a:srgbClr val="FFFFFF"/>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1911</Words>
  <Application>Microsoft Office PowerPoint</Application>
  <PresentationFormat>On-screen Show (16:9)</PresentationFormat>
  <Paragraphs>194</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Google Sans</vt:lpstr>
      <vt:lpstr>Consolas</vt:lpstr>
      <vt:lpstr>Roboto</vt:lpstr>
      <vt:lpstr>Courier New</vt:lpstr>
      <vt:lpstr>Open Sans</vt:lpstr>
      <vt:lpstr>Arial</vt:lpstr>
      <vt:lpstr>Roboto Condensed</vt:lpstr>
      <vt:lpstr>Simple Light</vt:lpstr>
      <vt:lpstr>GDT master</vt:lpstr>
      <vt:lpstr>PowerPoint Presentation</vt:lpstr>
      <vt:lpstr>Views</vt:lpstr>
      <vt:lpstr>Layout Editor</vt:lpstr>
      <vt:lpstr>XML Layouts</vt:lpstr>
      <vt:lpstr>XML for a TextView</vt:lpstr>
      <vt:lpstr>Size of a View</vt:lpstr>
      <vt:lpstr>ViewGroups</vt:lpstr>
      <vt:lpstr>LinearLayout example</vt:lpstr>
      <vt:lpstr>View hierarchy</vt:lpstr>
      <vt:lpstr>App resources</vt:lpstr>
      <vt:lpstr>Common resource directories</vt:lpstr>
      <vt:lpstr>Resource IDs</vt:lpstr>
      <vt:lpstr>Resource IDs for views</vt:lpstr>
      <vt:lpstr>PowerPoint Presentation</vt:lpstr>
      <vt:lpstr>What’s an Activity?</vt:lpstr>
      <vt:lpstr>MainActivity.kt</vt:lpstr>
      <vt:lpstr>How an Activity runs</vt:lpstr>
      <vt:lpstr>Implement the onCreate() callback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Gupta</cp:lastModifiedBy>
  <cp:revision>1</cp:revision>
  <dcterms:modified xsi:type="dcterms:W3CDTF">2022-02-09T12:51:45Z</dcterms:modified>
</cp:coreProperties>
</file>