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73" r:id="rId12"/>
    <p:sldId id="274" r:id="rId13"/>
    <p:sldId id="275" r:id="rId14"/>
    <p:sldId id="277" r:id="rId15"/>
    <p:sldId id="279" r:id="rId16"/>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Google Sans" panose="020B060402020202020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41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16F6B1-AEB2-48AC-8AA2-2DCAD08BA564}">
  <a:tblStyle styleId="{DE16F6B1-AEB2-48AC-8AA2-2DCAD08BA5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8" y="77"/>
      </p:cViewPr>
      <p:guideLst>
        <p:guide orient="horz" pos="1620"/>
        <p:guide pos="2880"/>
        <p:guide orient="horz" pos="24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RS1IACnZLy4"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eveloper.android.com/guide/components/fragment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android.com/jetpack/androidx/releases/navig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eveloper.android.com/guide/navigation/navigation-getting-started#Set-u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tco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android.com/guide/components/intents-filter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eloper.android.com/reference/android/content/Intent#intent-structur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android.com/guide/components/intents-filters#ExampleExplici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reference/kotlin/android/content/Intent"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guide/components/intents-common.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guide/components/intents-common.html#Emai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b9b28be0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b9b28be0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8b9b28be0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8b9b28be0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navigate to different screens in our app, we can use different activities. Or we can use fragments.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8b9b28be0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8b9b28be0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Fragments were first introduced into the Android platform in Android 3.0 (the Honeycomb release), when support for tablets was added. An Activity that displayed a list of items would look silly if the list items took up the entire width of the screen on a tablet. Hence, the need for fragments arose. With the introduction of fragments, on a tablet device, an activity could display a list fragment on the left, and a detail fragment on the right. On a phone device, an activity could display one fragment at a time because of the smaller screen real estate available. </a:t>
            </a:r>
            <a:endParaRPr/>
          </a:p>
          <a:p>
            <a:pPr marL="0" lvl="0" indent="0" algn="l" rtl="0">
              <a:spcBef>
                <a:spcPts val="0"/>
              </a:spcBef>
              <a:spcAft>
                <a:spcPts val="0"/>
              </a:spcAft>
              <a:buNone/>
            </a:pPr>
            <a:endParaRPr/>
          </a:p>
          <a:p>
            <a:pPr marL="0" lvl="0" indent="0" algn="l" rtl="0">
              <a:spcBef>
                <a:spcPts val="0"/>
              </a:spcBef>
              <a:spcAft>
                <a:spcPts val="0"/>
              </a:spcAft>
              <a:buNone/>
            </a:pPr>
            <a:r>
              <a:rPr lang="en"/>
              <a:t>It turns out that breaking up the structure of your UI into fragments is useful in other contexts besides building for tablets. </a:t>
            </a:r>
            <a:r>
              <a:rPr lang="en">
                <a:solidFill>
                  <a:schemeClr val="dk1"/>
                </a:solidFill>
              </a:rPr>
              <a:t>Fragments are a core concept to understand when building apps in Android.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8b9b28be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8b9b28be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formally, a fragment represents a behavior or a portion of the UI in an Activity. You can think of it as a "micro activity". You can display multiple fragments in a single activity (as in the tablet case), or reuse a fragment in multiple activities. You can think of a fragment as a modular section of an activity that has its own lifecycle, receives its own input events, and which you can add or remove while the activity is running.</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Fragments: Past, Present, and Future (Android Dev Summit '19)</a:t>
            </a:r>
            <a:r>
              <a:rPr lang="en">
                <a:solidFill>
                  <a:schemeClr val="dk1"/>
                </a:solidFill>
              </a:rPr>
              <a:t> </a:t>
            </a:r>
            <a:endParaRPr>
              <a:solidFill>
                <a:schemeClr val="dk1"/>
              </a:solidFill>
            </a:endParaRPr>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4">
                  <a:extLst>
                    <a:ext uri="{A12FA001-AC4F-418D-AE19-62706E023703}">
                      <ahyp:hlinkClr xmlns:ahyp="http://schemas.microsoft.com/office/drawing/2018/hyperlinkcolor" val="tx"/>
                    </a:ext>
                  </a:extLst>
                </a:hlinkClick>
              </a:rPr>
              <a:t>Fragments</a:t>
            </a:r>
            <a:r>
              <a:rPr lang="en" sz="1200">
                <a:solidFill>
                  <a:schemeClr val="dk1"/>
                </a:solidFill>
                <a:latin typeface="Times New Roman"/>
                <a:ea typeface="Times New Roman"/>
                <a:cs typeface="Times New Roman"/>
                <a:sym typeface="Times New Roman"/>
              </a:rPr>
              <a:t> </a:t>
            </a:r>
            <a:endParaRPr/>
          </a:p>
          <a:p>
            <a:pPr marL="0" lvl="0" indent="0" algn="l" rtl="0">
              <a:spcBef>
                <a:spcPts val="60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8b9b28be0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8b9b28be0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add more fragments to your app, you will want to consider how to navigate between them.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8b9b28be0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8b9b28be0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begin working with the Navigation component, we need to add some dependencies to the </a:t>
            </a:r>
            <a:r>
              <a:rPr lang="en">
                <a:latin typeface="Courier New"/>
                <a:ea typeface="Courier New"/>
                <a:cs typeface="Courier New"/>
                <a:sym typeface="Courier New"/>
              </a:rPr>
              <a:t>build.gradle</a:t>
            </a:r>
            <a:r>
              <a:rPr lang="en"/>
              <a:t> file. For the </a:t>
            </a:r>
            <a:r>
              <a:rPr lang="en">
                <a:latin typeface="Courier New"/>
                <a:ea typeface="Courier New"/>
                <a:cs typeface="Courier New"/>
                <a:sym typeface="Courier New"/>
              </a:rPr>
              <a:t>nav_version</a:t>
            </a:r>
            <a:r>
              <a:rPr lang="en"/>
              <a:t>,  look at the Navigation library release notes page for the current stable release.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Navigation</a:t>
            </a:r>
            <a:r>
              <a:rPr lang="en" sz="1200">
                <a:solidFill>
                  <a:schemeClr val="dk1"/>
                </a:solidFill>
              </a:rPr>
              <a:t> </a:t>
            </a:r>
            <a:endParaRPr sz="1200">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Set up your environment</a:t>
            </a:r>
            <a:r>
              <a:rPr lang="en" sz="1000">
                <a:solidFill>
                  <a:schemeClr val="dk1"/>
                </a:solidFill>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b9b28be0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b9b28be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b9b28be0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b9b28be0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b9b28be0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b9b28be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far we’ve looked at Android apps that have a single screen that is implemented as a single Activity. As you add more functionality to your app, it may make sense to separate the features into different screens within your app. One way to have different screens in your app is to implement them as individual Activities that each have a specific purpose (as shown by the examples mentioned above). This can make your code easier to maintain and reuse.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Introduction to Activities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b9b28be0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b9b28be0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Android uses a construct called an </a:t>
            </a:r>
            <a:r>
              <a:rPr lang="en">
                <a:solidFill>
                  <a:schemeClr val="dk1"/>
                </a:solidFill>
                <a:latin typeface="Courier New"/>
                <a:ea typeface="Courier New"/>
                <a:cs typeface="Courier New"/>
                <a:sym typeface="Courier New"/>
              </a:rPr>
              <a:t>Intent</a:t>
            </a:r>
            <a:r>
              <a:rPr lang="en">
                <a:solidFill>
                  <a:schemeClr val="dk1"/>
                </a:solidFill>
                <a:latin typeface="Roboto"/>
                <a:ea typeface="Roboto"/>
                <a:cs typeface="Roboto"/>
                <a:sym typeface="Roboto"/>
              </a:rPr>
              <a:t> to request an action from another component. For example, an Intent can specify a request to transition to another Activity. </a:t>
            </a:r>
            <a:endParaRPr>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Although our discussion of Intents will focus on navigating between Activities, they can do much more. For example, an Intent could contain data for the destination Activity to use, such as details about an item to be displayed. Data can also be passed back to the source Activity.</a:t>
            </a:r>
            <a:endParaRPr>
              <a:latin typeface="Roboto"/>
              <a:ea typeface="Roboto"/>
              <a:cs typeface="Roboto"/>
              <a:sym typeface="Roboto"/>
            </a:endParaRPr>
          </a:p>
          <a:p>
            <a:pPr marL="0" lvl="0" indent="0" algn="l" rtl="0">
              <a:spcBef>
                <a:spcPts val="60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Intents and Intent Filters</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Intent Structure</a:t>
            </a:r>
            <a:r>
              <a:rPr lang="en">
                <a:solidFill>
                  <a:schemeClr val="dk1"/>
                </a:solidFill>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8b9b28be0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8b9b28be0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two primary types of Intents: explicit and implicit Intents. Explicit intents are the most strict, indicating a specific component that should handle the request. Explicit intents are commonly used when navigating between components within your app, and you know what the class name is. You can also use them to navigate to a known third-party app if you are absolutely sure what type of Intent they can handle.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b9b28be0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b9b28be0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We have two explicit Intent examples above: one where the destination activity is contained within our own app, and a second intent that navigates to an external app. Notice that in the second example we first check that we can resolve the Intent; that is, is there an app on the device that can handle this Intent? If so, then we can safely call </a:t>
            </a:r>
            <a:r>
              <a:rPr lang="en">
                <a:latin typeface="Courier New"/>
                <a:ea typeface="Courier New"/>
                <a:cs typeface="Courier New"/>
                <a:sym typeface="Courier New"/>
              </a:rPr>
              <a:t>startActivity()</a:t>
            </a:r>
            <a:r>
              <a:rPr lang="en"/>
              <a:t> with that Intent.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Intent Extras give us a means to pass data to the activity that will handle our request.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chemeClr val="hlink"/>
                </a:solidFill>
                <a:hlinkClick r:id="rId3"/>
              </a:rPr>
              <a:t>Example Explicit Intent</a:t>
            </a:r>
            <a:r>
              <a:rPr lang="en">
                <a:solidFill>
                  <a:schemeClr val="dk1"/>
                </a:solidFill>
              </a:rPr>
              <a:t> </a:t>
            </a:r>
            <a:endParaRPr/>
          </a:p>
          <a:p>
            <a:pPr marL="0" lvl="0" indent="0" algn="l" rtl="0">
              <a:spcBef>
                <a:spcPts val="60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b9b28be0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b9b28be0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intents on the other hand don’t specify an intended target, and instead provide just enough information for the system to resolve which component should handle the intent. For components that your app doesn’t own, this is the recommended type of intent. If multiple apps can handle the intent, the system launches the default app or lets the user select one.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Unlike explicit intents, implicit intents don't depend on a specific component being available.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Intent</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Common Intents</a:t>
            </a:r>
            <a:r>
              <a:rPr lang="en">
                <a:solidFill>
                  <a:schemeClr val="dk1"/>
                </a:solidFill>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8b9b28be0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8b9b28be0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Here’s an example of creating an implicit intent to send an email on the device. We don’t mind which email app handles the request, as long as it's able to send the email for us.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Email Intent</a:t>
            </a:r>
            <a:endParaRPr>
              <a:solidFill>
                <a:srgbClr val="1155CC"/>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69325" y="1945300"/>
            <a:ext cx="4440300" cy="203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239075" y="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slide" Target="slide13.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69325" y="1945300"/>
            <a:ext cx="4440300" cy="203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6: </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App navigation</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05" name="Google Shape;205;p34"/>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Fragments</a:t>
            </a:r>
            <a:endParaRPr sz="5200" b="1">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Fragments for tablet layouts</a:t>
            </a:r>
            <a:endParaRPr/>
          </a:p>
        </p:txBody>
      </p:sp>
      <p:sp>
        <p:nvSpPr>
          <p:cNvPr id="211" name="Google Shape;211;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12" name="Google Shape;212;p35"/>
          <p:cNvPicPr preferRelativeResize="0"/>
          <p:nvPr/>
        </p:nvPicPr>
        <p:blipFill>
          <a:blip r:embed="rId3">
            <a:alphaModFix/>
          </a:blip>
          <a:stretch>
            <a:fillRect/>
          </a:stretch>
        </p:blipFill>
        <p:spPr>
          <a:xfrm>
            <a:off x="1828800" y="1210595"/>
            <a:ext cx="5334000" cy="307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a:t>
            </a:r>
            <a:endParaRPr/>
          </a:p>
        </p:txBody>
      </p:sp>
      <p:sp>
        <p:nvSpPr>
          <p:cNvPr id="218" name="Google Shape;218;p36"/>
          <p:cNvSpPr txBox="1">
            <a:spLocks noGrp="1"/>
          </p:cNvSpPr>
          <p:nvPr>
            <p:ph type="body" idx="1"/>
          </p:nvPr>
        </p:nvSpPr>
        <p:spPr>
          <a:xfrm>
            <a:off x="311700" y="1533475"/>
            <a:ext cx="8520600" cy="2659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Represents a behavior or portion of the UI in an activity </a:t>
            </a:r>
            <a:br>
              <a:rPr lang="en" sz="2200"/>
            </a:br>
            <a:r>
              <a:rPr lang="en" sz="2200"/>
              <a:t>("microactivity")</a:t>
            </a:r>
            <a:endParaRPr sz="2200"/>
          </a:p>
          <a:p>
            <a:pPr marL="457200" lvl="0" indent="-368300" algn="l" rtl="0">
              <a:spcBef>
                <a:spcPts val="1000"/>
              </a:spcBef>
              <a:spcAft>
                <a:spcPts val="0"/>
              </a:spcAft>
              <a:buSzPts val="2200"/>
              <a:buChar char="●"/>
            </a:pPr>
            <a:r>
              <a:rPr lang="en" sz="2200"/>
              <a:t>Must be hosted in an activity</a:t>
            </a:r>
            <a:endParaRPr sz="2200"/>
          </a:p>
          <a:p>
            <a:pPr marL="457200" lvl="0" indent="-368300" algn="l" rtl="0">
              <a:spcBef>
                <a:spcPts val="1000"/>
              </a:spcBef>
              <a:spcAft>
                <a:spcPts val="0"/>
              </a:spcAft>
              <a:buSzPts val="2200"/>
              <a:buChar char="●"/>
            </a:pPr>
            <a:r>
              <a:rPr lang="en" sz="2200"/>
              <a:t>Lifecycle tied to host activity's lifecycle</a:t>
            </a:r>
            <a:endParaRPr sz="2200"/>
          </a:p>
          <a:p>
            <a:pPr marL="457200" lvl="0" indent="-368300" algn="l" rtl="0">
              <a:spcBef>
                <a:spcPts val="1000"/>
              </a:spcBef>
              <a:spcAft>
                <a:spcPts val="1000"/>
              </a:spcAft>
              <a:buSzPts val="2200"/>
              <a:buChar char="●"/>
            </a:pPr>
            <a:r>
              <a:rPr lang="en" sz="2200"/>
              <a:t>Can be added or removed at runtime</a:t>
            </a:r>
            <a:endParaRPr sz="2200"/>
          </a:p>
        </p:txBody>
      </p:sp>
      <p:sp>
        <p:nvSpPr>
          <p:cNvPr id="219" name="Google Shape;219;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ctrTitle"/>
          </p:nvPr>
        </p:nvSpPr>
        <p:spPr>
          <a:xfrm>
            <a:off x="239075" y="0"/>
            <a:ext cx="8520600" cy="465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Navigation within an app</a:t>
            </a:r>
            <a:endParaRPr/>
          </a:p>
        </p:txBody>
      </p:sp>
      <p:sp>
        <p:nvSpPr>
          <p:cNvPr id="232" name="Google Shape;232;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dependencies</a:t>
            </a:r>
            <a:endParaRPr/>
          </a:p>
        </p:txBody>
      </p:sp>
      <p:sp>
        <p:nvSpPr>
          <p:cNvPr id="245" name="Google Shape;245;p40"/>
          <p:cNvSpPr txBox="1">
            <a:spLocks noGrp="1"/>
          </p:cNvSpPr>
          <p:nvPr>
            <p:ph type="body" idx="1"/>
          </p:nvPr>
        </p:nvSpPr>
        <p:spPr>
          <a:xfrm>
            <a:off x="232201" y="2859355"/>
            <a:ext cx="8928600" cy="1381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dirty="0">
                <a:solidFill>
                  <a:srgbClr val="37474F"/>
                </a:solidFill>
                <a:latin typeface="Consolas"/>
                <a:ea typeface="Consolas"/>
                <a:cs typeface="Consolas"/>
                <a:sym typeface="Consolas"/>
              </a:rPr>
              <a:t>implementation</a:t>
            </a:r>
            <a:r>
              <a:rPr lang="en" sz="1100" dirty="0">
                <a:solidFill>
                  <a:srgbClr val="37474F"/>
                </a:solidFill>
                <a:latin typeface="Consolas"/>
                <a:ea typeface="Consolas"/>
                <a:cs typeface="Consolas"/>
                <a:sym typeface="Consolas"/>
              </a:rPr>
              <a:t> </a:t>
            </a:r>
            <a:r>
              <a:rPr lang="en" sz="1700" dirty="0">
                <a:solidFill>
                  <a:srgbClr val="388E3C"/>
                </a:solidFill>
                <a:latin typeface="Consolas"/>
                <a:ea typeface="Consolas"/>
                <a:cs typeface="Consolas"/>
                <a:sym typeface="Consolas"/>
              </a:rPr>
              <a:t>"androidx.fragment:fragment-ktx:</a:t>
            </a:r>
            <a:r>
              <a:rPr lang="en" sz="1700" dirty="0">
                <a:solidFill>
                  <a:srgbClr val="C53929"/>
                </a:solidFill>
                <a:latin typeface="Consolas"/>
                <a:ea typeface="Consolas"/>
                <a:cs typeface="Consolas"/>
                <a:sym typeface="Consolas"/>
              </a:rPr>
              <a:t>1.4.1</a:t>
            </a:r>
            <a:r>
              <a:rPr lang="en" sz="1700" dirty="0">
                <a:solidFill>
                  <a:srgbClr val="388E3C"/>
                </a:solidFill>
                <a:latin typeface="Consolas"/>
                <a:ea typeface="Consolas"/>
                <a:cs typeface="Consolas"/>
                <a:sym typeface="Consolas"/>
              </a:rPr>
              <a:t>"</a:t>
            </a:r>
            <a:endParaRPr sz="1700" dirty="0">
              <a:solidFill>
                <a:srgbClr val="37474F"/>
              </a:solidFill>
              <a:latin typeface="Consolas"/>
              <a:ea typeface="Consolas"/>
              <a:cs typeface="Consolas"/>
              <a:sym typeface="Consolas"/>
            </a:endParaRPr>
          </a:p>
        </p:txBody>
      </p:sp>
      <p:sp>
        <p:nvSpPr>
          <p:cNvPr id="246" name="Google Shape;246;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47" name="Google Shape;247;p40"/>
          <p:cNvSpPr txBox="1"/>
          <p:nvPr/>
        </p:nvSpPr>
        <p:spPr>
          <a:xfrm>
            <a:off x="232201" y="1856250"/>
            <a:ext cx="4525500" cy="4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build.gradle</a:t>
            </a:r>
            <a:r>
              <a:rPr lang="en" sz="1800">
                <a:latin typeface="Roboto"/>
                <a:ea typeface="Roboto"/>
                <a:cs typeface="Roboto"/>
                <a:sym typeface="Roboto"/>
              </a:rPr>
              <a:t>, under </a:t>
            </a:r>
            <a:r>
              <a:rPr lang="en" sz="1800">
                <a:latin typeface="Courier New"/>
                <a:ea typeface="Courier New"/>
                <a:cs typeface="Courier New"/>
                <a:sym typeface="Courier New"/>
              </a:rPr>
              <a:t>dependencies</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42900" y="1076275"/>
            <a:ext cx="59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6: App navigation</a:t>
            </a:r>
            <a:endParaRPr sz="2000"/>
          </a:p>
          <a:p>
            <a:pPr marL="457200" lvl="0" indent="-355600" algn="l" rtl="0">
              <a:spcBef>
                <a:spcPts val="1000"/>
              </a:spcBef>
              <a:spcAft>
                <a:spcPts val="0"/>
              </a:spcAft>
              <a:buSzPts val="2000"/>
              <a:buChar char="●"/>
            </a:pPr>
            <a:r>
              <a:rPr lang="en" sz="2000" u="sng">
                <a:solidFill>
                  <a:schemeClr val="hlink"/>
                </a:solidFill>
                <a:hlinkClick r:id="rId3" action="ppaction://hlinksldjump"/>
              </a:rPr>
              <a:t>Multiple activities and intents</a:t>
            </a:r>
            <a:endParaRPr sz="2000"/>
          </a:p>
          <a:p>
            <a:pPr marL="457200" lvl="0" indent="-355600" algn="l" rtl="0">
              <a:spcBef>
                <a:spcPts val="0"/>
              </a:spcBef>
              <a:spcAft>
                <a:spcPts val="0"/>
              </a:spcAft>
              <a:buSzPts val="2000"/>
              <a:buChar char="●"/>
            </a:pPr>
            <a:r>
              <a:rPr lang="en" sz="2000" u="sng">
                <a:solidFill>
                  <a:schemeClr val="hlink"/>
                </a:solidFill>
                <a:hlinkClick r:id="rId4" action="ppaction://hlinksldjump"/>
              </a:rPr>
              <a:t>App bar, navigation drawer, and menus</a:t>
            </a:r>
            <a:endParaRPr sz="2000"/>
          </a:p>
          <a:p>
            <a:pPr marL="457200" lvl="0" indent="-355600" algn="l" rtl="0">
              <a:spcBef>
                <a:spcPts val="0"/>
              </a:spcBef>
              <a:spcAft>
                <a:spcPts val="0"/>
              </a:spcAft>
              <a:buSzPts val="2000"/>
              <a:buChar char="●"/>
            </a:pPr>
            <a:r>
              <a:rPr lang="en" sz="2000" u="sng">
                <a:solidFill>
                  <a:schemeClr val="hlink"/>
                </a:solidFill>
                <a:hlinkClick r:id="rId4" action="ppaction://hlinksldjump"/>
              </a:rPr>
              <a:t>Fragments</a:t>
            </a:r>
            <a:endParaRPr sz="2000"/>
          </a:p>
          <a:p>
            <a:pPr marL="457200" lvl="0" indent="-355600" algn="l" rtl="0">
              <a:spcBef>
                <a:spcPts val="0"/>
              </a:spcBef>
              <a:spcAft>
                <a:spcPts val="0"/>
              </a:spcAft>
              <a:buSzPts val="2000"/>
              <a:buChar char="●"/>
            </a:pPr>
            <a:r>
              <a:rPr lang="en" sz="2000" u="sng">
                <a:solidFill>
                  <a:schemeClr val="hlink"/>
                </a:solidFill>
                <a:hlinkClick r:id="rId5" action="ppaction://hlinksldjump"/>
              </a:rPr>
              <a:t>Navigation in an app</a:t>
            </a:r>
            <a:endParaRPr sz="2000"/>
          </a:p>
          <a:p>
            <a:pPr marL="457200" lvl="0" indent="-355600" algn="l" rtl="0">
              <a:spcBef>
                <a:spcPts val="0"/>
              </a:spcBef>
              <a:spcAft>
                <a:spcPts val="0"/>
              </a:spcAft>
              <a:buSzPts val="2000"/>
              <a:buChar char="●"/>
            </a:pPr>
            <a:r>
              <a:rPr lang="en" sz="2000" u="sng">
                <a:solidFill>
                  <a:schemeClr val="hlink"/>
                </a:solidFill>
                <a:hlinkClick r:id="" action="ppaction://noaction"/>
              </a:rPr>
              <a:t>More custom navigation behavior</a:t>
            </a:r>
            <a:endParaRPr sz="2000"/>
          </a:p>
          <a:p>
            <a:pPr marL="457200" lvl="0" indent="-355600" algn="l" rtl="0">
              <a:spcBef>
                <a:spcPts val="0"/>
              </a:spcBef>
              <a:spcAft>
                <a:spcPts val="0"/>
              </a:spcAft>
              <a:buSzPts val="2000"/>
              <a:buChar char="●"/>
            </a:pPr>
            <a:r>
              <a:rPr lang="en" sz="2000" u="sng">
                <a:solidFill>
                  <a:schemeClr val="hlink"/>
                </a:solidFill>
                <a:hlinkClick r:id="" action="ppaction://noaction"/>
              </a:rPr>
              <a:t>Navigation UI</a:t>
            </a:r>
            <a:endParaRPr sz="2000"/>
          </a:p>
          <a:p>
            <a:pPr marL="457200" lvl="0" indent="-355600" algn="l" rtl="0">
              <a:spcBef>
                <a:spcPts val="0"/>
              </a:spcBef>
              <a:spcAft>
                <a:spcPts val="0"/>
              </a:spcAft>
              <a:buSzPts val="2000"/>
              <a:buChar char="●"/>
            </a:pPr>
            <a:r>
              <a:rPr lang="en" sz="2000" u="sng">
                <a:solidFill>
                  <a:schemeClr val="hlink"/>
                </a:solidFill>
                <a:hlinkClick r:id="" action="ppaction://noaction"/>
              </a:rPr>
              <a:t>Summary</a:t>
            </a:r>
            <a:endParaRPr sz="2000"/>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4" name="Google Shape;94;p19"/>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Multiple activities and intents</a:t>
            </a:r>
            <a:endParaRPr sz="5200" b="1">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screens in an app</a:t>
            </a:r>
            <a:endParaRPr/>
          </a:p>
        </p:txBody>
      </p:sp>
      <p:sp>
        <p:nvSpPr>
          <p:cNvPr id="100" name="Google Shape;100;p20"/>
          <p:cNvSpPr txBox="1">
            <a:spLocks noGrp="1"/>
          </p:cNvSpPr>
          <p:nvPr>
            <p:ph type="body" idx="1"/>
          </p:nvPr>
        </p:nvSpPr>
        <p:spPr>
          <a:xfrm>
            <a:off x="311700" y="1237300"/>
            <a:ext cx="8520600" cy="321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Sometimes app functionality may be separated into multiple screens</a:t>
            </a:r>
            <a:r>
              <a:rPr lang="en" sz="1800"/>
              <a:t>.</a:t>
            </a:r>
            <a:endParaRPr sz="1800"/>
          </a:p>
          <a:p>
            <a:pPr marL="0" lvl="0" indent="0" algn="l" rtl="0">
              <a:spcBef>
                <a:spcPts val="1000"/>
              </a:spcBef>
              <a:spcAft>
                <a:spcPts val="0"/>
              </a:spcAft>
              <a:buNone/>
            </a:pPr>
            <a:br>
              <a:rPr lang="en" sz="1800"/>
            </a:br>
            <a:r>
              <a:rPr lang="en" sz="1800"/>
              <a:t>Examples:</a:t>
            </a:r>
            <a:endParaRPr sz="1800"/>
          </a:p>
          <a:p>
            <a:pPr marL="457200" lvl="0" indent="-342900" algn="l" rtl="0">
              <a:lnSpc>
                <a:spcPct val="115000"/>
              </a:lnSpc>
              <a:spcBef>
                <a:spcPts val="1000"/>
              </a:spcBef>
              <a:spcAft>
                <a:spcPts val="0"/>
              </a:spcAft>
              <a:buSzPts val="1800"/>
              <a:buChar char="●"/>
            </a:pPr>
            <a:r>
              <a:rPr lang="en" sz="1800"/>
              <a:t>View details of a single item (for example, product in a shopping app)</a:t>
            </a:r>
            <a:endParaRPr sz="1800"/>
          </a:p>
          <a:p>
            <a:pPr marL="457200" lvl="0" indent="-342900" algn="l" rtl="0">
              <a:lnSpc>
                <a:spcPct val="115000"/>
              </a:lnSpc>
              <a:spcBef>
                <a:spcPts val="1000"/>
              </a:spcBef>
              <a:spcAft>
                <a:spcPts val="0"/>
              </a:spcAft>
              <a:buSzPts val="1800"/>
              <a:buChar char="●"/>
            </a:pPr>
            <a:r>
              <a:rPr lang="en" sz="1800"/>
              <a:t>Create a new item (for example, new email)</a:t>
            </a:r>
            <a:endParaRPr sz="1800"/>
          </a:p>
          <a:p>
            <a:pPr marL="457200" lvl="0" indent="-342900" algn="l" rtl="0">
              <a:lnSpc>
                <a:spcPct val="115000"/>
              </a:lnSpc>
              <a:spcBef>
                <a:spcPts val="1000"/>
              </a:spcBef>
              <a:spcAft>
                <a:spcPts val="0"/>
              </a:spcAft>
              <a:buSzPts val="1800"/>
              <a:buChar char="●"/>
            </a:pPr>
            <a:r>
              <a:rPr lang="en" sz="1800"/>
              <a:t>Show settings for an app</a:t>
            </a:r>
            <a:endParaRPr sz="1800"/>
          </a:p>
          <a:p>
            <a:pPr marL="457200" lvl="0" indent="-342900" algn="l" rtl="0">
              <a:lnSpc>
                <a:spcPct val="115000"/>
              </a:lnSpc>
              <a:spcBef>
                <a:spcPts val="1000"/>
              </a:spcBef>
              <a:spcAft>
                <a:spcPts val="1000"/>
              </a:spcAft>
              <a:buSzPts val="1800"/>
              <a:buChar char="●"/>
            </a:pPr>
            <a:r>
              <a:rPr lang="en" sz="1800"/>
              <a:t>Access services in other apps (for example, photo gallery or browse documents) </a:t>
            </a:r>
            <a:endParaRPr sz="1800"/>
          </a:p>
        </p:txBody>
      </p:sp>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Intent</a:t>
            </a:r>
            <a:endParaRPr/>
          </a:p>
        </p:txBody>
      </p:sp>
      <p:sp>
        <p:nvSpPr>
          <p:cNvPr id="107" name="Google Shape;107;p21"/>
          <p:cNvSpPr txBox="1">
            <a:spLocks noGrp="1"/>
          </p:cNvSpPr>
          <p:nvPr>
            <p:ph type="body" idx="1"/>
          </p:nvPr>
        </p:nvSpPr>
        <p:spPr>
          <a:xfrm>
            <a:off x="216250" y="1327650"/>
            <a:ext cx="8743500" cy="324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Requests an action from another app component, such as another Activity</a:t>
            </a:r>
            <a:endParaRPr sz="2000"/>
          </a:p>
          <a:p>
            <a:pPr marL="457200" lvl="0" indent="-355600" algn="l" rtl="0">
              <a:spcBef>
                <a:spcPts val="1600"/>
              </a:spcBef>
              <a:spcAft>
                <a:spcPts val="0"/>
              </a:spcAft>
              <a:buSzPts val="2000"/>
              <a:buChar char="●"/>
            </a:pPr>
            <a:r>
              <a:rPr lang="en" sz="2000"/>
              <a:t>An </a:t>
            </a:r>
            <a:r>
              <a:rPr lang="en" sz="2000">
                <a:latin typeface="Courier New"/>
                <a:ea typeface="Courier New"/>
                <a:cs typeface="Courier New"/>
                <a:sym typeface="Courier New"/>
              </a:rPr>
              <a:t>Intent</a:t>
            </a:r>
            <a:r>
              <a:rPr lang="en" sz="2000"/>
              <a:t> usually has two primary pieces of information:</a:t>
            </a:r>
            <a:endParaRPr sz="2000"/>
          </a:p>
          <a:p>
            <a:pPr marL="914400" lvl="1" indent="-355600" algn="l" rtl="0">
              <a:spcBef>
                <a:spcPts val="400"/>
              </a:spcBef>
              <a:spcAft>
                <a:spcPts val="0"/>
              </a:spcAft>
              <a:buSzPts val="2000"/>
              <a:buChar char="○"/>
            </a:pPr>
            <a:r>
              <a:rPr lang="en"/>
              <a:t>Action to be performed (for example, </a:t>
            </a:r>
            <a:r>
              <a:rPr lang="en">
                <a:latin typeface="Courier New"/>
                <a:ea typeface="Courier New"/>
                <a:cs typeface="Courier New"/>
                <a:sym typeface="Courier New"/>
              </a:rPr>
              <a:t>ACTION_VIEW</a:t>
            </a:r>
            <a:r>
              <a:rPr lang="en"/>
              <a:t>, </a:t>
            </a:r>
            <a:r>
              <a:rPr lang="en">
                <a:latin typeface="Courier New"/>
                <a:ea typeface="Courier New"/>
                <a:cs typeface="Courier New"/>
                <a:sym typeface="Courier New"/>
              </a:rPr>
              <a:t>ACTION_EDIT</a:t>
            </a:r>
            <a:r>
              <a:rPr lang="en"/>
              <a:t>, </a:t>
            </a:r>
            <a:r>
              <a:rPr lang="en">
                <a:latin typeface="Courier New"/>
                <a:ea typeface="Courier New"/>
                <a:cs typeface="Courier New"/>
                <a:sym typeface="Courier New"/>
              </a:rPr>
              <a:t>ACTION_MAIN</a:t>
            </a:r>
            <a:r>
              <a:rPr lang="en"/>
              <a:t>)</a:t>
            </a:r>
            <a:endParaRPr/>
          </a:p>
          <a:p>
            <a:pPr marL="914400" lvl="1" indent="-355600" algn="l" rtl="0">
              <a:spcBef>
                <a:spcPts val="400"/>
              </a:spcBef>
              <a:spcAft>
                <a:spcPts val="0"/>
              </a:spcAft>
              <a:buSzPts val="2000"/>
              <a:buChar char="○"/>
            </a:pPr>
            <a:r>
              <a:rPr lang="en"/>
              <a:t>Data to operate on (for example, a person’s record in the contacts database)</a:t>
            </a:r>
            <a:endParaRPr/>
          </a:p>
          <a:p>
            <a:pPr marL="457200" lvl="0" indent="-355600" algn="l" rtl="0">
              <a:spcBef>
                <a:spcPts val="1000"/>
              </a:spcBef>
              <a:spcAft>
                <a:spcPts val="0"/>
              </a:spcAft>
              <a:buSzPts val="2000"/>
              <a:buChar char="●"/>
            </a:pPr>
            <a:r>
              <a:rPr lang="en" sz="2000"/>
              <a:t>Commonly used to specify a request to transition to another Activity </a:t>
            </a:r>
            <a:endParaRPr sz="2000"/>
          </a:p>
          <a:p>
            <a:pPr marL="0" lvl="0" indent="0" algn="l" rtl="0">
              <a:spcBef>
                <a:spcPts val="1000"/>
              </a:spcBef>
              <a:spcAft>
                <a:spcPts val="0"/>
              </a:spcAft>
              <a:buNone/>
            </a:pP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1000"/>
              </a:spcBef>
              <a:spcAft>
                <a:spcPts val="0"/>
              </a:spcAft>
              <a:buClr>
                <a:schemeClr val="dk1"/>
              </a:buClr>
              <a:buSzPts val="1100"/>
              <a:buFont typeface="Arial"/>
              <a:buNone/>
            </a:pPr>
            <a:endParaRPr sz="2000"/>
          </a:p>
          <a:p>
            <a:pPr marL="0" lvl="0" indent="0" algn="l" rtl="0">
              <a:spcBef>
                <a:spcPts val="1000"/>
              </a:spcBef>
              <a:spcAft>
                <a:spcPts val="0"/>
              </a:spcAft>
              <a:buNone/>
            </a:pPr>
            <a:endParaRPr sz="2000"/>
          </a:p>
        </p:txBody>
      </p:sp>
      <p:sp>
        <p:nvSpPr>
          <p:cNvPr id="108" name="Google Shape;108;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Explicit intent</a:t>
            </a:r>
            <a:endParaRPr/>
          </a:p>
        </p:txBody>
      </p:sp>
      <p:sp>
        <p:nvSpPr>
          <p:cNvPr id="114" name="Google Shape;114;p22"/>
          <p:cNvSpPr txBox="1">
            <a:spLocks noGrp="1"/>
          </p:cNvSpPr>
          <p:nvPr>
            <p:ph type="body" idx="1"/>
          </p:nvPr>
        </p:nvSpPr>
        <p:spPr>
          <a:xfrm>
            <a:off x="311700" y="1731175"/>
            <a:ext cx="8520600" cy="2188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Fulfills a request </a:t>
            </a:r>
            <a:r>
              <a:rPr lang="en" sz="2200" b="1"/>
              <a:t>using</a:t>
            </a:r>
            <a:r>
              <a:rPr lang="en" sz="2200"/>
              <a:t> </a:t>
            </a:r>
            <a:r>
              <a:rPr lang="en" sz="2200" b="1"/>
              <a:t>a specific component</a:t>
            </a:r>
            <a:endParaRPr sz="2200" b="1"/>
          </a:p>
          <a:p>
            <a:pPr marL="457200" lvl="0" indent="-368300" algn="l" rtl="0">
              <a:spcBef>
                <a:spcPts val="1000"/>
              </a:spcBef>
              <a:spcAft>
                <a:spcPts val="0"/>
              </a:spcAft>
              <a:buSzPts val="2200"/>
              <a:buChar char="●"/>
            </a:pPr>
            <a:r>
              <a:rPr lang="en" sz="2200"/>
              <a:t>Navigates internally to an Activity in your app</a:t>
            </a:r>
            <a:endParaRPr sz="2200"/>
          </a:p>
          <a:p>
            <a:pPr marL="457200" lvl="0" indent="-368300" algn="l" rtl="0">
              <a:spcBef>
                <a:spcPts val="1000"/>
              </a:spcBef>
              <a:spcAft>
                <a:spcPts val="0"/>
              </a:spcAft>
              <a:buSzPts val="2200"/>
              <a:buChar char="●"/>
            </a:pPr>
            <a:r>
              <a:rPr lang="en" sz="2200"/>
              <a:t>Navigates to a specific third-party app or another app you've written</a:t>
            </a:r>
            <a:endParaRPr sz="2200"/>
          </a:p>
        </p:txBody>
      </p:sp>
      <p:sp>
        <p:nvSpPr>
          <p:cNvPr id="115" name="Google Shape;115;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Explicit intent examples</a:t>
            </a:r>
            <a:endParaRPr/>
          </a:p>
        </p:txBody>
      </p:sp>
      <p:sp>
        <p:nvSpPr>
          <p:cNvPr id="121" name="Google Shape;121;p23"/>
          <p:cNvSpPr txBox="1">
            <a:spLocks noGrp="1"/>
          </p:cNvSpPr>
          <p:nvPr>
            <p:ph type="body" idx="1"/>
          </p:nvPr>
        </p:nvSpPr>
        <p:spPr>
          <a:xfrm>
            <a:off x="311700" y="946870"/>
            <a:ext cx="8520600" cy="188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Navigate between activities in your app:</a:t>
            </a:r>
            <a:endParaRPr sz="1800"/>
          </a:p>
          <a:p>
            <a:pPr marL="0" lvl="0" indent="0" algn="l" rtl="0">
              <a:lnSpc>
                <a:spcPct val="100000"/>
              </a:lnSpc>
              <a:spcBef>
                <a:spcPts val="4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viewNoteDetail() {</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 NoteDetailActivity::</a:t>
            </a: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.java)</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intent.putExtra(NOTE_ID, note.id)</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600">
              <a:solidFill>
                <a:schemeClr val="dk1"/>
              </a:solidFill>
              <a:latin typeface="Consolas"/>
              <a:ea typeface="Consolas"/>
              <a:cs typeface="Consolas"/>
              <a:sym typeface="Consolas"/>
            </a:endParaRPr>
          </a:p>
        </p:txBody>
      </p:sp>
      <p:sp>
        <p:nvSpPr>
          <p:cNvPr id="122" name="Google Shape;122;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3" name="Google Shape;123;p23"/>
          <p:cNvSpPr txBox="1"/>
          <p:nvPr/>
        </p:nvSpPr>
        <p:spPr>
          <a:xfrm>
            <a:off x="309775" y="2659535"/>
            <a:ext cx="8522400" cy="18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Navigate to a specific external app:</a:t>
            </a:r>
            <a:endParaRPr sz="1800">
              <a:latin typeface="Roboto"/>
              <a:ea typeface="Roboto"/>
              <a:cs typeface="Roboto"/>
              <a:sym typeface="Roboto"/>
            </a:endParaRPr>
          </a:p>
          <a:p>
            <a:pPr marL="0" lvl="0" indent="0" algn="l" rtl="0">
              <a:spcBef>
                <a:spcPts val="400"/>
              </a:spcBef>
              <a:spcAft>
                <a:spcPts val="0"/>
              </a:spcAft>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openExternalApp() {</a:t>
            </a:r>
            <a:endParaRPr sz="1700">
              <a:solidFill>
                <a:srgbClr val="37474F"/>
              </a:solidFill>
              <a:latin typeface="Consolas"/>
              <a:ea typeface="Consolas"/>
              <a:cs typeface="Consolas"/>
              <a:sym typeface="Consolas"/>
            </a:endParaRPr>
          </a:p>
          <a:p>
            <a:pPr marL="0" lvl="0" indent="0" algn="l" rtl="0">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a:t>
            </a:r>
            <a:r>
              <a:rPr lang="en" sz="1700">
                <a:solidFill>
                  <a:srgbClr val="388E3C"/>
                </a:solidFill>
                <a:latin typeface="Consolas"/>
                <a:ea typeface="Consolas"/>
                <a:cs typeface="Consolas"/>
                <a:sym typeface="Consolas"/>
              </a:rPr>
              <a:t>"com.example.workapp.FILE_OPEN"</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solidFill>
                  <a:srgbClr val="37474F"/>
                </a:solidFill>
                <a:latin typeface="Consolas"/>
                <a:ea typeface="Consolas"/>
                <a:cs typeface="Consolas"/>
                <a:sym typeface="Consolas"/>
              </a:rPr>
              <a:t> (intent.resolveActivity(packageManager) != </a:t>
            </a:r>
            <a:r>
              <a:rPr lang="en" sz="1700">
                <a:solidFill>
                  <a:srgbClr val="3F51B5"/>
                </a:solidFill>
                <a:latin typeface="Consolas"/>
                <a:ea typeface="Consolas"/>
                <a:cs typeface="Consolas"/>
                <a:sym typeface="Consolas"/>
              </a:rPr>
              <a:t>null</a:t>
            </a: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marL="0" lvl="0" indent="0" algn="l" rtl="0">
              <a:spcBef>
                <a:spcPts val="0"/>
              </a:spcBef>
              <a:spcAft>
                <a:spcPts val="0"/>
              </a:spcAft>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marL="0" lvl="0" indent="0" algn="l" rtl="0">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5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intent</a:t>
            </a:r>
            <a:endParaRPr/>
          </a:p>
        </p:txBody>
      </p:sp>
      <p:sp>
        <p:nvSpPr>
          <p:cNvPr id="129" name="Google Shape;129;p24"/>
          <p:cNvSpPr txBox="1">
            <a:spLocks noGrp="1"/>
          </p:cNvSpPr>
          <p:nvPr>
            <p:ph type="body" idx="1"/>
          </p:nvPr>
        </p:nvSpPr>
        <p:spPr>
          <a:xfrm>
            <a:off x="311700" y="1609675"/>
            <a:ext cx="8520600" cy="2448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Provides generic action the app can perform</a:t>
            </a:r>
            <a:endParaRPr sz="2200"/>
          </a:p>
          <a:p>
            <a:pPr marL="457200" lvl="0" indent="-368300" algn="l" rtl="0">
              <a:spcBef>
                <a:spcPts val="1000"/>
              </a:spcBef>
              <a:spcAft>
                <a:spcPts val="0"/>
              </a:spcAft>
              <a:buSzPts val="2200"/>
              <a:buChar char="●"/>
            </a:pPr>
            <a:r>
              <a:rPr lang="en" sz="2200"/>
              <a:t>Resolved using mapping of the data type and action to known components</a:t>
            </a:r>
            <a:endParaRPr sz="2200"/>
          </a:p>
          <a:p>
            <a:pPr marL="457200" lvl="0" indent="-368300" algn="l" rtl="0">
              <a:spcBef>
                <a:spcPts val="1000"/>
              </a:spcBef>
              <a:spcAft>
                <a:spcPts val="1000"/>
              </a:spcAft>
              <a:buSzPts val="2200"/>
              <a:buChar char="●"/>
            </a:pPr>
            <a:r>
              <a:rPr lang="en" sz="2200"/>
              <a:t>Allows any app that matches the criteria to handle the request </a:t>
            </a:r>
            <a:endParaRPr sz="2200"/>
          </a:p>
        </p:txBody>
      </p:sp>
      <p:sp>
        <p:nvSpPr>
          <p:cNvPr id="130" name="Google Shape;130;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intent example</a:t>
            </a:r>
            <a:endParaRPr/>
          </a:p>
        </p:txBody>
      </p:sp>
      <p:sp>
        <p:nvSpPr>
          <p:cNvPr id="136" name="Google Shape;136;p25"/>
          <p:cNvSpPr txBox="1">
            <a:spLocks noGrp="1"/>
          </p:cNvSpPr>
          <p:nvPr>
            <p:ph type="body" idx="1"/>
          </p:nvPr>
        </p:nvSpPr>
        <p:spPr>
          <a:xfrm>
            <a:off x="311700" y="1385025"/>
            <a:ext cx="8520600" cy="280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sendEmail() {</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intent = Intent(Intent.ACTION_SEND)</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intent.type = </a:t>
            </a:r>
            <a:r>
              <a:rPr lang="en" sz="1800">
                <a:solidFill>
                  <a:srgbClr val="388E3C"/>
                </a:solidFill>
                <a:latin typeface="Consolas"/>
                <a:ea typeface="Consolas"/>
                <a:cs typeface="Consolas"/>
                <a:sym typeface="Consolas"/>
              </a:rPr>
              <a:t>"text/plain"</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intent.putExtra(Intent.EXTRA_EMAIL, emailAddresses)</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intent.putExtra(Intent.EXTRA_TEXT, </a:t>
            </a:r>
            <a:r>
              <a:rPr lang="en" sz="1800">
                <a:solidFill>
                  <a:srgbClr val="388E3C"/>
                </a:solidFill>
                <a:latin typeface="Consolas"/>
                <a:ea typeface="Consolas"/>
                <a:cs typeface="Consolas"/>
                <a:sym typeface="Consolas"/>
              </a:rPr>
              <a:t>"How are you?"</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    if</a:t>
            </a:r>
            <a:r>
              <a:rPr lang="en" sz="1800">
                <a:solidFill>
                  <a:srgbClr val="37474F"/>
                </a:solidFill>
                <a:latin typeface="Consolas"/>
                <a:ea typeface="Consolas"/>
                <a:cs typeface="Consolas"/>
                <a:sym typeface="Consolas"/>
              </a:rPr>
              <a:t> (intent.resolveActivity(packageManager) != </a:t>
            </a:r>
            <a:r>
              <a:rPr lang="en" sz="1800">
                <a:solidFill>
                  <a:srgbClr val="3F51B5"/>
                </a:solidFill>
                <a:latin typeface="Consolas"/>
                <a:ea typeface="Consolas"/>
                <a:cs typeface="Consolas"/>
                <a:sym typeface="Consolas"/>
              </a:rPr>
              <a:t>null</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startActivity(intent)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37" name="Google Shape;137;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1327</Words>
  <Application>Microsoft Office PowerPoint</Application>
  <PresentationFormat>On-screen Show (16:9)</PresentationFormat>
  <Paragraphs>130</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Google Sans</vt:lpstr>
      <vt:lpstr>Consolas</vt:lpstr>
      <vt:lpstr>Roboto</vt:lpstr>
      <vt:lpstr>Times New Roman</vt:lpstr>
      <vt:lpstr>Courier New</vt:lpstr>
      <vt:lpstr>Open Sans</vt:lpstr>
      <vt:lpstr>Simple Light</vt:lpstr>
      <vt:lpstr>GDT master</vt:lpstr>
      <vt:lpstr>PowerPoint Presentation</vt:lpstr>
      <vt:lpstr>About this lesson</vt:lpstr>
      <vt:lpstr>PowerPoint Presentation</vt:lpstr>
      <vt:lpstr>Multiple screens in an app</vt:lpstr>
      <vt:lpstr>Intent</vt:lpstr>
      <vt:lpstr>Explicit intent</vt:lpstr>
      <vt:lpstr>Explicit intent examples</vt:lpstr>
      <vt:lpstr>Implicit intent</vt:lpstr>
      <vt:lpstr>Implicit intent example</vt:lpstr>
      <vt:lpstr>PowerPoint Presentation</vt:lpstr>
      <vt:lpstr>Fragments for tablet layouts</vt:lpstr>
      <vt:lpstr>Fragment</vt:lpstr>
      <vt:lpstr>Navigation within an app</vt:lpstr>
      <vt:lpstr>Add dependencies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Gupta</cp:lastModifiedBy>
  <cp:revision>1</cp:revision>
  <dcterms:modified xsi:type="dcterms:W3CDTF">2022-02-10T14:07:12Z</dcterms:modified>
</cp:coreProperties>
</file>