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43"/>
  </p:notesMasterIdLst>
  <p:sldIdLst>
    <p:sldId id="256" r:id="rId3"/>
    <p:sldId id="257" r:id="rId4"/>
    <p:sldId id="258" r:id="rId5"/>
    <p:sldId id="263"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Lst>
  <p:sldSz cx="9144000" cy="5143500" type="screen16x9"/>
  <p:notesSz cx="6858000" cy="9144000"/>
  <p:embeddedFontLst>
    <p:embeddedFont>
      <p:font typeface="Consolas" panose="020B0609020204030204" pitchFamily="49" charset="0"/>
      <p:regular r:id="rId44"/>
      <p:bold r:id="rId45"/>
      <p:italic r:id="rId46"/>
      <p:boldItalic r:id="rId47"/>
    </p:embeddedFont>
    <p:embeddedFont>
      <p:font typeface="Google Sans" panose="020B0604020202020204" charset="0"/>
      <p:regular r:id="rId48"/>
      <p:bold r:id="rId49"/>
      <p:italic r:id="rId50"/>
      <p:boldItalic r:id="rId51"/>
    </p:embeddedFont>
    <p:embeddedFont>
      <p:font typeface="Open Sans" panose="020B0606030504020204" pitchFamily="34" charset="0"/>
      <p:regular r:id="rId52"/>
      <p:bold r:id="rId53"/>
      <p:italic r:id="rId54"/>
      <p:boldItalic r:id="rId55"/>
    </p:embeddedFont>
    <p:embeddedFont>
      <p:font typeface="Roboto" panose="02000000000000000000" pitchFamily="2"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058C29-8DFE-44DA-B28B-9A723C36398E}">
  <a:tblStyle styleId="{13058C29-8DFE-44DA-B28B-9A723C3639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6.xml"/><Relationship Id="rId51" Type="http://schemas.openxmlformats.org/officeDocument/2006/relationships/font" Target="fonts/font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3.fntdata"/><Relationship Id="rId59"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1.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kotlinlang.org/docs/reference/functions.html#single-expression-function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kotlinlang.org/docs/reference/lambdas.html#function-types"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kotlinlang.org/docs/reference/lambdas.html"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play.kotlinlang.org/byExample/04_functional/02_Lambdas"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kotlinlang.org/docs/reference/lambdas.html#lambda-expressions-and-anonymous-functions"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kotlinlang.org/docs/reference/lambdas.html"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play.kotlinlang.org/byExample/04_functional/01_Higher-Order%20Functions"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kotlinlang.org/api/latest/jvm/stdlib/kotlin.sequences/index.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kotlinlang.org/docs/reference/collection-transformations.html"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8056c3aa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8056c3a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88056c3aa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88056c3aa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function is a discrete block of code that performs an operation, and can return a value. In Kotlin, functions are declared using the </a:t>
            </a:r>
            <a:r>
              <a:rPr lang="en">
                <a:latin typeface="Courier New"/>
                <a:ea typeface="Courier New"/>
                <a:cs typeface="Courier New"/>
                <a:sym typeface="Courier New"/>
              </a:rPr>
              <a:t>fun</a:t>
            </a:r>
            <a:r>
              <a:rPr lang="en"/>
              <a:t> keyword, and can take arguments with either named or default values. A function associated with a particular class is called a method.</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88056c3aa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88056c3aa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define functions using the </a:t>
            </a:r>
            <a:r>
              <a:rPr lang="en">
                <a:latin typeface="Courier New"/>
                <a:ea typeface="Courier New"/>
                <a:cs typeface="Courier New"/>
                <a:sym typeface="Courier New"/>
              </a:rPr>
              <a:t>fun</a:t>
            </a:r>
            <a:r>
              <a:rPr lang="en"/>
              <a:t> keyword, followed by the name of the function. As with other programming languages, the parentheses </a:t>
            </a:r>
            <a:r>
              <a:rPr lang="en">
                <a:latin typeface="Courier New"/>
                <a:ea typeface="Courier New"/>
                <a:cs typeface="Courier New"/>
                <a:sym typeface="Courier New"/>
              </a:rPr>
              <a:t>()</a:t>
            </a:r>
            <a:r>
              <a:rPr lang="en"/>
              <a:t> are for function arguments, if any. Curly braces </a:t>
            </a:r>
            <a:r>
              <a:rPr lang="en">
                <a:latin typeface="Courier New"/>
                <a:ea typeface="Courier New"/>
                <a:cs typeface="Courier New"/>
                <a:sym typeface="Courier New"/>
              </a:rPr>
              <a:t>{}</a:t>
            </a:r>
            <a:r>
              <a:rPr lang="en"/>
              <a:t> frame the code for the function. There is no return type for this function, because it doesn't return anything.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8056c3aa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88056c3aa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Unit-Returning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Explicit Return Types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88056c3aa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88056c3aa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Transition: 1 click</a:t>
            </a:r>
            <a:endParaRPr b="1"/>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Unit-Returning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Explicit Return Types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88056c3aa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88056c3aa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b88056c3aa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b88056c3aa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a:t>
            </a:r>
            <a:r>
              <a:rPr lang="en">
                <a:solidFill>
                  <a:schemeClr val="dk1"/>
                </a:solidFill>
                <a:latin typeface="Courier New"/>
                <a:ea typeface="Courier New"/>
                <a:cs typeface="Courier New"/>
                <a:sym typeface="Courier New"/>
              </a:rPr>
              <a:t>Hello.kt</a:t>
            </a:r>
            <a:r>
              <a:rPr lang="en">
                <a:solidFill>
                  <a:schemeClr val="dk1"/>
                </a:solidFill>
              </a:rPr>
              <a:t>, let's write a </a:t>
            </a:r>
            <a:r>
              <a:rPr lang="en">
                <a:solidFill>
                  <a:schemeClr val="dk1"/>
                </a:solidFill>
                <a:latin typeface="Courier New"/>
                <a:ea typeface="Courier New"/>
                <a:cs typeface="Courier New"/>
                <a:sym typeface="Courier New"/>
              </a:rPr>
              <a:t>drive()</a:t>
            </a:r>
            <a:r>
              <a:rPr lang="en">
                <a:solidFill>
                  <a:schemeClr val="dk1"/>
                </a:solidFill>
              </a:rPr>
              <a:t> function with a </a:t>
            </a:r>
            <a:r>
              <a:rPr lang="en">
                <a:solidFill>
                  <a:schemeClr val="dk1"/>
                </a:solidFill>
                <a:latin typeface="Courier New"/>
                <a:ea typeface="Courier New"/>
                <a:cs typeface="Courier New"/>
                <a:sym typeface="Courier New"/>
              </a:rPr>
              <a:t>String</a:t>
            </a:r>
            <a:r>
              <a:rPr lang="en">
                <a:solidFill>
                  <a:schemeClr val="dk1"/>
                </a:solidFill>
              </a:rPr>
              <a:t> parameter named </a:t>
            </a:r>
            <a:r>
              <a:rPr lang="en">
                <a:solidFill>
                  <a:schemeClr val="dk1"/>
                </a:solidFill>
                <a:latin typeface="Courier New"/>
                <a:ea typeface="Courier New"/>
                <a:cs typeface="Courier New"/>
                <a:sym typeface="Courier New"/>
              </a:rPr>
              <a:t>speed</a:t>
            </a:r>
            <a:r>
              <a:rPr lang="en">
                <a:solidFill>
                  <a:schemeClr val="dk1"/>
                </a:solidFill>
              </a:rPr>
              <a:t> that prints the car's speed. The </a:t>
            </a:r>
            <a:r>
              <a:rPr lang="en">
                <a:solidFill>
                  <a:schemeClr val="dk1"/>
                </a:solidFill>
                <a:latin typeface="Courier New"/>
                <a:ea typeface="Courier New"/>
                <a:cs typeface="Courier New"/>
                <a:sym typeface="Courier New"/>
              </a:rPr>
              <a:t>speed</a:t>
            </a:r>
            <a:r>
              <a:rPr lang="en">
                <a:solidFill>
                  <a:schemeClr val="dk1"/>
                </a:solidFill>
              </a:rPr>
              <a:t> parameter has a default value of "</a:t>
            </a:r>
            <a:r>
              <a:rPr lang="en">
                <a:solidFill>
                  <a:schemeClr val="dk1"/>
                </a:solidFill>
                <a:latin typeface="Courier New"/>
                <a:ea typeface="Courier New"/>
                <a:cs typeface="Courier New"/>
                <a:sym typeface="Courier New"/>
              </a:rPr>
              <a:t>fast</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From the </a:t>
            </a:r>
            <a:r>
              <a:rPr lang="en">
                <a:solidFill>
                  <a:schemeClr val="dk1"/>
                </a:solidFill>
                <a:latin typeface="Courier New"/>
                <a:ea typeface="Courier New"/>
                <a:cs typeface="Courier New"/>
                <a:sym typeface="Courier New"/>
              </a:rPr>
              <a:t>main()</a:t>
            </a:r>
            <a:r>
              <a:rPr lang="en">
                <a:solidFill>
                  <a:schemeClr val="dk1"/>
                </a:solidFill>
              </a:rPr>
              <a:t> function, call the </a:t>
            </a:r>
            <a:r>
              <a:rPr lang="en">
                <a:solidFill>
                  <a:schemeClr val="dk1"/>
                </a:solidFill>
                <a:latin typeface="Courier New"/>
                <a:ea typeface="Courier New"/>
                <a:cs typeface="Courier New"/>
                <a:sym typeface="Courier New"/>
              </a:rPr>
              <a:t>drive()</a:t>
            </a:r>
            <a:r>
              <a:rPr lang="en">
                <a:solidFill>
                  <a:schemeClr val="dk1"/>
                </a:solidFill>
              </a:rPr>
              <a:t> function three ways.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using the default.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and pass the </a:t>
            </a:r>
            <a:r>
              <a:rPr lang="en">
                <a:solidFill>
                  <a:schemeClr val="dk1"/>
                </a:solidFill>
                <a:latin typeface="Courier New"/>
                <a:ea typeface="Courier New"/>
                <a:cs typeface="Courier New"/>
                <a:sym typeface="Courier New"/>
              </a:rPr>
              <a:t>speed</a:t>
            </a:r>
            <a:r>
              <a:rPr lang="en">
                <a:solidFill>
                  <a:schemeClr val="dk1"/>
                </a:solidFill>
              </a:rPr>
              <a:t> parameter without a name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by naming the </a:t>
            </a:r>
            <a:r>
              <a:rPr lang="en">
                <a:solidFill>
                  <a:schemeClr val="dk1"/>
                </a:solidFill>
                <a:latin typeface="Courier New"/>
                <a:ea typeface="Courier New"/>
                <a:cs typeface="Courier New"/>
                <a:sym typeface="Courier New"/>
              </a:rPr>
              <a:t>speed</a:t>
            </a:r>
            <a:r>
              <a:rPr lang="en">
                <a:solidFill>
                  <a:schemeClr val="dk1"/>
                </a:solidFill>
              </a:rPr>
              <a:t> parameter. We'll talk about </a:t>
            </a:r>
            <a:r>
              <a:rPr lang="en" b="1">
                <a:solidFill>
                  <a:schemeClr val="dk1"/>
                </a:solidFill>
              </a:rPr>
              <a:t>named arguments</a:t>
            </a:r>
            <a:r>
              <a:rPr lang="en">
                <a:solidFill>
                  <a:schemeClr val="dk1"/>
                </a:solidFill>
              </a:rPr>
              <a:t>, or parameters, later.</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8056c3aa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8056c3aa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a:t>
            </a:r>
            <a:r>
              <a:rPr lang="en">
                <a:latin typeface="Courier New"/>
                <a:ea typeface="Courier New"/>
                <a:cs typeface="Courier New"/>
                <a:sym typeface="Courier New"/>
              </a:rPr>
              <a:t>tempToday()</a:t>
            </a:r>
            <a:r>
              <a:rPr lang="en"/>
              <a:t> function takes two parameters, </a:t>
            </a:r>
            <a:r>
              <a:rPr lang="en">
                <a:latin typeface="Courier New"/>
                <a:ea typeface="Courier New"/>
                <a:cs typeface="Courier New"/>
                <a:sym typeface="Courier New"/>
              </a:rPr>
              <a:t>day</a:t>
            </a:r>
            <a:r>
              <a:rPr lang="en"/>
              <a:t> and </a:t>
            </a:r>
            <a:r>
              <a:rPr lang="en">
                <a:latin typeface="Courier New"/>
                <a:ea typeface="Courier New"/>
                <a:cs typeface="Courier New"/>
                <a:sym typeface="Courier New"/>
              </a:rPr>
              <a:t>temp</a:t>
            </a:r>
            <a:r>
              <a:rPr lang="en">
                <a:solidFill>
                  <a:schemeClr val="dk1"/>
                </a:solidFill>
                <a:latin typeface="Roboto"/>
                <a:ea typeface="Roboto"/>
                <a:cs typeface="Roboto"/>
                <a:sym typeface="Roboto"/>
              </a:rPr>
              <a:t>, both of which are required.</a:t>
            </a:r>
            <a:endParaRPr>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88056c3aa_0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88056c3aa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the example function, we use </a:t>
            </a:r>
            <a:r>
              <a:rPr lang="en">
                <a:solidFill>
                  <a:schemeClr val="dk1"/>
                </a:solidFill>
                <a:latin typeface="Courier New"/>
                <a:ea typeface="Courier New"/>
                <a:cs typeface="Courier New"/>
                <a:sym typeface="Courier New"/>
              </a:rPr>
              <a:t>reformat()</a:t>
            </a:r>
            <a:r>
              <a:rPr lang="en">
                <a:solidFill>
                  <a:schemeClr val="dk1"/>
                </a:solidFill>
              </a:rPr>
              <a:t> to apply a specified format, or combination of formats to </a:t>
            </a:r>
            <a:r>
              <a:rPr lang="en">
                <a:solidFill>
                  <a:schemeClr val="dk1"/>
                </a:solidFill>
                <a:latin typeface="Courier New"/>
                <a:ea typeface="Courier New"/>
                <a:cs typeface="Courier New"/>
                <a:sym typeface="Courier New"/>
              </a:rPr>
              <a:t>String</a:t>
            </a:r>
            <a:r>
              <a:rPr lang="en">
                <a:solidFill>
                  <a:schemeClr val="dk1"/>
                </a:solidFill>
              </a:rPr>
              <a:t>. The parameters to </a:t>
            </a:r>
            <a:r>
              <a:rPr lang="en">
                <a:solidFill>
                  <a:schemeClr val="dk1"/>
                </a:solidFill>
                <a:latin typeface="Courier New"/>
                <a:ea typeface="Courier New"/>
                <a:cs typeface="Courier New"/>
                <a:sym typeface="Courier New"/>
              </a:rPr>
              <a:t>reformat()</a:t>
            </a:r>
            <a:r>
              <a:rPr lang="en">
                <a:solidFill>
                  <a:schemeClr val="dk1"/>
                </a:solidFill>
              </a:rPr>
              <a:t> contain their name and type. The </a:t>
            </a:r>
            <a:r>
              <a:rPr lang="en">
                <a:solidFill>
                  <a:schemeClr val="dk1"/>
                </a:solidFill>
                <a:latin typeface="Courier New"/>
                <a:ea typeface="Courier New"/>
                <a:cs typeface="Courier New"/>
                <a:sym typeface="Courier New"/>
              </a:rPr>
              <a:t>normalizeCase</a:t>
            </a:r>
            <a:r>
              <a:rPr lang="en">
                <a:solidFill>
                  <a:schemeClr val="dk1"/>
                </a:solidFill>
              </a:rPr>
              <a:t> parameter has a default value. </a:t>
            </a:r>
            <a:endParaRPr/>
          </a:p>
          <a:p>
            <a:pPr marL="0" lvl="0" indent="0" algn="l" rtl="0">
              <a:spcBef>
                <a:spcPts val="0"/>
              </a:spcBef>
              <a:spcAft>
                <a:spcPts val="0"/>
              </a:spcAft>
              <a:buNone/>
            </a:pPr>
            <a:endParaRPr/>
          </a:p>
          <a:p>
            <a:pPr marL="0" lvl="0" indent="0" algn="l" rtl="0">
              <a:spcBef>
                <a:spcPts val="0"/>
              </a:spcBef>
              <a:spcAft>
                <a:spcPts val="0"/>
              </a:spcAft>
              <a:buNone/>
            </a:pPr>
            <a:r>
              <a:rPr lang="en"/>
              <a:t>Default and named arguments help minimize overloads and improve the readability of your code.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b88056c3aa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b88056c3aa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highlight>
                  <a:schemeClr val="lt1"/>
                </a:highlight>
              </a:rPr>
              <a:t>Arguments can be passed to a function with their name (named arguments). </a:t>
            </a:r>
            <a:r>
              <a:rPr lang="en">
                <a:highlight>
                  <a:srgbClr val="FFFFFF"/>
                </a:highlight>
              </a:rPr>
              <a:t>Using named arguments is convenient when a function has a large number of parameters or default ones. Note that we did not include the parameter with the default parameter.</a:t>
            </a:r>
            <a:endParaRPr>
              <a:highlight>
                <a:srgbClr val="FFFFFF"/>
              </a:highlight>
            </a:endParaRPr>
          </a:p>
          <a:p>
            <a:pPr marL="0" lvl="0" indent="0" algn="l" rtl="0">
              <a:lnSpc>
                <a:spcPct val="115000"/>
              </a:lnSpc>
              <a:spcBef>
                <a:spcPts val="0"/>
              </a:spcBef>
              <a:spcAft>
                <a:spcPts val="0"/>
              </a:spcAft>
              <a:buNone/>
            </a:pPr>
            <a:endParaRPr>
              <a:highlight>
                <a:srgbClr val="FFFFFF"/>
              </a:highlight>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88056c3aa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88056c3aa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8056c3aa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8056c3aa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88056c3aa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88056c3aa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a function returns a single expression, the curly braces can be omitted and the body is specified after a "</a:t>
            </a:r>
            <a:r>
              <a:rPr lang="en">
                <a:latin typeface="Courier New"/>
                <a:ea typeface="Courier New"/>
                <a:cs typeface="Courier New"/>
                <a:sym typeface="Courier New"/>
              </a:rPr>
              <a:t>="</a:t>
            </a:r>
            <a:r>
              <a:rPr lang="en"/>
              <a:t> symbol.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Single-Expression Functions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88056c3aa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88056c3aa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b88056c3aa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b88056c3aa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Function Types</a:t>
            </a:r>
            <a:endParaRPr/>
          </a:p>
          <a:p>
            <a:pPr marL="457200" lvl="0" indent="-298450" algn="l" rtl="0">
              <a:lnSpc>
                <a:spcPct val="115000"/>
              </a:lnSpc>
              <a:spcBef>
                <a:spcPts val="0"/>
              </a:spcBef>
              <a:spcAft>
                <a:spcPts val="0"/>
              </a:spcAft>
              <a:buSzPts val="1100"/>
              <a:buChar char="●"/>
            </a:pPr>
            <a:r>
              <a:rPr lang="en" u="sng">
                <a:solidFill>
                  <a:schemeClr val="hlink"/>
                </a:solidFill>
                <a:hlinkClick r:id="rId4"/>
              </a:rPr>
              <a:t>Higher-Order Functions and Lambdas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88056c3aa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88056c3aa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In addition to traditional named functions, Kotlin supports lambdas. A lambda is an expression that makes a function. But instead of declaring a named function, you declare a function that has no name. Part of what makes this useful is that the lambda expression can now be passed as data. In other languages, lambdas are called anonymous functions, function literals, or similar names.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highlight>
                  <a:srgbClr val="FFFFFF"/>
                </a:highlight>
                <a:latin typeface="Roboto"/>
                <a:ea typeface="Roboto"/>
                <a:cs typeface="Roboto"/>
                <a:sym typeface="Roboto"/>
              </a:rPr>
              <a:t>Like named functions, lambdas can have parameters. For lambdas, the parameters (and their types, if needed) go on the left of what is called </a:t>
            </a:r>
            <a:r>
              <a:rPr lang="en" b="1" i="1">
                <a:solidFill>
                  <a:schemeClr val="dk1"/>
                </a:solidFill>
                <a:highlight>
                  <a:srgbClr val="FFFFFF"/>
                </a:highlight>
                <a:latin typeface="Roboto"/>
                <a:ea typeface="Roboto"/>
                <a:cs typeface="Roboto"/>
                <a:sym typeface="Roboto"/>
              </a:rPr>
              <a:t>a function arrow</a:t>
            </a:r>
            <a:r>
              <a:rPr lang="en" b="1" i="1">
                <a:solidFill>
                  <a:schemeClr val="dk1"/>
                </a:solidFill>
                <a:latin typeface="Roboto"/>
                <a:ea typeface="Roboto"/>
                <a:cs typeface="Roboto"/>
                <a:sym typeface="Roboto"/>
              </a:rPr>
              <a:t> </a:t>
            </a:r>
            <a:r>
              <a:rPr lang="en" b="1" i="1">
                <a:solidFill>
                  <a:schemeClr val="dk1"/>
                </a:solidFill>
              </a:rPr>
              <a:t>-&gt;</a:t>
            </a:r>
            <a:r>
              <a:rPr lang="en">
                <a:solidFill>
                  <a:schemeClr val="dk1"/>
                </a:solidFill>
                <a:highlight>
                  <a:srgbClr val="FFFFFF"/>
                </a:highlight>
                <a:latin typeface="Roboto"/>
                <a:ea typeface="Roboto"/>
                <a:cs typeface="Roboto"/>
                <a:sym typeface="Roboto"/>
              </a:rPr>
              <a:t>. The code to execute goes to the right of the function arrow. Once the lambda is assigned to a variable, you can call it just like a function.</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b="1">
                <a:solidFill>
                  <a:schemeClr val="dk1"/>
                </a:solidFill>
                <a:highlight>
                  <a:srgbClr val="FFFFFF"/>
                </a:highlight>
                <a:latin typeface="Roboto"/>
                <a:ea typeface="Roboto"/>
                <a:cs typeface="Roboto"/>
                <a:sym typeface="Roboto"/>
              </a:rPr>
              <a:t>Resources:</a:t>
            </a:r>
            <a:endParaRPr b="1"/>
          </a:p>
          <a:p>
            <a:pPr marL="457200" lvl="0" indent="-298450" algn="l" rtl="0">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Lambda functions</a:t>
            </a:r>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Lambda Expressions and Anonymous Functions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88056c3aa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88056c3aa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Here's what the code says:</a:t>
            </a:r>
            <a:endParaRPr/>
          </a:p>
          <a:p>
            <a:pPr marL="457200" lvl="0" indent="-298450" algn="l" rtl="0">
              <a:spcBef>
                <a:spcPts val="0"/>
              </a:spcBef>
              <a:spcAft>
                <a:spcPts val="0"/>
              </a:spcAft>
              <a:buSzPts val="1100"/>
              <a:buChar char="●"/>
            </a:pPr>
            <a:r>
              <a:rPr lang="en"/>
              <a:t>Make a variable called </a:t>
            </a:r>
            <a:r>
              <a:rPr lang="en">
                <a:latin typeface="Courier New"/>
                <a:ea typeface="Courier New"/>
                <a:cs typeface="Courier New"/>
                <a:sym typeface="Courier New"/>
              </a:rPr>
              <a:t>waterFilter</a:t>
            </a:r>
            <a:r>
              <a:rPr lang="en"/>
              <a:t>.</a:t>
            </a:r>
            <a:endParaRPr/>
          </a:p>
          <a:p>
            <a:pPr marL="457200" lvl="0" indent="-298450" algn="l" rtl="0">
              <a:spcBef>
                <a:spcPts val="0"/>
              </a:spcBef>
              <a:spcAft>
                <a:spcPts val="0"/>
              </a:spcAft>
              <a:buSzPts val="1100"/>
              <a:buChar char="●"/>
            </a:pPr>
            <a:r>
              <a:rPr lang="en">
                <a:latin typeface="Courier New"/>
                <a:ea typeface="Courier New"/>
                <a:cs typeface="Courier New"/>
                <a:sym typeface="Courier New"/>
              </a:rPr>
              <a:t>waterFilter</a:t>
            </a:r>
            <a:r>
              <a:rPr lang="en"/>
              <a:t> can be any function that takes an </a:t>
            </a:r>
            <a:r>
              <a:rPr lang="en">
                <a:latin typeface="Courier New"/>
                <a:ea typeface="Courier New"/>
                <a:cs typeface="Courier New"/>
                <a:sym typeface="Courier New"/>
              </a:rPr>
              <a:t>Int</a:t>
            </a:r>
            <a:r>
              <a:rPr lang="en"/>
              <a:t> and returns an </a:t>
            </a:r>
            <a:r>
              <a:rPr lang="en">
                <a:latin typeface="Courier New"/>
                <a:ea typeface="Courier New"/>
                <a:cs typeface="Courier New"/>
                <a:sym typeface="Courier New"/>
              </a:rPr>
              <a:t>Int</a:t>
            </a:r>
            <a:r>
              <a:rPr lang="en"/>
              <a:t>.</a:t>
            </a:r>
            <a:endParaRPr/>
          </a:p>
          <a:p>
            <a:pPr marL="457200" lvl="0" indent="-298450" algn="l" rtl="0">
              <a:spcBef>
                <a:spcPts val="0"/>
              </a:spcBef>
              <a:spcAft>
                <a:spcPts val="0"/>
              </a:spcAft>
              <a:buSzPts val="1100"/>
              <a:buChar char="●"/>
            </a:pPr>
            <a:r>
              <a:rPr lang="en"/>
              <a:t>Assign a lambda to </a:t>
            </a:r>
            <a:r>
              <a:rPr lang="en">
                <a:latin typeface="Courier New"/>
                <a:ea typeface="Courier New"/>
                <a:cs typeface="Courier New"/>
                <a:sym typeface="Courier New"/>
              </a:rPr>
              <a:t>waterFilter</a:t>
            </a:r>
            <a:r>
              <a:rPr lang="en"/>
              <a:t>.</a:t>
            </a:r>
            <a:endParaRPr/>
          </a:p>
          <a:p>
            <a:pPr marL="457200" lvl="0" indent="-298450" algn="l" rtl="0">
              <a:spcBef>
                <a:spcPts val="0"/>
              </a:spcBef>
              <a:spcAft>
                <a:spcPts val="0"/>
              </a:spcAft>
              <a:buSzPts val="1100"/>
              <a:buChar char="●"/>
            </a:pPr>
            <a:r>
              <a:rPr lang="en"/>
              <a:t>The lambda returns the value of the argument </a:t>
            </a:r>
            <a:r>
              <a:rPr lang="en">
                <a:latin typeface="Courier New"/>
                <a:ea typeface="Courier New"/>
                <a:cs typeface="Courier New"/>
                <a:sym typeface="Courier New"/>
              </a:rPr>
              <a:t>level</a:t>
            </a:r>
            <a:r>
              <a:rPr lang="en"/>
              <a:t> divided by </a:t>
            </a:r>
            <a:r>
              <a:rPr lang="en">
                <a:latin typeface="Courier New"/>
                <a:ea typeface="Courier New"/>
                <a:cs typeface="Courier New"/>
                <a:sym typeface="Courier New"/>
              </a:rPr>
              <a:t>2</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you don't have to specify the type of the lambda argument anymore. The type is calculated by type inference.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88056c3aa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b88056c3aa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 real power of lambdas is using them to create higher-order functions, where the argument to one function is another function.</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Here, allowing the encoder to be passed as a function means you can use better or different encoding algorithms when things change without having to hardcode one into the app. It also provides abstraction by allowing one receiver to be used in different places without specialized code.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b="1">
                <a:solidFill>
                  <a:schemeClr val="dk1"/>
                </a:solidFill>
              </a:rPr>
              <a:t>Resources:</a:t>
            </a:r>
            <a:endParaRPr b="1">
              <a:solidFill>
                <a:schemeClr val="dk1"/>
              </a:solidFill>
            </a:endParaRPr>
          </a:p>
          <a:p>
            <a:pPr marL="457200" lvl="0" indent="-298450" algn="l" rtl="0">
              <a:lnSpc>
                <a:spcPct val="115000"/>
              </a:lnSpc>
              <a:spcBef>
                <a:spcPts val="0"/>
              </a:spcBef>
              <a:spcAft>
                <a:spcPts val="0"/>
              </a:spcAft>
              <a:buSzPts val="1100"/>
              <a:buChar char="●"/>
            </a:pPr>
            <a:r>
              <a:rPr lang="en" u="sng">
                <a:solidFill>
                  <a:schemeClr val="hlink"/>
                </a:solidFill>
                <a:hlinkClick r:id="rId3"/>
              </a:rPr>
              <a:t>Lambdas</a:t>
            </a:r>
            <a:endParaRPr>
              <a:solidFill>
                <a:schemeClr val="dk1"/>
              </a:solidFill>
            </a:endParaRPr>
          </a:p>
          <a:p>
            <a:pPr marL="457200" lvl="0" indent="-298450" algn="l" rtl="0">
              <a:lnSpc>
                <a:spcPct val="115000"/>
              </a:lnSpc>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Higher-order functions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b88056c3aa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b88056c3aa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 function type separates its implementation from its usage letting you use anything that satisfies the contract, in this case anything that takes in a String and returns a String: </a:t>
            </a:r>
            <a:r>
              <a:rPr lang="en">
                <a:latin typeface="Courier New"/>
                <a:ea typeface="Courier New"/>
                <a:cs typeface="Courier New"/>
                <a:sym typeface="Courier New"/>
              </a:rPr>
              <a:t>(String) -&gt; String</a:t>
            </a:r>
            <a:r>
              <a:rPr lang="en"/>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b88056c3aa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b88056c3aa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b88056c3aa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b88056c3aa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When working with higher-order functions, Kotlin prefers that any parameter that takes a function is the last parameter. </a:t>
            </a:r>
            <a:r>
              <a:rPr lang="en">
                <a:solidFill>
                  <a:schemeClr val="dk1"/>
                </a:solidFill>
              </a:rPr>
              <a:t>Kotlin has a special syntax, called the last parameter call syntax, which lets you make the code even more concise. In this case, you can pass a lambda for the function parameter, but you don't need to put the lambda inside the parentheses.</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88056c3aa_0_6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88056c3aa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talk more about how higher-order functions can be used in the next section on "List Filters."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8056c3aa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8056c3aa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b88056c3aa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b88056c3aa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88056c3aa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88056c3aa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Transitions: timed</a:t>
            </a:r>
            <a:br>
              <a:rPr lang="en"/>
            </a:br>
            <a:endParaRPr/>
          </a:p>
          <a:p>
            <a:pPr marL="0" lvl="0" indent="0" algn="l" rtl="0">
              <a:spcBef>
                <a:spcPts val="0"/>
              </a:spcBef>
              <a:spcAft>
                <a:spcPts val="0"/>
              </a:spcAft>
              <a:buNone/>
            </a:pPr>
            <a:r>
              <a:rPr lang="en"/>
              <a:t>Filters are a quick way to get part of a list based on some condition. Here, we apply a list filter to select only colors with "red" in their names.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b88056c3aa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b88056c3aa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literals with exactly one parameter don’t require you to define the parameter explicitly; you can just use it. This makes a lot of the language constructs like filter easier to use as you don't have to specify the name of the parameter.</a:t>
            </a:r>
            <a:endParaRPr/>
          </a:p>
          <a:p>
            <a:pPr marL="0" lvl="0" indent="0" algn="l" rtl="0">
              <a:spcBef>
                <a:spcPts val="0"/>
              </a:spcBef>
              <a:spcAft>
                <a:spcPts val="0"/>
              </a:spcAft>
              <a:buNone/>
            </a:pPr>
            <a:br>
              <a:rPr lang="en"/>
            </a:br>
            <a:r>
              <a:rPr lang="en"/>
              <a:t>At each step, we can drop the formality because the type system can discern what the content would be expected to be. With </a:t>
            </a:r>
            <a:r>
              <a:rPr lang="en">
                <a:latin typeface="Courier New"/>
                <a:ea typeface="Courier New"/>
                <a:cs typeface="Courier New"/>
                <a:sym typeface="Courier New"/>
              </a:rPr>
              <a:t>it</a:t>
            </a:r>
            <a:r>
              <a:rPr lang="en"/>
              <a:t>, there's no question what the type would be, and there would only be one value provided to the block of code.</a:t>
            </a:r>
            <a:endParaRPr/>
          </a:p>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88056c3aa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b88056c3aa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Let's</a:t>
            </a:r>
            <a:r>
              <a:rPr lang="en"/>
              <a:t> use a filter</a:t>
            </a:r>
            <a:r>
              <a:rPr lang="en" sz="1050">
                <a:solidFill>
                  <a:schemeClr val="dk1"/>
                </a:solidFill>
                <a:highlight>
                  <a:srgbClr val="FFFFFF"/>
                </a:highlight>
                <a:latin typeface="Roboto"/>
                <a:ea typeface="Roboto"/>
                <a:cs typeface="Roboto"/>
                <a:sym typeface="Roboto"/>
              </a:rPr>
              <a:t> to print only the decorations that start with the letter "b". The output captured by the filter is shown in the result.</a:t>
            </a:r>
            <a:endParaRPr sz="1050">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b88056c3aa_0_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b88056c3aa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Lazy operations are more expensive individually (</a:t>
            </a:r>
            <a:r>
              <a:rPr lang="en" sz="1050">
                <a:solidFill>
                  <a:srgbClr val="3C4043"/>
                </a:solidFill>
                <a:highlight>
                  <a:srgbClr val="FFFFFF"/>
                </a:highlight>
                <a:latin typeface="Roboto"/>
                <a:ea typeface="Roboto"/>
                <a:cs typeface="Roboto"/>
                <a:sym typeface="Roboto"/>
              </a:rPr>
              <a:t>due to an increase in small allocations and branches)</a:t>
            </a:r>
            <a:r>
              <a:rPr lang="en">
                <a:solidFill>
                  <a:schemeClr val="dk1"/>
                </a:solidFill>
              </a:rPr>
              <a:t> than eager ones, and they should be limited to when there is a known benefit. </a:t>
            </a:r>
            <a:r>
              <a:rPr lang="en"/>
              <a:t>Using lazy evaluation is especially helpful when working with large collections where you want to avoid performing expensive operations when you only need part of the results</a:t>
            </a:r>
            <a:r>
              <a:rPr lang="en"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b88056c3aa_0_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b88056c3aa_0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In Kotlin, the result list can be created immediately, or when the list is accessed. That is, it can be either </a:t>
            </a:r>
            <a:r>
              <a:rPr lang="en" i="1">
                <a:solidFill>
                  <a:schemeClr val="dk1"/>
                </a:solidFill>
                <a:highlight>
                  <a:srgbClr val="FFFFFF"/>
                </a:highlight>
                <a:latin typeface="Roboto"/>
                <a:ea typeface="Roboto"/>
                <a:cs typeface="Roboto"/>
                <a:sym typeface="Roboto"/>
              </a:rPr>
              <a:t>eager</a:t>
            </a:r>
            <a:r>
              <a:rPr lang="en">
                <a:solidFill>
                  <a:schemeClr val="dk1"/>
                </a:solidFill>
                <a:highlight>
                  <a:srgbClr val="FFFFFF"/>
                </a:highlight>
                <a:latin typeface="Roboto"/>
                <a:ea typeface="Roboto"/>
                <a:cs typeface="Roboto"/>
                <a:sym typeface="Roboto"/>
              </a:rPr>
              <a:t> or </a:t>
            </a:r>
            <a:r>
              <a:rPr lang="en" i="1">
                <a:solidFill>
                  <a:schemeClr val="dk1"/>
                </a:solidFill>
                <a:highlight>
                  <a:srgbClr val="FFFFFF"/>
                </a:highlight>
                <a:latin typeface="Roboto"/>
                <a:ea typeface="Roboto"/>
                <a:cs typeface="Roboto"/>
                <a:sym typeface="Roboto"/>
              </a:rPr>
              <a:t>lazy </a:t>
            </a:r>
            <a:r>
              <a:rPr lang="en">
                <a:solidFill>
                  <a:schemeClr val="dk1"/>
                </a:solidFill>
                <a:highlight>
                  <a:srgbClr val="FFFFFF"/>
                </a:highlight>
                <a:latin typeface="Roboto"/>
                <a:ea typeface="Roboto"/>
                <a:cs typeface="Roboto"/>
                <a:sym typeface="Roboto"/>
              </a:rPr>
              <a:t>depending on which way you need it to be. By default, </a:t>
            </a:r>
            <a:r>
              <a:rPr lang="en">
                <a:solidFill>
                  <a:schemeClr val="dk1"/>
                </a:solidFill>
                <a:latin typeface="Courier New"/>
                <a:ea typeface="Courier New"/>
                <a:cs typeface="Courier New"/>
                <a:sym typeface="Courier New"/>
              </a:rPr>
              <a:t>filter</a:t>
            </a:r>
            <a:r>
              <a:rPr lang="en">
                <a:solidFill>
                  <a:schemeClr val="dk1"/>
                </a:solidFill>
                <a:highlight>
                  <a:srgbClr val="FFFFFF"/>
                </a:highlight>
                <a:latin typeface="Roboto"/>
                <a:ea typeface="Roboto"/>
                <a:cs typeface="Roboto"/>
                <a:sym typeface="Roboto"/>
              </a:rPr>
              <a:t> is eager, and each time you use the filter, a list is created.</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To make the filter lazy, you can use a </a:t>
            </a:r>
            <a:r>
              <a:rPr lang="en">
                <a:solidFill>
                  <a:schemeClr val="dk1"/>
                </a:solidFill>
              </a:rPr>
              <a:t>Sequence</a:t>
            </a:r>
            <a:r>
              <a:rPr lang="en">
                <a:solidFill>
                  <a:schemeClr val="dk1"/>
                </a:solidFill>
                <a:highlight>
                  <a:srgbClr val="FFFFFF"/>
                </a:highlight>
                <a:latin typeface="Roboto"/>
                <a:ea typeface="Roboto"/>
                <a:cs typeface="Roboto"/>
                <a:sym typeface="Roboto"/>
              </a:rPr>
              <a:t>, which is a collection that can only look at one item at a time, starting at the beginning, and going to the end. Conveniently, this is exactly the API that a lazy filter needs.</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b="1">
                <a:solidFill>
                  <a:schemeClr val="dk1"/>
                </a:solidFill>
                <a:highlight>
                  <a:srgbClr val="FFFFFF"/>
                </a:highlight>
                <a:latin typeface="Roboto"/>
                <a:ea typeface="Roboto"/>
                <a:cs typeface="Roboto"/>
                <a:sym typeface="Roboto"/>
              </a:rPr>
              <a:t>Resource:</a:t>
            </a:r>
            <a:endParaRPr b="1">
              <a:solidFill>
                <a:schemeClr val="dk1"/>
              </a:solidFill>
              <a:highlight>
                <a:srgbClr val="FFFFFF"/>
              </a:highlight>
              <a:latin typeface="Roboto"/>
              <a:ea typeface="Roboto"/>
              <a:cs typeface="Roboto"/>
              <a:sym typeface="Roboto"/>
            </a:endParaRPr>
          </a:p>
          <a:p>
            <a:pPr marL="457200" lvl="0" indent="-298450" algn="l" rtl="0">
              <a:lnSpc>
                <a:spcPct val="115000"/>
              </a:lnSpc>
              <a:spcBef>
                <a:spcPts val="0"/>
              </a:spcBef>
              <a:spcAft>
                <a:spcPts val="1100"/>
              </a:spcAft>
              <a:buSzPts val="1100"/>
              <a:buChar char="●"/>
            </a:pPr>
            <a:r>
              <a:rPr lang="en">
                <a:solidFill>
                  <a:schemeClr val="dk1"/>
                </a:solidFill>
                <a:highlight>
                  <a:schemeClr val="lt1"/>
                </a:highlight>
                <a:latin typeface="Roboto"/>
                <a:ea typeface="Roboto"/>
                <a:cs typeface="Roboto"/>
                <a:sym typeface="Roboto"/>
              </a:rPr>
              <a:t> </a:t>
            </a:r>
            <a:r>
              <a:rPr lang="en" u="sng">
                <a:solidFill>
                  <a:schemeClr val="hlink"/>
                </a:solidFill>
                <a:hlinkClick r:id="rId3"/>
              </a:rPr>
              <a:t>Sequences</a:t>
            </a:r>
            <a:endParaRPr>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b88056c3aa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b88056c3aa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Sequences let you process elements one by one until a filtering condition is satisfied, reducing unnecessary processing.</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Here we evaluate the filter using a Sequence with </a:t>
            </a:r>
            <a:r>
              <a:rPr lang="en">
                <a:solidFill>
                  <a:schemeClr val="dk1"/>
                </a:solidFill>
                <a:latin typeface="Courier New"/>
                <a:ea typeface="Courier New"/>
                <a:cs typeface="Courier New"/>
                <a:sym typeface="Courier New"/>
              </a:rPr>
              <a:t>asSequence()</a:t>
            </a:r>
            <a:r>
              <a:rPr lang="en">
                <a:solidFill>
                  <a:schemeClr val="dk1"/>
                </a:solidFill>
              </a:rPr>
              <a:t>. Assign the sequence to a variable called </a:t>
            </a:r>
            <a:r>
              <a:rPr lang="en">
                <a:solidFill>
                  <a:schemeClr val="dk1"/>
                </a:solidFill>
                <a:latin typeface="Courier New"/>
                <a:ea typeface="Courier New"/>
                <a:cs typeface="Courier New"/>
                <a:sym typeface="Courier New"/>
              </a:rPr>
              <a:t>filtered</a:t>
            </a:r>
            <a:r>
              <a:rPr lang="en">
                <a:solidFill>
                  <a:schemeClr val="dk1"/>
                </a:solidFill>
              </a:rPr>
              <a:t>, and print it. </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When you return the filter results as a sequence, the filtered variable won't hold a new list, it will hold a sequence of the list elements and knowledge of the filter to apply to those elements. Whenever you access elements of the sequence, the filter is applied, and the result is returned to you.</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b88056c3aa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b88056c3aa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Force evaluation of the sequence by converting it to a list with </a:t>
            </a:r>
            <a:r>
              <a:rPr lang="en">
                <a:solidFill>
                  <a:schemeClr val="dk1"/>
                </a:solidFill>
                <a:latin typeface="Courier New"/>
                <a:ea typeface="Courier New"/>
                <a:cs typeface="Courier New"/>
                <a:sym typeface="Courier New"/>
              </a:rPr>
              <a:t>toList()</a:t>
            </a:r>
            <a:r>
              <a:rPr lang="en">
                <a:solidFill>
                  <a:schemeClr val="dk1"/>
                </a:solidFill>
              </a:rPr>
              <a:t>, and print the result.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b88056c3aa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b88056c3aa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a:p>
          <a:p>
            <a:pPr marL="457200" lvl="0" indent="-298450" algn="l" rtl="0">
              <a:spcBef>
                <a:spcPts val="0"/>
              </a:spcBef>
              <a:spcAft>
                <a:spcPts val="0"/>
              </a:spcAft>
              <a:buSzPts val="1100"/>
              <a:buChar char="●"/>
            </a:pPr>
            <a:r>
              <a:rPr lang="en" u="sng">
                <a:solidFill>
                  <a:schemeClr val="hlink"/>
                </a:solidFill>
                <a:hlinkClick r:id="rId3"/>
              </a:rPr>
              <a:t>Collection Transformation Operations</a:t>
            </a:r>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b88056c3aa_0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b88056c3aa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88056c3aa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88056c3aa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b88056c3aa_0_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b88056c3aa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88056c3aa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88056c3aa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previous slide, we passed "Kotlin!" as an argument to main.</a:t>
            </a:r>
            <a:endParaRPr/>
          </a:p>
          <a:p>
            <a:pPr marL="0" lvl="0" indent="0" algn="l" rtl="0">
              <a:spcBef>
                <a:spcPts val="0"/>
              </a:spcBef>
              <a:spcAft>
                <a:spcPts val="0"/>
              </a:spcAft>
              <a:buNone/>
            </a:pPr>
            <a:endParaRPr/>
          </a:p>
          <a:p>
            <a:pPr marL="0" lvl="0" indent="0" algn="l" rtl="0">
              <a:spcBef>
                <a:spcPts val="0"/>
              </a:spcBef>
              <a:spcAft>
                <a:spcPts val="0"/>
              </a:spcAft>
              <a:buNone/>
            </a:pPr>
            <a:r>
              <a:rPr lang="en"/>
              <a:t>In </a:t>
            </a:r>
            <a:r>
              <a:rPr lang="en">
                <a:latin typeface="Courier New"/>
                <a:ea typeface="Courier New"/>
                <a:cs typeface="Courier New"/>
                <a:sym typeface="Courier New"/>
              </a:rPr>
              <a:t>Hello.kt</a:t>
            </a:r>
            <a:r>
              <a:rPr lang="en"/>
              <a:t>, change the greeting message to use the first argument passed into the program (via the </a:t>
            </a:r>
            <a:r>
              <a:rPr lang="en" b="1"/>
              <a:t>Run/Debug Configurations</a:t>
            </a:r>
            <a:r>
              <a:rPr lang="en"/>
              <a:t> window on the previous slide), </a:t>
            </a:r>
            <a:r>
              <a:rPr lang="en">
                <a:latin typeface="Courier New"/>
                <a:ea typeface="Courier New"/>
                <a:cs typeface="Courier New"/>
                <a:sym typeface="Courier New"/>
              </a:rPr>
              <a:t>args[0]</a:t>
            </a:r>
            <a:r>
              <a:rPr lang="en"/>
              <a:t>, instead of "</a:t>
            </a:r>
            <a:r>
              <a:rPr lang="en">
                <a:latin typeface="Courier New"/>
                <a:ea typeface="Courier New"/>
                <a:cs typeface="Courier New"/>
                <a:sym typeface="Courier New"/>
              </a:rPr>
              <a:t>world</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This example uses a string template. String templates let you reference variables inside string declarations.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88056c3aa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88056c3aa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88056c3aa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88056c3aa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Declare a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temperature</a:t>
            </a:r>
            <a:r>
              <a:rPr lang="en"/>
              <a:t> and initialize it to </a:t>
            </a:r>
            <a:r>
              <a:rPr lang="en">
                <a:latin typeface="Courier New"/>
                <a:ea typeface="Courier New"/>
                <a:cs typeface="Courier New"/>
                <a:sym typeface="Courier New"/>
              </a:rPr>
              <a:t>20</a:t>
            </a:r>
            <a:r>
              <a:rPr lang="en"/>
              <a:t>. Then declare another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isHot</a:t>
            </a:r>
            <a:r>
              <a:rPr lang="en"/>
              <a:t> and assign the return value of an </a:t>
            </a:r>
            <a:r>
              <a:rPr lang="en">
                <a:latin typeface="Courier New"/>
                <a:ea typeface="Courier New"/>
                <a:cs typeface="Courier New"/>
                <a:sym typeface="Courier New"/>
              </a:rPr>
              <a:t>if/else</a:t>
            </a:r>
            <a:r>
              <a:rPr lang="en"/>
              <a:t> statement to </a:t>
            </a:r>
            <a:r>
              <a:rPr lang="en">
                <a:latin typeface="Courier New"/>
                <a:ea typeface="Courier New"/>
                <a:cs typeface="Courier New"/>
                <a:sym typeface="Courier New"/>
              </a:rPr>
              <a:t>isHot</a:t>
            </a:r>
            <a:r>
              <a:rPr lang="en"/>
              <a:t>. Now run the program, and see that the value of the </a:t>
            </a:r>
            <a:r>
              <a:rPr lang="en">
                <a:latin typeface="Courier New"/>
                <a:ea typeface="Courier New"/>
                <a:cs typeface="Courier New"/>
                <a:sym typeface="Courier New"/>
              </a:rPr>
              <a:t>if</a:t>
            </a:r>
            <a:r>
              <a:rPr lang="en"/>
              <a:t> expression is returned.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Note:</a:t>
            </a:r>
            <a:r>
              <a:rPr lang="en"/>
              <a:t> Loops are exceptions to "everything has a value." There's no sensible value for </a:t>
            </a:r>
            <a:r>
              <a:rPr lang="en">
                <a:latin typeface="Courier New"/>
                <a:ea typeface="Courier New"/>
                <a:cs typeface="Courier New"/>
                <a:sym typeface="Courier New"/>
              </a:rPr>
              <a:t>for</a:t>
            </a:r>
            <a:r>
              <a:rPr lang="en"/>
              <a:t> loops or </a:t>
            </a:r>
            <a:r>
              <a:rPr lang="en">
                <a:latin typeface="Courier New"/>
                <a:ea typeface="Courier New"/>
                <a:cs typeface="Courier New"/>
                <a:sym typeface="Courier New"/>
              </a:rPr>
              <a:t>while</a:t>
            </a:r>
            <a:r>
              <a:rPr lang="en"/>
              <a:t> loops, so they do not have values. </a:t>
            </a:r>
            <a:r>
              <a:rPr lang="en">
                <a:solidFill>
                  <a:schemeClr val="dk1"/>
                </a:solidFill>
              </a:rPr>
              <a:t>If you try to assign a loop's value to something, the compiler gives an error.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88056c3aa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88056c3aa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a:t>
            </a:r>
            <a:r>
              <a:rPr lang="en">
                <a:latin typeface="Courier New"/>
                <a:ea typeface="Courier New"/>
                <a:cs typeface="Courier New"/>
                <a:sym typeface="Courier New"/>
              </a:rPr>
              <a:t>println()</a:t>
            </a:r>
            <a:r>
              <a:rPr lang="en"/>
              <a:t> prints the string "</a:t>
            </a:r>
            <a:r>
              <a:rPr lang="en">
                <a:latin typeface="Consolas"/>
                <a:ea typeface="Consolas"/>
                <a:cs typeface="Consolas"/>
                <a:sym typeface="Consolas"/>
              </a:rPr>
              <a:t>This is an expression</a:t>
            </a:r>
            <a:r>
              <a:rPr lang="en"/>
              <a:t>"; the second </a:t>
            </a:r>
            <a:r>
              <a:rPr lang="en">
                <a:latin typeface="Courier New"/>
                <a:ea typeface="Courier New"/>
                <a:cs typeface="Courier New"/>
                <a:sym typeface="Courier New"/>
              </a:rPr>
              <a:t>println()</a:t>
            </a:r>
            <a:r>
              <a:rPr lang="en"/>
              <a:t> prints the value of the first </a:t>
            </a:r>
            <a:r>
              <a:rPr lang="en">
                <a:latin typeface="Courier New"/>
                <a:ea typeface="Courier New"/>
                <a:cs typeface="Courier New"/>
                <a:sym typeface="Courier New"/>
              </a:rPr>
              <a:t>println()</a:t>
            </a:r>
            <a:r>
              <a:rPr lang="en"/>
              <a:t> statement.</a:t>
            </a:r>
            <a:endParaRPr/>
          </a:p>
          <a:p>
            <a:pPr marL="0" lvl="0" indent="0" algn="l" rtl="0">
              <a:spcBef>
                <a:spcPts val="0"/>
              </a:spcBef>
              <a:spcAft>
                <a:spcPts val="0"/>
              </a:spcAft>
              <a:buNone/>
            </a:pPr>
            <a:endParaRPr/>
          </a:p>
          <a:p>
            <a:pPr marL="0" lvl="0" indent="0" algn="l" rtl="0">
              <a:spcBef>
                <a:spcPts val="0"/>
              </a:spcBef>
              <a:spcAft>
                <a:spcPts val="0"/>
              </a:spcAft>
              <a:buNone/>
            </a:pPr>
            <a:r>
              <a:rPr lang="en"/>
              <a:t>Some other languages have statements, which are lines of code that don't have a value. In Kotlin, almost everything is an expression and has a value—even if that value is </a:t>
            </a:r>
            <a:r>
              <a:rPr lang="en">
                <a:latin typeface="Courier New"/>
                <a:ea typeface="Courier New"/>
                <a:cs typeface="Courier New"/>
                <a:sym typeface="Courier New"/>
              </a:rPr>
              <a:t>kotlin.Unit</a:t>
            </a:r>
            <a:r>
              <a:rPr lang="en"/>
              <a:t>. (Kotlin's </a:t>
            </a:r>
            <a:r>
              <a:rPr lang="en">
                <a:latin typeface="Courier New"/>
                <a:ea typeface="Courier New"/>
                <a:cs typeface="Courier New"/>
                <a:sym typeface="Courier New"/>
              </a:rPr>
              <a:t>Unit</a:t>
            </a:r>
            <a:r>
              <a:rPr lang="en"/>
              <a:t> is equivalent to Java's </a:t>
            </a:r>
            <a:r>
              <a:rPr lang="en">
                <a:latin typeface="Courier New"/>
                <a:ea typeface="Courier New"/>
                <a:cs typeface="Courier New"/>
                <a:sym typeface="Courier New"/>
              </a:rPr>
              <a:t>void</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To demonstrate, </a:t>
            </a:r>
            <a:r>
              <a:rPr lang="en">
                <a:solidFill>
                  <a:schemeClr val="dk1"/>
                </a:solidFill>
              </a:rPr>
              <a:t>in </a:t>
            </a:r>
            <a:r>
              <a:rPr lang="en">
                <a:solidFill>
                  <a:schemeClr val="dk1"/>
                </a:solidFill>
                <a:latin typeface="Courier New"/>
                <a:ea typeface="Courier New"/>
                <a:cs typeface="Courier New"/>
                <a:sym typeface="Courier New"/>
              </a:rPr>
              <a:t>main()</a:t>
            </a:r>
            <a:r>
              <a:rPr lang="en"/>
              <a:t> in </a:t>
            </a:r>
            <a:r>
              <a:rPr lang="en">
                <a:latin typeface="Courier New"/>
                <a:ea typeface="Courier New"/>
                <a:cs typeface="Courier New"/>
                <a:sym typeface="Courier New"/>
              </a:rPr>
              <a:t>Hello.kt</a:t>
            </a:r>
            <a:r>
              <a:rPr lang="en"/>
              <a:t>, we'll write some code to assign a </a:t>
            </a:r>
            <a:r>
              <a:rPr lang="en">
                <a:latin typeface="Courier New"/>
                <a:ea typeface="Courier New"/>
                <a:cs typeface="Courier New"/>
                <a:sym typeface="Courier New"/>
              </a:rPr>
              <a:t>println()</a:t>
            </a:r>
            <a:r>
              <a:rPr lang="en"/>
              <a:t> to a variable called </a:t>
            </a:r>
            <a:r>
              <a:rPr lang="en">
                <a:latin typeface="Courier New"/>
                <a:ea typeface="Courier New"/>
                <a:cs typeface="Courier New"/>
                <a:sym typeface="Courier New"/>
              </a:rPr>
              <a:t>isUnit</a:t>
            </a:r>
            <a:r>
              <a:rPr lang="en">
                <a:latin typeface="Consolas"/>
                <a:ea typeface="Consolas"/>
                <a:cs typeface="Consolas"/>
                <a:sym typeface="Consolas"/>
              </a:rPr>
              <a:t>,</a:t>
            </a:r>
            <a:r>
              <a:rPr lang="en"/>
              <a:t> and then print it. Since </a:t>
            </a:r>
            <a:r>
              <a:rPr lang="en">
                <a:solidFill>
                  <a:schemeClr val="dk1"/>
                </a:solidFill>
                <a:latin typeface="Courier New"/>
                <a:ea typeface="Courier New"/>
                <a:cs typeface="Courier New"/>
                <a:sym typeface="Courier New"/>
              </a:rPr>
              <a:t>println()</a:t>
            </a:r>
            <a:r>
              <a:rPr lang="en">
                <a:solidFill>
                  <a:schemeClr val="dk1"/>
                </a:solidFill>
              </a:rPr>
              <a:t> does not return a value, it returns </a:t>
            </a:r>
            <a:r>
              <a:rPr lang="en">
                <a:solidFill>
                  <a:schemeClr val="dk1"/>
                </a:solidFill>
                <a:latin typeface="Courier New"/>
                <a:ea typeface="Courier New"/>
                <a:cs typeface="Courier New"/>
                <a:sym typeface="Courier New"/>
              </a:rPr>
              <a:t>kotlin.Unit</a:t>
            </a:r>
            <a:r>
              <a:rPr lang="en">
                <a:solidFill>
                  <a:schemeClr val="dk1"/>
                </a:solidFill>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8056c3aa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8056c3aa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3.xml"/><Relationship Id="rId7" Type="http://schemas.openxmlformats.org/officeDocument/2006/relationships/slide" Target="slide2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6.xml"/><Relationship Id="rId9" Type="http://schemas.openxmlformats.org/officeDocument/2006/relationships/slide" Target="slide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3.xml"/><Relationship Id="rId7" Type="http://schemas.openxmlformats.org/officeDocument/2006/relationships/slide" Target="slide19.xml"/><Relationship Id="rId2" Type="http://schemas.openxmlformats.org/officeDocument/2006/relationships/notesSlide" Target="../notesSlides/notesSlide40.xml"/><Relationship Id="rId1" Type="http://schemas.openxmlformats.org/officeDocument/2006/relationships/slideLayout" Target="../slideLayouts/slideLayout14.xml"/><Relationship Id="rId6" Type="http://schemas.openxmlformats.org/officeDocument/2006/relationships/slide" Target="slide15.xml"/><Relationship Id="rId5" Type="http://schemas.openxmlformats.org/officeDocument/2006/relationships/slide" Target="slide6.xml"/><Relationship Id="rId4" Type="http://schemas.openxmlformats.org/officeDocument/2006/relationships/slide" Target="slide9.xml"/><Relationship Id="rId9" Type="http://schemas.openxmlformats.org/officeDocument/2006/relationships/slide" Target="slide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0" name="Google Shape;80;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81" name="Google Shape;81;p17"/>
          <p:cNvSpPr txBox="1"/>
          <p:nvPr/>
        </p:nvSpPr>
        <p:spPr>
          <a:xfrm>
            <a:off x="780325" y="1461700"/>
            <a:ext cx="3660000" cy="291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2: Functions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functions</a:t>
            </a:r>
            <a:endParaRPr/>
          </a:p>
        </p:txBody>
      </p:sp>
      <p:sp>
        <p:nvSpPr>
          <p:cNvPr id="189" name="Google Shape;189;p31"/>
          <p:cNvSpPr txBox="1">
            <a:spLocks noGrp="1"/>
          </p:cNvSpPr>
          <p:nvPr>
            <p:ph type="body" idx="1"/>
          </p:nvPr>
        </p:nvSpPr>
        <p:spPr>
          <a:xfrm>
            <a:off x="291200" y="1381075"/>
            <a:ext cx="8464800" cy="572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A block of code that performs a specific task</a:t>
            </a:r>
            <a:endParaRPr sz="2200"/>
          </a:p>
        </p:txBody>
      </p:sp>
      <p:sp>
        <p:nvSpPr>
          <p:cNvPr id="190" name="Google Shape;190;p31"/>
          <p:cNvSpPr txBox="1">
            <a:spLocks noGrp="1"/>
          </p:cNvSpPr>
          <p:nvPr>
            <p:ph type="sldNum" idx="12"/>
          </p:nvPr>
        </p:nvSpPr>
        <p:spPr>
          <a:xfrm>
            <a:off x="8548658" y="45108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91" name="Google Shape;191;p31"/>
          <p:cNvSpPr txBox="1"/>
          <p:nvPr/>
        </p:nvSpPr>
        <p:spPr>
          <a:xfrm>
            <a:off x="291200" y="2147200"/>
            <a:ext cx="8181300" cy="393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Breaks a large program into smaller modular chunks</a:t>
            </a:r>
            <a:endParaRPr sz="2200">
              <a:latin typeface="Roboto"/>
              <a:ea typeface="Roboto"/>
              <a:cs typeface="Roboto"/>
              <a:sym typeface="Roboto"/>
            </a:endParaRPr>
          </a:p>
          <a:p>
            <a:pPr marL="0" lvl="0" indent="0" algn="l" rtl="0">
              <a:spcBef>
                <a:spcPts val="0"/>
              </a:spcBef>
              <a:spcAft>
                <a:spcPts val="0"/>
              </a:spcAft>
              <a:buNone/>
            </a:pPr>
            <a:endParaRPr sz="2200">
              <a:latin typeface="Roboto"/>
              <a:ea typeface="Roboto"/>
              <a:cs typeface="Roboto"/>
              <a:sym typeface="Roboto"/>
            </a:endParaRPr>
          </a:p>
        </p:txBody>
      </p:sp>
      <p:sp>
        <p:nvSpPr>
          <p:cNvPr id="192" name="Google Shape;192;p31"/>
          <p:cNvSpPr txBox="1"/>
          <p:nvPr/>
        </p:nvSpPr>
        <p:spPr>
          <a:xfrm>
            <a:off x="291200" y="2808525"/>
            <a:ext cx="7053900" cy="393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a:latin typeface="Roboto"/>
                <a:ea typeface="Roboto"/>
                <a:cs typeface="Roboto"/>
                <a:sym typeface="Roboto"/>
              </a:rPr>
              <a:t>Declared using the </a:t>
            </a:r>
            <a:r>
              <a:rPr lang="en" sz="2200">
                <a:latin typeface="Courier New"/>
                <a:ea typeface="Courier New"/>
                <a:cs typeface="Courier New"/>
                <a:sym typeface="Courier New"/>
              </a:rPr>
              <a:t>fun</a:t>
            </a:r>
            <a:r>
              <a:rPr lang="en" sz="2200">
                <a:latin typeface="Roboto"/>
                <a:ea typeface="Roboto"/>
                <a:cs typeface="Roboto"/>
                <a:sym typeface="Roboto"/>
              </a:rPr>
              <a:t> keyword</a:t>
            </a:r>
            <a:endParaRPr sz="2200">
              <a:latin typeface="Roboto"/>
              <a:ea typeface="Roboto"/>
              <a:cs typeface="Roboto"/>
              <a:sym typeface="Roboto"/>
            </a:endParaRPr>
          </a:p>
        </p:txBody>
      </p:sp>
      <p:sp>
        <p:nvSpPr>
          <p:cNvPr id="193" name="Google Shape;193;p31"/>
          <p:cNvSpPr txBox="1"/>
          <p:nvPr/>
        </p:nvSpPr>
        <p:spPr>
          <a:xfrm>
            <a:off x="291200" y="3474350"/>
            <a:ext cx="8057700" cy="453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Can take arguments with either named or default values</a:t>
            </a:r>
            <a:endParaRPr sz="2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Parts of a function</a:t>
            </a:r>
            <a:endParaRPr/>
          </a:p>
        </p:txBody>
      </p:sp>
      <p:sp>
        <p:nvSpPr>
          <p:cNvPr id="199" name="Google Shape;199;p32"/>
          <p:cNvSpPr txBox="1">
            <a:spLocks noGrp="1"/>
          </p:cNvSpPr>
          <p:nvPr>
            <p:ph type="body" idx="1"/>
          </p:nvPr>
        </p:nvSpPr>
        <p:spPr>
          <a:xfrm>
            <a:off x="387900" y="138107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rPr>
              <a:t>Earlier, you created a simple function that printed "Hello World".</a:t>
            </a:r>
            <a:endParaRPr sz="1800">
              <a:solidFill>
                <a:schemeClr val="dk1"/>
              </a:solidFill>
            </a:endParaRPr>
          </a:p>
          <a:p>
            <a:pPr marL="457200" lvl="0" indent="0" algn="l" rtl="0">
              <a:spcBef>
                <a:spcPts val="0"/>
              </a:spcBef>
              <a:spcAft>
                <a:spcPts val="0"/>
              </a:spcAft>
              <a:buClr>
                <a:schemeClr val="dk1"/>
              </a:buClr>
              <a:buSzPts val="1100"/>
              <a:buFont typeface="Arial"/>
              <a:buNone/>
            </a:pPr>
            <a:endParaRPr sz="1800">
              <a:solidFill>
                <a:schemeClr val="dk1"/>
              </a:solidFill>
              <a:latin typeface="Consolas"/>
              <a:ea typeface="Consolas"/>
              <a:cs typeface="Consolas"/>
              <a:sym typeface="Consolas"/>
            </a:endParaRPr>
          </a:p>
          <a:p>
            <a:pPr marL="0" lvl="0" indent="0" algn="l" rtl="0">
              <a:spcBef>
                <a:spcPts val="1000"/>
              </a:spcBef>
              <a:spcAft>
                <a:spcPts val="0"/>
              </a:spcAft>
              <a:buNone/>
            </a:pPr>
            <a:endParaRPr/>
          </a:p>
        </p:txBody>
      </p:sp>
      <p:sp>
        <p:nvSpPr>
          <p:cNvPr id="200" name="Google Shape;200;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01" name="Google Shape;201;p32"/>
          <p:cNvSpPr txBox="1"/>
          <p:nvPr/>
        </p:nvSpPr>
        <p:spPr>
          <a:xfrm>
            <a:off x="419100" y="1955025"/>
            <a:ext cx="6592800" cy="133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b="1">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endParaRPr sz="1800">
              <a:latin typeface="Consolas"/>
              <a:ea typeface="Consolas"/>
              <a:cs typeface="Consolas"/>
              <a:sym typeface="Consolas"/>
            </a:endParaRPr>
          </a:p>
        </p:txBody>
      </p:sp>
      <p:sp>
        <p:nvSpPr>
          <p:cNvPr id="202" name="Google Shape;202;p32"/>
          <p:cNvSpPr txBox="1"/>
          <p:nvPr/>
        </p:nvSpPr>
        <p:spPr>
          <a:xfrm>
            <a:off x="419100" y="34978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printHello()</a:t>
            </a:r>
            <a:endParaRPr>
              <a:solidFill>
                <a:srgbClr val="37474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Unit returning functions</a:t>
            </a:r>
            <a:endParaRPr/>
          </a:p>
        </p:txBody>
      </p:sp>
      <p:sp>
        <p:nvSpPr>
          <p:cNvPr id="208" name="Google Shape;208;p33"/>
          <p:cNvSpPr txBox="1">
            <a:spLocks noGrp="1"/>
          </p:cNvSpPr>
          <p:nvPr>
            <p:ph type="body" idx="1"/>
          </p:nvPr>
        </p:nvSpPr>
        <p:spPr>
          <a:xfrm>
            <a:off x="311700" y="1381075"/>
            <a:ext cx="8520600"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If a function does not return any useful value, its return type is </a:t>
            </a:r>
            <a:r>
              <a:rPr lang="en" sz="1800">
                <a:latin typeface="Courier New"/>
                <a:ea typeface="Courier New"/>
                <a:cs typeface="Courier New"/>
                <a:sym typeface="Courier New"/>
              </a:rPr>
              <a:t>Unit</a:t>
            </a:r>
            <a:r>
              <a:rPr lang="en" sz="1800"/>
              <a:t>. </a:t>
            </a:r>
            <a:endParaRPr sz="1800"/>
          </a:p>
        </p:txBody>
      </p:sp>
      <p:sp>
        <p:nvSpPr>
          <p:cNvPr id="209" name="Google Shape;209;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10" name="Google Shape;210;p33"/>
          <p:cNvSpPr txBox="1"/>
          <p:nvPr/>
        </p:nvSpPr>
        <p:spPr>
          <a:xfrm>
            <a:off x="295450" y="1952850"/>
            <a:ext cx="8520600" cy="109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fun</a:t>
            </a:r>
            <a:r>
              <a:rPr lang="en" sz="1800" dirty="0">
                <a:solidFill>
                  <a:srgbClr val="37474F"/>
                </a:solidFill>
                <a:latin typeface="Consolas"/>
                <a:ea typeface="Consolas"/>
                <a:cs typeface="Consolas"/>
                <a:sym typeface="Consolas"/>
              </a:rPr>
              <a:t> printHello(name: String?): Unit {</a:t>
            </a:r>
            <a:endParaRPr sz="1800" dirty="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println(</a:t>
            </a:r>
            <a:r>
              <a:rPr lang="en" sz="1800" dirty="0">
                <a:solidFill>
                  <a:srgbClr val="388E3C"/>
                </a:solidFill>
                <a:latin typeface="Consolas"/>
                <a:ea typeface="Consolas"/>
                <a:cs typeface="Consolas"/>
                <a:sym typeface="Consolas"/>
              </a:rPr>
              <a:t>"Hi there! ${name}"</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5000"/>
              </a:lnSpc>
              <a:spcBef>
                <a:spcPts val="1000"/>
              </a:spcBef>
              <a:spcAft>
                <a:spcPts val="0"/>
              </a:spcAft>
              <a:buNone/>
            </a:pPr>
            <a:endParaRPr sz="1800" dirty="0">
              <a:latin typeface="Consolas"/>
              <a:ea typeface="Consolas"/>
              <a:cs typeface="Consolas"/>
              <a:sym typeface="Consolas"/>
            </a:endParaRPr>
          </a:p>
        </p:txBody>
      </p:sp>
      <p:sp>
        <p:nvSpPr>
          <p:cNvPr id="211" name="Google Shape;211;p33"/>
          <p:cNvSpPr txBox="1"/>
          <p:nvPr/>
        </p:nvSpPr>
        <p:spPr>
          <a:xfrm>
            <a:off x="311700" y="3462870"/>
            <a:ext cx="50583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is a type with only one value: </a:t>
            </a: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Unit returning functions</a:t>
            </a:r>
            <a:endParaRPr/>
          </a:p>
        </p:txBody>
      </p:sp>
      <p:sp>
        <p:nvSpPr>
          <p:cNvPr id="217" name="Google Shape;217;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18" name="Google Shape;218;p34"/>
          <p:cNvSpPr txBox="1"/>
          <p:nvPr/>
        </p:nvSpPr>
        <p:spPr>
          <a:xfrm>
            <a:off x="284875" y="1119318"/>
            <a:ext cx="8509800" cy="7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The </a:t>
            </a:r>
            <a:r>
              <a:rPr lang="en" sz="1800">
                <a:latin typeface="Courier New"/>
                <a:ea typeface="Courier New"/>
                <a:cs typeface="Courier New"/>
                <a:sym typeface="Courier New"/>
              </a:rPr>
              <a:t>Unit</a:t>
            </a:r>
            <a:r>
              <a:rPr lang="en" sz="1800">
                <a:latin typeface="Roboto"/>
                <a:ea typeface="Roboto"/>
                <a:cs typeface="Roboto"/>
                <a:sym typeface="Roboto"/>
              </a:rPr>
              <a:t> return type declaration is optional. </a:t>
            </a:r>
            <a:endParaRPr sz="1800">
              <a:latin typeface="Roboto"/>
              <a:ea typeface="Roboto"/>
              <a:cs typeface="Roboto"/>
              <a:sym typeface="Roboto"/>
            </a:endParaRPr>
          </a:p>
        </p:txBody>
      </p:sp>
      <p:sp>
        <p:nvSpPr>
          <p:cNvPr id="219" name="Google Shape;219;p34"/>
          <p:cNvSpPr txBox="1"/>
          <p:nvPr/>
        </p:nvSpPr>
        <p:spPr>
          <a:xfrm>
            <a:off x="284875" y="3242325"/>
            <a:ext cx="7192800" cy="92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1800" dirty="0">
                <a:solidFill>
                  <a:srgbClr val="3F51B5"/>
                </a:solidFill>
                <a:latin typeface="Consolas"/>
                <a:ea typeface="Consolas"/>
                <a:cs typeface="Consolas"/>
                <a:sym typeface="Consolas"/>
              </a:rPr>
              <a:t>fun</a:t>
            </a:r>
            <a:r>
              <a:rPr lang="en" sz="1800" dirty="0">
                <a:solidFill>
                  <a:srgbClr val="37474F"/>
                </a:solidFill>
                <a:latin typeface="Consolas"/>
                <a:ea typeface="Consolas"/>
                <a:cs typeface="Consolas"/>
                <a:sym typeface="Consolas"/>
              </a:rPr>
              <a:t> printHello(name: String?) {</a:t>
            </a:r>
            <a:endParaRPr sz="1800" dirty="0">
              <a:solidFill>
                <a:srgbClr val="37474F"/>
              </a:solidFill>
              <a:latin typeface="Consolas"/>
              <a:ea typeface="Consolas"/>
              <a:cs typeface="Consolas"/>
              <a:sym typeface="Consolas"/>
            </a:endParaRPr>
          </a:p>
          <a:p>
            <a:pPr marL="0" lvl="0" indent="0" algn="l" rtl="0">
              <a:lnSpc>
                <a:spcPct val="115000"/>
              </a:lnSpc>
              <a:spcBef>
                <a:spcPts val="500"/>
              </a:spcBef>
              <a:spcAft>
                <a:spcPts val="0"/>
              </a:spcAft>
              <a:buNone/>
            </a:pPr>
            <a:r>
              <a:rPr lang="en" sz="1800" dirty="0">
                <a:solidFill>
                  <a:srgbClr val="37474F"/>
                </a:solidFill>
                <a:latin typeface="Consolas"/>
                <a:ea typeface="Consolas"/>
                <a:cs typeface="Consolas"/>
                <a:sym typeface="Consolas"/>
              </a:rPr>
              <a:t>    println(</a:t>
            </a:r>
            <a:r>
              <a:rPr lang="en" sz="1800" dirty="0">
                <a:solidFill>
                  <a:srgbClr val="388E3C"/>
                </a:solidFill>
                <a:latin typeface="Consolas"/>
                <a:ea typeface="Consolas"/>
                <a:cs typeface="Consolas"/>
                <a:sym typeface="Consolas"/>
              </a:rPr>
              <a:t>"Hi there!"</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15000"/>
              </a:lnSpc>
              <a:spcBef>
                <a:spcPts val="500"/>
              </a:spcBef>
              <a:spcAft>
                <a:spcPts val="0"/>
              </a:spcAft>
              <a:buNone/>
            </a:pP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p:txBody>
      </p:sp>
      <p:sp>
        <p:nvSpPr>
          <p:cNvPr id="220" name="Google Shape;220;p34"/>
          <p:cNvSpPr txBox="1"/>
          <p:nvPr/>
        </p:nvSpPr>
        <p:spPr>
          <a:xfrm>
            <a:off x="279475" y="1521675"/>
            <a:ext cx="8520600" cy="109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fun</a:t>
            </a:r>
            <a:r>
              <a:rPr lang="en" sz="1800" dirty="0">
                <a:solidFill>
                  <a:srgbClr val="37474F"/>
                </a:solidFill>
                <a:latin typeface="Consolas"/>
                <a:ea typeface="Consolas"/>
                <a:cs typeface="Consolas"/>
                <a:sym typeface="Consolas"/>
              </a:rPr>
              <a:t> printHello(name: String?): Unit {</a:t>
            </a:r>
            <a:endParaRPr sz="1800" dirty="0">
              <a:solidFill>
                <a:srgbClr val="37474F"/>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println(</a:t>
            </a:r>
            <a:r>
              <a:rPr lang="en" sz="1800" dirty="0">
                <a:solidFill>
                  <a:srgbClr val="388E3C"/>
                </a:solidFill>
                <a:latin typeface="Consolas"/>
                <a:ea typeface="Consolas"/>
                <a:cs typeface="Consolas"/>
                <a:sym typeface="Consolas"/>
              </a:rPr>
              <a:t>"Hi there!"</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endParaRPr sz="1800" dirty="0">
              <a:latin typeface="Consolas"/>
              <a:ea typeface="Consolas"/>
              <a:cs typeface="Consolas"/>
              <a:sym typeface="Consolas"/>
            </a:endParaRPr>
          </a:p>
          <a:p>
            <a:pPr marL="0" lvl="0" indent="0" algn="l" rtl="0">
              <a:lnSpc>
                <a:spcPct val="115000"/>
              </a:lnSpc>
              <a:spcBef>
                <a:spcPts val="500"/>
              </a:spcBef>
              <a:spcAft>
                <a:spcPts val="0"/>
              </a:spcAft>
              <a:buNone/>
            </a:pPr>
            <a:endParaRPr sz="1800" dirty="0">
              <a:latin typeface="Consolas"/>
              <a:ea typeface="Consolas"/>
              <a:cs typeface="Consolas"/>
              <a:sym typeface="Consolas"/>
            </a:endParaRPr>
          </a:p>
        </p:txBody>
      </p:sp>
      <p:sp>
        <p:nvSpPr>
          <p:cNvPr id="221" name="Google Shape;221;p34"/>
          <p:cNvSpPr txBox="1"/>
          <p:nvPr/>
        </p:nvSpPr>
        <p:spPr>
          <a:xfrm>
            <a:off x="272150" y="2846625"/>
            <a:ext cx="8509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is equivalent to:</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1000"/>
                                        <p:tgtEl>
                                          <p:spTgt spid="219"/>
                                        </p:tgtEl>
                                      </p:cBhvr>
                                    </p:animEffect>
                                  </p:childTnLst>
                                </p:cTn>
                              </p:par>
                              <p:par>
                                <p:cTn id="8" presetID="10" presetClass="entr" presetSubtype="0" fill="hold" nodeType="withEffect">
                                  <p:stCondLst>
                                    <p:cond delay="0"/>
                                  </p:stCondLst>
                                  <p:childTnLst>
                                    <p:set>
                                      <p:cBhvr>
                                        <p:cTn id="9" dur="1" fill="hold">
                                          <p:stCondLst>
                                            <p:cond delay="0"/>
                                          </p:stCondLst>
                                        </p:cTn>
                                        <p:tgtEl>
                                          <p:spTgt spid="221"/>
                                        </p:tgtEl>
                                        <p:attrNameLst>
                                          <p:attrName>style.visibility</p:attrName>
                                        </p:attrNameLst>
                                      </p:cBhvr>
                                      <p:to>
                                        <p:strVal val="visible"/>
                                      </p:to>
                                    </p:set>
                                    <p:animEffect transition="in" filter="fade">
                                      <p:cBhvr>
                                        <p:cTn id="10" dur="10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Function arguments</a:t>
            </a:r>
            <a:endParaRPr/>
          </a:p>
        </p:txBody>
      </p:sp>
      <p:sp>
        <p:nvSpPr>
          <p:cNvPr id="227" name="Google Shape;227;p35"/>
          <p:cNvSpPr txBox="1">
            <a:spLocks noGrp="1"/>
          </p:cNvSpPr>
          <p:nvPr>
            <p:ph type="body" idx="1"/>
          </p:nvPr>
        </p:nvSpPr>
        <p:spPr>
          <a:xfrm>
            <a:off x="342900" y="1914475"/>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Default parameters</a:t>
            </a:r>
            <a:endParaRPr sz="2200"/>
          </a:p>
        </p:txBody>
      </p:sp>
      <p:sp>
        <p:nvSpPr>
          <p:cNvPr id="228" name="Google Shape;228;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29" name="Google Shape;229;p35"/>
          <p:cNvSpPr txBox="1">
            <a:spLocks noGrp="1"/>
          </p:cNvSpPr>
          <p:nvPr>
            <p:ph type="body" idx="1"/>
          </p:nvPr>
        </p:nvSpPr>
        <p:spPr>
          <a:xfrm>
            <a:off x="342900" y="2411700"/>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Required parameters</a:t>
            </a:r>
            <a:endParaRPr sz="2200"/>
          </a:p>
        </p:txBody>
      </p:sp>
      <p:sp>
        <p:nvSpPr>
          <p:cNvPr id="230" name="Google Shape;230;p35"/>
          <p:cNvSpPr txBox="1">
            <a:spLocks noGrp="1"/>
          </p:cNvSpPr>
          <p:nvPr>
            <p:ph type="body" idx="1"/>
          </p:nvPr>
        </p:nvSpPr>
        <p:spPr>
          <a:xfrm>
            <a:off x="351625" y="2933700"/>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Named arguments</a:t>
            </a:r>
            <a:endParaRPr sz="2200"/>
          </a:p>
        </p:txBody>
      </p:sp>
      <p:sp>
        <p:nvSpPr>
          <p:cNvPr id="231" name="Google Shape;231;p35"/>
          <p:cNvSpPr txBox="1"/>
          <p:nvPr/>
        </p:nvSpPr>
        <p:spPr>
          <a:xfrm>
            <a:off x="351625" y="1472925"/>
            <a:ext cx="77085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Functions may have:</a:t>
            </a:r>
            <a:endParaRPr sz="22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Default parameters</a:t>
            </a:r>
            <a:endParaRPr/>
          </a:p>
        </p:txBody>
      </p:sp>
      <p:sp>
        <p:nvSpPr>
          <p:cNvPr id="237" name="Google Shape;237;p36"/>
          <p:cNvSpPr txBox="1">
            <a:spLocks noGrp="1"/>
          </p:cNvSpPr>
          <p:nvPr>
            <p:ph type="body" idx="1"/>
          </p:nvPr>
        </p:nvSpPr>
        <p:spPr>
          <a:xfrm>
            <a:off x="311700" y="1838275"/>
            <a:ext cx="8520600" cy="109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fun</a:t>
            </a:r>
            <a:r>
              <a:rPr lang="en" sz="1800" dirty="0">
                <a:latin typeface="Consolas"/>
                <a:ea typeface="Consolas"/>
                <a:cs typeface="Consolas"/>
                <a:sym typeface="Consolas"/>
              </a:rPr>
              <a:t> drive(</a:t>
            </a:r>
            <a:r>
              <a:rPr lang="en" sz="1800" b="1" dirty="0">
                <a:latin typeface="Consolas"/>
                <a:ea typeface="Consolas"/>
                <a:cs typeface="Consolas"/>
                <a:sym typeface="Consolas"/>
              </a:rPr>
              <a:t>speed: String = </a:t>
            </a:r>
            <a:r>
              <a:rPr lang="en" sz="1800" b="1" dirty="0">
                <a:solidFill>
                  <a:srgbClr val="388E3C"/>
                </a:solidFill>
                <a:latin typeface="Consolas"/>
                <a:ea typeface="Consolas"/>
                <a:cs typeface="Consolas"/>
                <a:sym typeface="Consolas"/>
              </a:rPr>
              <a:t>"fast"</a:t>
            </a: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println(</a:t>
            </a:r>
            <a:r>
              <a:rPr lang="en" sz="1800" dirty="0">
                <a:solidFill>
                  <a:srgbClr val="388E3C"/>
                </a:solidFill>
                <a:latin typeface="Consolas"/>
                <a:ea typeface="Consolas"/>
                <a:cs typeface="Consolas"/>
                <a:sym typeface="Consolas"/>
              </a:rPr>
              <a:t>"driving</a:t>
            </a:r>
            <a:r>
              <a:rPr lang="en" sz="1800" dirty="0">
                <a:latin typeface="Consolas"/>
                <a:ea typeface="Consolas"/>
                <a:cs typeface="Consolas"/>
                <a:sym typeface="Consolas"/>
              </a:rPr>
              <a:t> </a:t>
            </a:r>
            <a:r>
              <a:rPr lang="en" sz="1800" dirty="0">
                <a:solidFill>
                  <a:srgbClr val="C53929"/>
                </a:solidFill>
                <a:latin typeface="Consolas"/>
                <a:ea typeface="Consolas"/>
                <a:cs typeface="Consolas"/>
                <a:sym typeface="Consolas"/>
              </a:rPr>
              <a:t>$speed</a:t>
            </a:r>
            <a:r>
              <a:rPr lang="en" sz="1800" dirty="0">
                <a:solidFill>
                  <a:srgbClr val="388E3C"/>
                </a:solidFill>
                <a:latin typeface="Consolas"/>
                <a:ea typeface="Consolas"/>
                <a:cs typeface="Consolas"/>
                <a:sym typeface="Consolas"/>
              </a:rPr>
              <a:t>"</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a:t>
            </a:r>
          </a:p>
        </p:txBody>
      </p:sp>
      <p:sp>
        <p:nvSpPr>
          <p:cNvPr id="238" name="Google Shape;238;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39" name="Google Shape;239;p36"/>
          <p:cNvSpPr txBox="1"/>
          <p:nvPr/>
        </p:nvSpPr>
        <p:spPr>
          <a:xfrm>
            <a:off x="311650" y="1134750"/>
            <a:ext cx="8332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Default values provide a fallback if no parameter value is passed. </a:t>
            </a:r>
            <a:endParaRPr sz="1800">
              <a:latin typeface="Roboto"/>
              <a:ea typeface="Roboto"/>
              <a:cs typeface="Roboto"/>
              <a:sym typeface="Roboto"/>
            </a:endParaRPr>
          </a:p>
        </p:txBody>
      </p:sp>
      <p:sp>
        <p:nvSpPr>
          <p:cNvPr id="240" name="Google Shape;240;p36"/>
          <p:cNvSpPr txBox="1"/>
          <p:nvPr/>
        </p:nvSpPr>
        <p:spPr>
          <a:xfrm>
            <a:off x="311650" y="3156350"/>
            <a:ext cx="8332800" cy="1332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drive() </a:t>
            </a:r>
            <a:r>
              <a:rPr lang="en" sz="1800" dirty="0">
                <a:solidFill>
                  <a:srgbClr val="1155CC"/>
                </a:solidFill>
                <a:latin typeface="Consolas"/>
                <a:ea typeface="Consolas"/>
                <a:cs typeface="Consolas"/>
                <a:sym typeface="Consolas"/>
              </a:rPr>
              <a:t>⇒ driving fast</a:t>
            </a:r>
            <a:endParaRPr sz="1800" dirty="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drive(</a:t>
            </a:r>
            <a:r>
              <a:rPr lang="en" sz="1800" dirty="0">
                <a:solidFill>
                  <a:srgbClr val="388E3C"/>
                </a:solidFill>
                <a:latin typeface="Consolas"/>
                <a:ea typeface="Consolas"/>
                <a:cs typeface="Consolas"/>
                <a:sym typeface="Consolas"/>
              </a:rPr>
              <a:t>"slow"</a:t>
            </a:r>
            <a:r>
              <a:rPr lang="en" sz="1800" dirty="0">
                <a:solidFill>
                  <a:schemeClr val="dk1"/>
                </a:solidFill>
                <a:latin typeface="Consolas"/>
                <a:ea typeface="Consolas"/>
                <a:cs typeface="Consolas"/>
                <a:sym typeface="Consolas"/>
              </a:rPr>
              <a:t>) </a:t>
            </a:r>
            <a:r>
              <a:rPr lang="en" sz="1800" dirty="0">
                <a:solidFill>
                  <a:srgbClr val="1155CC"/>
                </a:solidFill>
                <a:latin typeface="Consolas"/>
                <a:ea typeface="Consolas"/>
                <a:cs typeface="Consolas"/>
                <a:sym typeface="Consolas"/>
              </a:rPr>
              <a:t>⇒</a:t>
            </a:r>
            <a:r>
              <a:rPr lang="en" sz="1800" dirty="0">
                <a:solidFill>
                  <a:schemeClr val="dk1"/>
                </a:solidFill>
                <a:latin typeface="Consolas"/>
                <a:ea typeface="Consolas"/>
                <a:cs typeface="Consolas"/>
                <a:sym typeface="Consolas"/>
              </a:rPr>
              <a:t> </a:t>
            </a:r>
            <a:r>
              <a:rPr lang="en" sz="1800" dirty="0">
                <a:solidFill>
                  <a:srgbClr val="1155CC"/>
                </a:solidFill>
                <a:latin typeface="Consolas"/>
                <a:ea typeface="Consolas"/>
                <a:cs typeface="Consolas"/>
                <a:sym typeface="Consolas"/>
              </a:rPr>
              <a:t>driving slow</a:t>
            </a:r>
            <a:endParaRPr sz="1800" dirty="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drive(speed = </a:t>
            </a:r>
            <a:r>
              <a:rPr lang="en" sz="1800" dirty="0">
                <a:solidFill>
                  <a:srgbClr val="388E3C"/>
                </a:solidFill>
                <a:latin typeface="Consolas"/>
                <a:ea typeface="Consolas"/>
                <a:cs typeface="Consolas"/>
                <a:sym typeface="Consolas"/>
              </a:rPr>
              <a:t>"turtle-like"</a:t>
            </a:r>
            <a:r>
              <a:rPr lang="en" sz="1800" dirty="0">
                <a:solidFill>
                  <a:schemeClr val="dk1"/>
                </a:solidFill>
                <a:latin typeface="Consolas"/>
                <a:ea typeface="Consolas"/>
                <a:cs typeface="Consolas"/>
                <a:sym typeface="Consolas"/>
              </a:rPr>
              <a:t>) </a:t>
            </a:r>
            <a:r>
              <a:rPr lang="en" sz="1800" dirty="0">
                <a:solidFill>
                  <a:srgbClr val="1155CC"/>
                </a:solidFill>
                <a:latin typeface="Consolas"/>
                <a:ea typeface="Consolas"/>
                <a:cs typeface="Consolas"/>
                <a:sym typeface="Consolas"/>
              </a:rPr>
              <a:t>⇒ driving turtle-like</a:t>
            </a:r>
            <a:endParaRPr dirty="0">
              <a:solidFill>
                <a:srgbClr val="1155CC"/>
              </a:solidFill>
              <a:latin typeface="Roboto"/>
              <a:ea typeface="Roboto"/>
              <a:cs typeface="Roboto"/>
              <a:sym typeface="Roboto"/>
            </a:endParaRPr>
          </a:p>
        </p:txBody>
      </p:sp>
      <p:sp>
        <p:nvSpPr>
          <p:cNvPr id="241" name="Google Shape;241;p36"/>
          <p:cNvSpPr/>
          <p:nvPr/>
        </p:nvSpPr>
        <p:spPr>
          <a:xfrm>
            <a:off x="3366471" y="1921325"/>
            <a:ext cx="1060800" cy="3300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AF50"/>
              </a:solidFill>
            </a:endParaRPr>
          </a:p>
        </p:txBody>
      </p:sp>
      <p:cxnSp>
        <p:nvCxnSpPr>
          <p:cNvPr id="242" name="Google Shape;242;p36"/>
          <p:cNvCxnSpPr/>
          <p:nvPr/>
        </p:nvCxnSpPr>
        <p:spPr>
          <a:xfrm>
            <a:off x="4093800" y="2357050"/>
            <a:ext cx="1071000" cy="482100"/>
          </a:xfrm>
          <a:prstGeom prst="straightConnector1">
            <a:avLst/>
          </a:prstGeom>
          <a:noFill/>
          <a:ln w="28575" cap="flat" cmpd="sng">
            <a:solidFill>
              <a:srgbClr val="4CAF50"/>
            </a:solidFill>
            <a:prstDash val="solid"/>
            <a:round/>
            <a:headEnd type="triangle" w="med" len="med"/>
            <a:tailEnd type="none" w="med" len="med"/>
          </a:ln>
        </p:spPr>
      </p:cxnSp>
      <p:sp>
        <p:nvSpPr>
          <p:cNvPr id="243" name="Google Shape;243;p36"/>
          <p:cNvSpPr txBox="1"/>
          <p:nvPr/>
        </p:nvSpPr>
        <p:spPr>
          <a:xfrm>
            <a:off x="5178575" y="2637200"/>
            <a:ext cx="3038400" cy="73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Use "=" after the type</a:t>
            </a:r>
            <a:endParaRPr sz="1800" b="1">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to define default values</a:t>
            </a:r>
            <a:endParaRPr sz="1800" b="1">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Required parameters</a:t>
            </a:r>
            <a:endParaRPr/>
          </a:p>
        </p:txBody>
      </p:sp>
      <p:sp>
        <p:nvSpPr>
          <p:cNvPr id="249" name="Google Shape;249;p37"/>
          <p:cNvSpPr txBox="1">
            <a:spLocks noGrp="1"/>
          </p:cNvSpPr>
          <p:nvPr>
            <p:ph type="body" idx="1"/>
          </p:nvPr>
        </p:nvSpPr>
        <p:spPr>
          <a:xfrm>
            <a:off x="311700" y="1457275"/>
            <a:ext cx="8520600" cy="4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If no default is specified for a parameter, the corresponding argument is required.</a:t>
            </a:r>
            <a:endParaRPr sz="1800"/>
          </a:p>
        </p:txBody>
      </p:sp>
      <p:sp>
        <p:nvSpPr>
          <p:cNvPr id="250" name="Google Shape;250;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51" name="Google Shape;251;p37"/>
          <p:cNvSpPr txBox="1"/>
          <p:nvPr/>
        </p:nvSpPr>
        <p:spPr>
          <a:xfrm>
            <a:off x="434275" y="2688100"/>
            <a:ext cx="8397900" cy="111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fun</a:t>
            </a:r>
            <a:r>
              <a:rPr lang="en" sz="1800" dirty="0">
                <a:latin typeface="Consolas"/>
                <a:ea typeface="Consolas"/>
                <a:cs typeface="Consolas"/>
                <a:sym typeface="Consolas"/>
              </a:rPr>
              <a:t> tempToday(</a:t>
            </a:r>
            <a:r>
              <a:rPr lang="en" sz="1800" b="1" dirty="0">
                <a:latin typeface="Consolas"/>
                <a:ea typeface="Consolas"/>
                <a:cs typeface="Consolas"/>
                <a:sym typeface="Consolas"/>
              </a:rPr>
              <a:t>day: String</a:t>
            </a:r>
            <a:r>
              <a:rPr lang="en" sz="1800" dirty="0">
                <a:latin typeface="Consolas"/>
                <a:ea typeface="Consolas"/>
                <a:cs typeface="Consolas"/>
                <a:sym typeface="Consolas"/>
              </a:rPr>
              <a:t>,</a:t>
            </a:r>
            <a:r>
              <a:rPr lang="en" sz="1800" b="1" dirty="0">
                <a:latin typeface="Consolas"/>
                <a:ea typeface="Consolas"/>
                <a:cs typeface="Consolas"/>
                <a:sym typeface="Consolas"/>
              </a:rPr>
              <a:t> temp: Int</a:t>
            </a: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dirty="0">
                <a:latin typeface="Consolas"/>
                <a:ea typeface="Consolas"/>
                <a:cs typeface="Consolas"/>
                <a:sym typeface="Consolas"/>
              </a:rPr>
              <a:t>    println(</a:t>
            </a:r>
            <a:r>
              <a:rPr lang="en" sz="1800" dirty="0">
                <a:solidFill>
                  <a:srgbClr val="388E3C"/>
                </a:solidFill>
                <a:latin typeface="Consolas"/>
                <a:ea typeface="Consolas"/>
                <a:cs typeface="Consolas"/>
                <a:sym typeface="Consolas"/>
              </a:rPr>
              <a:t>"Today is </a:t>
            </a:r>
            <a:r>
              <a:rPr lang="en" sz="1800" dirty="0">
                <a:solidFill>
                  <a:srgbClr val="C53929"/>
                </a:solidFill>
                <a:latin typeface="Consolas"/>
                <a:ea typeface="Consolas"/>
                <a:cs typeface="Consolas"/>
                <a:sym typeface="Consolas"/>
              </a:rPr>
              <a:t>$day</a:t>
            </a:r>
            <a:r>
              <a:rPr lang="en" sz="1800" dirty="0">
                <a:solidFill>
                  <a:srgbClr val="388E3C"/>
                </a:solidFill>
                <a:latin typeface="Consolas"/>
                <a:ea typeface="Consolas"/>
                <a:cs typeface="Consolas"/>
                <a:sym typeface="Consolas"/>
              </a:rPr>
              <a:t> and it's </a:t>
            </a:r>
            <a:r>
              <a:rPr lang="en" sz="1800" dirty="0">
                <a:solidFill>
                  <a:srgbClr val="C53929"/>
                </a:solidFill>
                <a:latin typeface="Consolas"/>
                <a:ea typeface="Consolas"/>
                <a:cs typeface="Consolas"/>
                <a:sym typeface="Consolas"/>
              </a:rPr>
              <a:t>$temp</a:t>
            </a:r>
            <a:r>
              <a:rPr lang="en" sz="1800" dirty="0">
                <a:solidFill>
                  <a:srgbClr val="388E3C"/>
                </a:solidFill>
                <a:latin typeface="Consolas"/>
                <a:ea typeface="Consolas"/>
                <a:cs typeface="Consolas"/>
                <a:sym typeface="Consolas"/>
              </a:rPr>
              <a:t> degrees."</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5000"/>
              </a:lnSpc>
              <a:spcBef>
                <a:spcPts val="1000"/>
              </a:spcBef>
              <a:spcAft>
                <a:spcPts val="0"/>
              </a:spcAft>
              <a:buNone/>
            </a:pPr>
            <a:endParaRPr sz="1800" dirty="0">
              <a:latin typeface="Consolas"/>
              <a:ea typeface="Consolas"/>
              <a:cs typeface="Consolas"/>
              <a:sym typeface="Consolas"/>
            </a:endParaRPr>
          </a:p>
        </p:txBody>
      </p:sp>
      <p:sp>
        <p:nvSpPr>
          <p:cNvPr id="252" name="Google Shape;252;p37"/>
          <p:cNvSpPr/>
          <p:nvPr/>
        </p:nvSpPr>
        <p:spPr>
          <a:xfrm>
            <a:off x="2242450" y="2925525"/>
            <a:ext cx="2803200" cy="285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3" name="Google Shape;253;p37"/>
          <p:cNvCxnSpPr/>
          <p:nvPr/>
        </p:nvCxnSpPr>
        <p:spPr>
          <a:xfrm rot="10800000" flipH="1">
            <a:off x="3858975" y="2408400"/>
            <a:ext cx="805800" cy="389100"/>
          </a:xfrm>
          <a:prstGeom prst="straightConnector1">
            <a:avLst/>
          </a:prstGeom>
          <a:noFill/>
          <a:ln w="28575" cap="flat" cmpd="sng">
            <a:solidFill>
              <a:srgbClr val="4CAF50"/>
            </a:solidFill>
            <a:prstDash val="solid"/>
            <a:round/>
            <a:headEnd type="triangle" w="med" len="med"/>
            <a:tailEnd type="none" w="med" len="med"/>
          </a:ln>
        </p:spPr>
      </p:cxnSp>
      <p:sp>
        <p:nvSpPr>
          <p:cNvPr id="254" name="Google Shape;254;p37"/>
          <p:cNvSpPr txBox="1"/>
          <p:nvPr/>
        </p:nvSpPr>
        <p:spPr>
          <a:xfrm>
            <a:off x="4746150" y="2148900"/>
            <a:ext cx="24222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Required parameters</a:t>
            </a:r>
            <a:endParaRPr sz="1800" b="1">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Default versus required parameters</a:t>
            </a:r>
            <a:endParaRPr/>
          </a:p>
        </p:txBody>
      </p:sp>
      <p:sp>
        <p:nvSpPr>
          <p:cNvPr id="260" name="Google Shape;260;p38"/>
          <p:cNvSpPr txBox="1">
            <a:spLocks noGrp="1"/>
          </p:cNvSpPr>
          <p:nvPr>
            <p:ph type="body" idx="1"/>
          </p:nvPr>
        </p:nvSpPr>
        <p:spPr>
          <a:xfrm>
            <a:off x="311700" y="1270800"/>
            <a:ext cx="8520600" cy="46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Functions can have a mix of default and required parameters. </a:t>
            </a:r>
            <a:endParaRPr sz="1800"/>
          </a:p>
        </p:txBody>
      </p:sp>
      <p:sp>
        <p:nvSpPr>
          <p:cNvPr id="261" name="Google Shape;261;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62" name="Google Shape;262;p38"/>
          <p:cNvSpPr txBox="1"/>
          <p:nvPr/>
        </p:nvSpPr>
        <p:spPr>
          <a:xfrm>
            <a:off x="296250" y="1766447"/>
            <a:ext cx="8399100" cy="145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reformat(str: String,</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divideByCamelHumps: Boolean,</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wordSeparator: Char,</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normalizeCase: Boolean = </a:t>
            </a:r>
            <a:r>
              <a:rPr lang="en" sz="1800">
                <a:solidFill>
                  <a:srgbClr val="3F51B5"/>
                </a:solidFill>
                <a:latin typeface="Consolas"/>
                <a:ea typeface="Consolas"/>
                <a:cs typeface="Consolas"/>
                <a:sym typeface="Consolas"/>
              </a:rPr>
              <a:t>true</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3" name="Google Shape;263;p38"/>
          <p:cNvSpPr/>
          <p:nvPr/>
        </p:nvSpPr>
        <p:spPr>
          <a:xfrm>
            <a:off x="1969575" y="2822445"/>
            <a:ext cx="3722700" cy="2994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38"/>
          <p:cNvCxnSpPr/>
          <p:nvPr/>
        </p:nvCxnSpPr>
        <p:spPr>
          <a:xfrm rot="10800000" flipH="1">
            <a:off x="5381150" y="2595058"/>
            <a:ext cx="1016700" cy="158700"/>
          </a:xfrm>
          <a:prstGeom prst="straightConnector1">
            <a:avLst/>
          </a:prstGeom>
          <a:noFill/>
          <a:ln w="28575" cap="flat" cmpd="sng">
            <a:solidFill>
              <a:srgbClr val="4CAF50"/>
            </a:solidFill>
            <a:prstDash val="solid"/>
            <a:round/>
            <a:headEnd type="triangle" w="med" len="med"/>
            <a:tailEnd type="none" w="med" len="med"/>
          </a:ln>
        </p:spPr>
      </p:cxnSp>
      <p:sp>
        <p:nvSpPr>
          <p:cNvPr id="265" name="Google Shape;265;p38"/>
          <p:cNvSpPr txBox="1"/>
          <p:nvPr/>
        </p:nvSpPr>
        <p:spPr>
          <a:xfrm>
            <a:off x="6397850" y="2359833"/>
            <a:ext cx="21507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Has default value</a:t>
            </a:r>
            <a:endParaRPr sz="1800" b="1">
              <a:latin typeface="Roboto"/>
              <a:ea typeface="Roboto"/>
              <a:cs typeface="Roboto"/>
              <a:sym typeface="Roboto"/>
            </a:endParaRPr>
          </a:p>
        </p:txBody>
      </p:sp>
      <p:sp>
        <p:nvSpPr>
          <p:cNvPr id="266" name="Google Shape;266;p38"/>
          <p:cNvSpPr txBox="1"/>
          <p:nvPr/>
        </p:nvSpPr>
        <p:spPr>
          <a:xfrm>
            <a:off x="319450" y="3783200"/>
            <a:ext cx="7885800" cy="462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reformat(</a:t>
            </a:r>
            <a:r>
              <a:rPr lang="en" sz="1800">
                <a:solidFill>
                  <a:srgbClr val="388E3C"/>
                </a:solidFill>
                <a:latin typeface="Consolas"/>
                <a:ea typeface="Consolas"/>
                <a:cs typeface="Consolas"/>
                <a:sym typeface="Consolas"/>
              </a:rPr>
              <a:t>"Today is a day like no other day"</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'_'</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267" name="Google Shape;267;p38"/>
          <p:cNvSpPr txBox="1">
            <a:spLocks noGrp="1"/>
          </p:cNvSpPr>
          <p:nvPr>
            <p:ph type="body" idx="1"/>
          </p:nvPr>
        </p:nvSpPr>
        <p:spPr>
          <a:xfrm>
            <a:off x="311700" y="335575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Pass in</a:t>
            </a:r>
            <a:r>
              <a:rPr lang="en" sz="1800">
                <a:solidFill>
                  <a:schemeClr val="dk1"/>
                </a:solidFill>
              </a:rPr>
              <a:t> required arguments.</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Named arguments</a:t>
            </a:r>
            <a:endParaRPr/>
          </a:p>
        </p:txBody>
      </p:sp>
      <p:sp>
        <p:nvSpPr>
          <p:cNvPr id="273" name="Google Shape;273;p39"/>
          <p:cNvSpPr txBox="1">
            <a:spLocks noGrp="1"/>
          </p:cNvSpPr>
          <p:nvPr>
            <p:ph type="body" idx="1"/>
          </p:nvPr>
        </p:nvSpPr>
        <p:spPr>
          <a:xfrm>
            <a:off x="311700" y="1469600"/>
            <a:ext cx="8520600" cy="45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Arial"/>
                <a:ea typeface="Arial"/>
                <a:cs typeface="Arial"/>
                <a:sym typeface="Arial"/>
              </a:rPr>
              <a:t>T</a:t>
            </a:r>
            <a:r>
              <a:rPr lang="en" sz="1800">
                <a:solidFill>
                  <a:schemeClr val="dk1"/>
                </a:solidFill>
                <a:latin typeface="Arial"/>
                <a:ea typeface="Arial"/>
                <a:cs typeface="Arial"/>
                <a:sym typeface="Arial"/>
              </a:rPr>
              <a:t>o improve readability, use named arguments for required arguments.</a:t>
            </a:r>
            <a:endParaRPr sz="1800">
              <a:latin typeface="Arial"/>
              <a:ea typeface="Arial"/>
              <a:cs typeface="Arial"/>
              <a:sym typeface="Arial"/>
            </a:endParaRPr>
          </a:p>
          <a:p>
            <a:pPr marL="0" lvl="0" indent="0" algn="l" rtl="0">
              <a:spcBef>
                <a:spcPts val="0"/>
              </a:spcBef>
              <a:spcAft>
                <a:spcPts val="0"/>
              </a:spcAft>
              <a:buNone/>
            </a:pPr>
            <a:endParaRPr sz="1800"/>
          </a:p>
        </p:txBody>
      </p:sp>
      <p:sp>
        <p:nvSpPr>
          <p:cNvPr id="274" name="Google Shape;274;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75" name="Google Shape;275;p39"/>
          <p:cNvSpPr txBox="1"/>
          <p:nvPr/>
        </p:nvSpPr>
        <p:spPr>
          <a:xfrm>
            <a:off x="327300" y="3651050"/>
            <a:ext cx="8221500" cy="6783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It's considered good style to put default arguments after positional arguments, that way callers only have to specify the required arguments.</a:t>
            </a:r>
            <a:endParaRPr sz="1800">
              <a:solidFill>
                <a:srgbClr val="3C4043"/>
              </a:solidFill>
              <a:latin typeface="Roboto"/>
              <a:ea typeface="Roboto"/>
              <a:cs typeface="Roboto"/>
              <a:sym typeface="Roboto"/>
            </a:endParaRPr>
          </a:p>
        </p:txBody>
      </p:sp>
      <p:sp>
        <p:nvSpPr>
          <p:cNvPr id="276" name="Google Shape;276;p39"/>
          <p:cNvSpPr txBox="1">
            <a:spLocks noGrp="1"/>
          </p:cNvSpPr>
          <p:nvPr>
            <p:ph type="body" idx="1"/>
          </p:nvPr>
        </p:nvSpPr>
        <p:spPr>
          <a:xfrm>
            <a:off x="311700" y="2168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reformat(str, </a:t>
            </a:r>
            <a:r>
              <a:rPr lang="en" sz="1800" b="1">
                <a:latin typeface="Consolas"/>
                <a:ea typeface="Consolas"/>
                <a:cs typeface="Consolas"/>
                <a:sym typeface="Consolas"/>
              </a:rPr>
              <a:t>divideByCamelHumps = </a:t>
            </a:r>
            <a:r>
              <a:rPr lang="en" sz="1800" b="1">
                <a:solidFill>
                  <a:srgbClr val="3F51B5"/>
                </a:solidFill>
                <a:latin typeface="Consolas"/>
                <a:ea typeface="Consolas"/>
                <a:cs typeface="Consolas"/>
                <a:sym typeface="Consolas"/>
              </a:rPr>
              <a:t>false</a:t>
            </a:r>
            <a:r>
              <a:rPr lang="en" sz="1800">
                <a:latin typeface="Consolas"/>
                <a:ea typeface="Consolas"/>
                <a:cs typeface="Consolas"/>
                <a:sym typeface="Consolas"/>
              </a:rPr>
              <a:t>, </a:t>
            </a:r>
            <a:r>
              <a:rPr lang="en" sz="1800" b="1">
                <a:latin typeface="Consolas"/>
                <a:ea typeface="Consolas"/>
                <a:cs typeface="Consolas"/>
                <a:sym typeface="Consolas"/>
              </a:rPr>
              <a:t>wordSeparator = </a:t>
            </a:r>
            <a:r>
              <a:rPr lang="en" sz="1800" b="1">
                <a:solidFill>
                  <a:srgbClr val="388E3C"/>
                </a:solidFill>
                <a:latin typeface="Consolas"/>
                <a:ea typeface="Consolas"/>
                <a:cs typeface="Consolas"/>
                <a:sym typeface="Consolas"/>
              </a:rPr>
              <a:t>'_'</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Compact functions</a:t>
            </a:r>
            <a:endParaRPr sz="4200"/>
          </a:p>
        </p:txBody>
      </p:sp>
      <p:sp>
        <p:nvSpPr>
          <p:cNvPr id="282" name="Google Shape;282;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87" name="Google Shape;87;p18"/>
          <p:cNvSpPr txBox="1">
            <a:spLocks noGrp="1"/>
          </p:cNvSpPr>
          <p:nvPr>
            <p:ph type="body" idx="1"/>
          </p:nvPr>
        </p:nvSpPr>
        <p:spPr>
          <a:xfrm>
            <a:off x="311700" y="1076275"/>
            <a:ext cx="5958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Lesson 2: Functions</a:t>
            </a:r>
            <a:endParaRPr sz="2000"/>
          </a:p>
          <a:p>
            <a:pPr marL="914400" lvl="1" indent="-355600" algn="l" rtl="0">
              <a:spcBef>
                <a:spcPts val="1000"/>
              </a:spcBef>
              <a:spcAft>
                <a:spcPts val="0"/>
              </a:spcAft>
              <a:buClr>
                <a:schemeClr val="dk1"/>
              </a:buClr>
              <a:buSzPts val="2000"/>
              <a:buChar char="○"/>
            </a:pPr>
            <a:r>
              <a:rPr lang="en" u="sng">
                <a:solidFill>
                  <a:schemeClr val="accent5"/>
                </a:solidFill>
                <a:hlinkClick r:id="rId3" action="ppaction://hlinksldjump">
                  <a:extLst>
                    <a:ext uri="{A12FA001-AC4F-418D-AE19-62706E023703}">
                      <ahyp:hlinkClr xmlns:ahyp="http://schemas.microsoft.com/office/drawing/2018/hyperlinkcolor" val="tx"/>
                    </a:ext>
                  </a:extLst>
                </a:hlinkClick>
              </a:rPr>
              <a:t>Programs in Kotlin</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4" action="ppaction://hlinksldjump">
                  <a:extLst>
                    <a:ext uri="{A12FA001-AC4F-418D-AE19-62706E023703}">
                      <ahyp:hlinkClr xmlns:ahyp="http://schemas.microsoft.com/office/drawing/2018/hyperlinkcolor" val="tx"/>
                    </a:ext>
                  </a:extLst>
                </a:hlinkClick>
              </a:rPr>
              <a:t>(Almost) Everything has a value</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5" action="ppaction://hlinksldjump">
                  <a:extLst>
                    <a:ext uri="{A12FA001-AC4F-418D-AE19-62706E023703}">
                      <ahyp:hlinkClr xmlns:ahyp="http://schemas.microsoft.com/office/drawing/2018/hyperlinkcolor" val="tx"/>
                    </a:ext>
                  </a:extLst>
                </a:hlinkClick>
              </a:rPr>
              <a:t>Functions in Kotlin</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6" action="ppaction://hlinksldjump">
                  <a:extLst>
                    <a:ext uri="{A12FA001-AC4F-418D-AE19-62706E023703}">
                      <ahyp:hlinkClr xmlns:ahyp="http://schemas.microsoft.com/office/drawing/2018/hyperlinkcolor" val="tx"/>
                    </a:ext>
                  </a:extLst>
                </a:hlinkClick>
              </a:rPr>
              <a:t>Compact functions</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7" action="ppaction://hlinksldjump">
                  <a:extLst>
                    <a:ext uri="{A12FA001-AC4F-418D-AE19-62706E023703}">
                      <ahyp:hlinkClr xmlns:ahyp="http://schemas.microsoft.com/office/drawing/2018/hyperlinkcolor" val="tx"/>
                    </a:ext>
                  </a:extLst>
                </a:hlinkClick>
              </a:rPr>
              <a:t>Lambdas and higher-order functions</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8" action="ppaction://hlinksldjump">
                  <a:extLst>
                    <a:ext uri="{A12FA001-AC4F-418D-AE19-62706E023703}">
                      <ahyp:hlinkClr xmlns:ahyp="http://schemas.microsoft.com/office/drawing/2018/hyperlinkcolor" val="tx"/>
                    </a:ext>
                  </a:extLst>
                </a:hlinkClick>
              </a:rPr>
              <a:t>List filters</a:t>
            </a:r>
            <a:endParaRPr>
              <a:solidFill>
                <a:schemeClr val="dk1"/>
              </a:solidFill>
            </a:endParaRPr>
          </a:p>
          <a:p>
            <a:pPr marL="914400" lvl="1" indent="-355600" algn="l" rtl="0">
              <a:spcBef>
                <a:spcPts val="0"/>
              </a:spcBef>
              <a:spcAft>
                <a:spcPts val="0"/>
              </a:spcAft>
              <a:buClr>
                <a:schemeClr val="dk1"/>
              </a:buClr>
              <a:buSzPts val="2000"/>
              <a:buChar char="○"/>
            </a:pPr>
            <a:r>
              <a:rPr lang="en" u="sng">
                <a:solidFill>
                  <a:schemeClr val="accent5"/>
                </a:solidFill>
                <a:hlinkClick r:id="rId9" action="ppaction://hlinksldjump">
                  <a:extLst>
                    <a:ext uri="{A12FA001-AC4F-418D-AE19-62706E023703}">
                      <ahyp:hlinkClr xmlns:ahyp="http://schemas.microsoft.com/office/drawing/2018/hyperlinkcolor" val="tx"/>
                    </a:ext>
                  </a:extLst>
                </a:hlinkClick>
              </a:rPr>
              <a:t>Summary</a:t>
            </a:r>
            <a:endParaRPr/>
          </a:p>
        </p:txBody>
      </p:sp>
      <p:sp>
        <p:nvSpPr>
          <p:cNvPr id="88" name="Google Shape;88;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Single-expression functions</a:t>
            </a:r>
            <a:endParaRPr/>
          </a:p>
        </p:txBody>
      </p:sp>
      <p:sp>
        <p:nvSpPr>
          <p:cNvPr id="288" name="Google Shape;288;p41"/>
          <p:cNvSpPr txBox="1">
            <a:spLocks noGrp="1"/>
          </p:cNvSpPr>
          <p:nvPr>
            <p:ph type="body" idx="1"/>
          </p:nvPr>
        </p:nvSpPr>
        <p:spPr>
          <a:xfrm>
            <a:off x="311700" y="1457275"/>
            <a:ext cx="8520600" cy="78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chemeClr val="dk1"/>
                </a:solidFill>
              </a:rPr>
              <a:t>Compact functions, or single-expression functions, make your code more concise and readable. </a:t>
            </a:r>
            <a:endParaRPr sz="1800"/>
          </a:p>
          <a:p>
            <a:pPr marL="0" lvl="0" indent="0" algn="l" rtl="0">
              <a:spcBef>
                <a:spcPts val="1000"/>
              </a:spcBef>
              <a:spcAft>
                <a:spcPts val="0"/>
              </a:spcAft>
              <a:buNone/>
            </a:pPr>
            <a:endParaRPr sz="1800"/>
          </a:p>
        </p:txBody>
      </p:sp>
      <p:sp>
        <p:nvSpPr>
          <p:cNvPr id="289" name="Google Shape;289;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90" name="Google Shape;290;p41"/>
          <p:cNvSpPr txBox="1"/>
          <p:nvPr/>
        </p:nvSpPr>
        <p:spPr>
          <a:xfrm>
            <a:off x="311691" y="2310888"/>
            <a:ext cx="8575200" cy="9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3F51B5"/>
                </a:solidFill>
                <a:latin typeface="Consolas"/>
                <a:ea typeface="Consolas"/>
                <a:cs typeface="Consolas"/>
                <a:sym typeface="Consolas"/>
              </a:rPr>
              <a:t>fun</a:t>
            </a:r>
            <a:r>
              <a:rPr lang="en" sz="1800" dirty="0">
                <a:solidFill>
                  <a:srgbClr val="37474F"/>
                </a:solidFill>
                <a:latin typeface="Consolas"/>
                <a:ea typeface="Consolas"/>
                <a:cs typeface="Consolas"/>
                <a:sym typeface="Consolas"/>
              </a:rPr>
              <a:t> double(x: Int): Int {</a:t>
            </a:r>
            <a:endParaRPr sz="18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return x * </a:t>
            </a:r>
            <a:r>
              <a:rPr lang="en" sz="1800">
                <a:solidFill>
                  <a:srgbClr val="C53929"/>
                </a:solidFill>
                <a:latin typeface="Consolas"/>
                <a:ea typeface="Consolas"/>
                <a:cs typeface="Consolas"/>
                <a:sym typeface="Consolas"/>
              </a:rPr>
              <a:t>2</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p:txBody>
      </p:sp>
      <p:sp>
        <p:nvSpPr>
          <p:cNvPr id="291" name="Google Shape;291;p41"/>
          <p:cNvSpPr txBox="1"/>
          <p:nvPr/>
        </p:nvSpPr>
        <p:spPr>
          <a:xfrm>
            <a:off x="311709" y="3529288"/>
            <a:ext cx="8455500" cy="4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double(x: Int):Int = x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92" name="Google Shape;292;p41"/>
          <p:cNvSpPr txBox="1"/>
          <p:nvPr/>
        </p:nvSpPr>
        <p:spPr>
          <a:xfrm>
            <a:off x="5987150" y="2332954"/>
            <a:ext cx="2054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Complete version</a:t>
            </a:r>
            <a:endParaRPr sz="1800" b="1">
              <a:latin typeface="Roboto"/>
              <a:ea typeface="Roboto"/>
              <a:cs typeface="Roboto"/>
              <a:sym typeface="Roboto"/>
            </a:endParaRPr>
          </a:p>
        </p:txBody>
      </p:sp>
      <p:sp>
        <p:nvSpPr>
          <p:cNvPr id="293" name="Google Shape;293;p41"/>
          <p:cNvSpPr txBox="1"/>
          <p:nvPr/>
        </p:nvSpPr>
        <p:spPr>
          <a:xfrm>
            <a:off x="5987150" y="3515439"/>
            <a:ext cx="2054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Compact version</a:t>
            </a:r>
            <a:endParaRPr sz="1800" b="1">
              <a:latin typeface="Roboto"/>
              <a:ea typeface="Roboto"/>
              <a:cs typeface="Roboto"/>
              <a:sym typeface="Roboto"/>
            </a:endParaRPr>
          </a:p>
        </p:txBody>
      </p:sp>
      <p:cxnSp>
        <p:nvCxnSpPr>
          <p:cNvPr id="294" name="Google Shape;294;p41"/>
          <p:cNvCxnSpPr/>
          <p:nvPr/>
        </p:nvCxnSpPr>
        <p:spPr>
          <a:xfrm>
            <a:off x="5112325" y="3737275"/>
            <a:ext cx="631800" cy="900"/>
          </a:xfrm>
          <a:prstGeom prst="straightConnector1">
            <a:avLst/>
          </a:prstGeom>
          <a:noFill/>
          <a:ln w="28575" cap="flat" cmpd="sng">
            <a:solidFill>
              <a:srgbClr val="4CAF50"/>
            </a:solidFill>
            <a:prstDash val="solid"/>
            <a:round/>
            <a:headEnd type="triangle" w="med" len="med"/>
            <a:tailEnd type="none" w="med" len="med"/>
          </a:ln>
        </p:spPr>
      </p:cxnSp>
      <p:cxnSp>
        <p:nvCxnSpPr>
          <p:cNvPr id="295" name="Google Shape;295;p41"/>
          <p:cNvCxnSpPr/>
          <p:nvPr/>
        </p:nvCxnSpPr>
        <p:spPr>
          <a:xfrm>
            <a:off x="5112325" y="2573025"/>
            <a:ext cx="631800" cy="9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Lambdas and higher-order functions</a:t>
            </a:r>
            <a:endParaRPr sz="4200"/>
          </a:p>
        </p:txBody>
      </p:sp>
      <p:sp>
        <p:nvSpPr>
          <p:cNvPr id="301" name="Google Shape;301;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Kotlin functions are first-class</a:t>
            </a:r>
            <a:endParaRPr/>
          </a:p>
        </p:txBody>
      </p:sp>
      <p:sp>
        <p:nvSpPr>
          <p:cNvPr id="307" name="Google Shape;307;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308" name="Google Shape;308;p43"/>
          <p:cNvSpPr txBox="1"/>
          <p:nvPr/>
        </p:nvSpPr>
        <p:spPr>
          <a:xfrm>
            <a:off x="342900" y="1281575"/>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Kotlin functions can be stored in variables and data structures</a:t>
            </a:r>
            <a:endParaRPr sz="2200">
              <a:latin typeface="Roboto"/>
              <a:ea typeface="Roboto"/>
              <a:cs typeface="Roboto"/>
              <a:sym typeface="Roboto"/>
            </a:endParaRPr>
          </a:p>
        </p:txBody>
      </p:sp>
      <p:sp>
        <p:nvSpPr>
          <p:cNvPr id="309" name="Google Shape;309;p43"/>
          <p:cNvSpPr txBox="1"/>
          <p:nvPr/>
        </p:nvSpPr>
        <p:spPr>
          <a:xfrm>
            <a:off x="342900" y="2042275"/>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They can be passed as arguments to, and returned from, other higher-order functions </a:t>
            </a:r>
            <a:endParaRPr sz="2200">
              <a:latin typeface="Roboto"/>
              <a:ea typeface="Roboto"/>
              <a:cs typeface="Roboto"/>
              <a:sym typeface="Roboto"/>
            </a:endParaRPr>
          </a:p>
        </p:txBody>
      </p:sp>
      <p:sp>
        <p:nvSpPr>
          <p:cNvPr id="310" name="Google Shape;310;p43"/>
          <p:cNvSpPr txBox="1"/>
          <p:nvPr/>
        </p:nvSpPr>
        <p:spPr>
          <a:xfrm>
            <a:off x="342900" y="3096300"/>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You can use higher-order functions to create new "built-in" functions</a:t>
            </a:r>
            <a:endParaRPr sz="22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4"/>
          <p:cNvSpPr/>
          <p:nvPr/>
        </p:nvSpPr>
        <p:spPr>
          <a:xfrm>
            <a:off x="2756800" y="2811850"/>
            <a:ext cx="1367700" cy="3525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4"/>
          <p:cNvSpPr/>
          <p:nvPr/>
        </p:nvSpPr>
        <p:spPr>
          <a:xfrm>
            <a:off x="4506525" y="2811850"/>
            <a:ext cx="1327500" cy="3525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Lambda functions</a:t>
            </a:r>
            <a:endParaRPr/>
          </a:p>
        </p:txBody>
      </p:sp>
      <p:sp>
        <p:nvSpPr>
          <p:cNvPr id="318" name="Google Shape;318;p44"/>
          <p:cNvSpPr txBox="1">
            <a:spLocks noGrp="1"/>
          </p:cNvSpPr>
          <p:nvPr>
            <p:ph type="body" idx="1"/>
          </p:nvPr>
        </p:nvSpPr>
        <p:spPr>
          <a:xfrm>
            <a:off x="311700" y="2165675"/>
            <a:ext cx="8520600" cy="1835700"/>
          </a:xfrm>
          <a:prstGeom prst="rect">
            <a:avLst/>
          </a:prstGeom>
          <a:noFill/>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dirtLevel = </a:t>
            </a:r>
            <a:r>
              <a:rPr lang="en" sz="1800">
                <a:solidFill>
                  <a:srgbClr val="C53929"/>
                </a:solidFill>
                <a:latin typeface="Consolas"/>
                <a:ea typeface="Consolas"/>
                <a:cs typeface="Consolas"/>
                <a:sym typeface="Consolas"/>
              </a:rPr>
              <a:t>20</a:t>
            </a:r>
            <a:endParaRPr sz="1800">
              <a:solidFill>
                <a:srgbClr val="C53929"/>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waterFilter = </a:t>
            </a:r>
            <a:r>
              <a:rPr lang="en" sz="1800" b="1">
                <a:latin typeface="Consolas"/>
                <a:ea typeface="Consolas"/>
                <a:cs typeface="Consolas"/>
                <a:sym typeface="Consolas"/>
              </a:rPr>
              <a:t>{level: Int -&gt; level / </a:t>
            </a:r>
            <a:r>
              <a:rPr lang="en" sz="1800" b="1">
                <a:solidFill>
                  <a:srgbClr val="C53929"/>
                </a:solidFill>
                <a:latin typeface="Consolas"/>
                <a:ea typeface="Consolas"/>
                <a:cs typeface="Consolas"/>
                <a:sym typeface="Consolas"/>
              </a:rPr>
              <a:t>2</a:t>
            </a:r>
            <a:r>
              <a:rPr lang="en" sz="1800" b="1">
                <a:latin typeface="Consolas"/>
                <a:ea typeface="Consolas"/>
                <a:cs typeface="Consolas"/>
                <a:sym typeface="Consolas"/>
              </a:rPr>
              <a:t>}</a:t>
            </a:r>
            <a:endParaRPr sz="1800" b="1">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println(waterFilter(dirtLevel))</a:t>
            </a:r>
            <a:endParaRPr sz="1800">
              <a:latin typeface="Consolas"/>
              <a:ea typeface="Consolas"/>
              <a:cs typeface="Consolas"/>
              <a:sym typeface="Consolas"/>
            </a:endParaRPr>
          </a:p>
          <a:p>
            <a:pPr marL="0" lvl="0" indent="0" algn="l" rtl="0">
              <a:spcBef>
                <a:spcPts val="1000"/>
              </a:spcBef>
              <a:spcAft>
                <a:spcPts val="0"/>
              </a:spcAft>
              <a:buNone/>
            </a:pPr>
            <a:r>
              <a:rPr lang="en" sz="1800">
                <a:solidFill>
                  <a:srgbClr val="1155CC"/>
                </a:solidFill>
                <a:latin typeface="Consolas"/>
                <a:ea typeface="Consolas"/>
                <a:cs typeface="Consolas"/>
                <a:sym typeface="Consolas"/>
              </a:rPr>
              <a:t>⇒ 10</a:t>
            </a:r>
            <a:endParaRPr/>
          </a:p>
        </p:txBody>
      </p:sp>
      <p:sp>
        <p:nvSpPr>
          <p:cNvPr id="319" name="Google Shape;319;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320" name="Google Shape;320;p44"/>
          <p:cNvSpPr txBox="1"/>
          <p:nvPr/>
        </p:nvSpPr>
        <p:spPr>
          <a:xfrm>
            <a:off x="388950" y="1179450"/>
            <a:ext cx="8421600" cy="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 lambda is an expression that makes a function that has no name. </a:t>
            </a:r>
            <a:endParaRPr sz="1800">
              <a:latin typeface="Roboto"/>
              <a:ea typeface="Roboto"/>
              <a:cs typeface="Roboto"/>
              <a:sym typeface="Roboto"/>
            </a:endParaRPr>
          </a:p>
        </p:txBody>
      </p:sp>
      <p:cxnSp>
        <p:nvCxnSpPr>
          <p:cNvPr id="321" name="Google Shape;321;p44"/>
          <p:cNvCxnSpPr/>
          <p:nvPr/>
        </p:nvCxnSpPr>
        <p:spPr>
          <a:xfrm rot="10800000" flipH="1">
            <a:off x="4280665" y="2423571"/>
            <a:ext cx="304200" cy="461400"/>
          </a:xfrm>
          <a:prstGeom prst="straightConnector1">
            <a:avLst/>
          </a:prstGeom>
          <a:noFill/>
          <a:ln w="28575" cap="flat" cmpd="sng">
            <a:solidFill>
              <a:srgbClr val="4CAF50"/>
            </a:solidFill>
            <a:prstDash val="solid"/>
            <a:round/>
            <a:headEnd type="triangle" w="med" len="med"/>
            <a:tailEnd type="none" w="med" len="med"/>
          </a:ln>
        </p:spPr>
      </p:cxnSp>
      <p:sp>
        <p:nvSpPr>
          <p:cNvPr id="322" name="Google Shape;322;p44"/>
          <p:cNvSpPr txBox="1"/>
          <p:nvPr/>
        </p:nvSpPr>
        <p:spPr>
          <a:xfrm>
            <a:off x="4592865" y="2098352"/>
            <a:ext cx="1719900" cy="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Function arrow</a:t>
            </a:r>
            <a:endParaRPr sz="1800" b="1">
              <a:latin typeface="Roboto"/>
              <a:ea typeface="Roboto"/>
              <a:cs typeface="Roboto"/>
              <a:sym typeface="Roboto"/>
            </a:endParaRPr>
          </a:p>
        </p:txBody>
      </p:sp>
      <p:cxnSp>
        <p:nvCxnSpPr>
          <p:cNvPr id="323" name="Google Shape;323;p44"/>
          <p:cNvCxnSpPr/>
          <p:nvPr/>
        </p:nvCxnSpPr>
        <p:spPr>
          <a:xfrm>
            <a:off x="5315900" y="3240550"/>
            <a:ext cx="551700" cy="519300"/>
          </a:xfrm>
          <a:prstGeom prst="straightConnector1">
            <a:avLst/>
          </a:prstGeom>
          <a:noFill/>
          <a:ln w="28575" cap="flat" cmpd="sng">
            <a:solidFill>
              <a:srgbClr val="4CAF50"/>
            </a:solidFill>
            <a:prstDash val="solid"/>
            <a:round/>
            <a:headEnd type="triangle" w="med" len="med"/>
            <a:tailEnd type="none" w="med" len="med"/>
          </a:ln>
        </p:spPr>
      </p:cxnSp>
      <p:sp>
        <p:nvSpPr>
          <p:cNvPr id="324" name="Google Shape;324;p44"/>
          <p:cNvSpPr txBox="1"/>
          <p:nvPr/>
        </p:nvSpPr>
        <p:spPr>
          <a:xfrm>
            <a:off x="5832150" y="3659400"/>
            <a:ext cx="19317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Code to execute</a:t>
            </a:r>
            <a:endParaRPr sz="1800" b="1">
              <a:latin typeface="Roboto"/>
              <a:ea typeface="Roboto"/>
              <a:cs typeface="Roboto"/>
              <a:sym typeface="Roboto"/>
            </a:endParaRPr>
          </a:p>
        </p:txBody>
      </p:sp>
      <p:cxnSp>
        <p:nvCxnSpPr>
          <p:cNvPr id="325" name="Google Shape;325;p44"/>
          <p:cNvCxnSpPr/>
          <p:nvPr/>
        </p:nvCxnSpPr>
        <p:spPr>
          <a:xfrm rot="10800000" flipH="1">
            <a:off x="3505200" y="2138200"/>
            <a:ext cx="459600" cy="621300"/>
          </a:xfrm>
          <a:prstGeom prst="straightConnector1">
            <a:avLst/>
          </a:prstGeom>
          <a:noFill/>
          <a:ln w="28575" cap="flat" cmpd="sng">
            <a:solidFill>
              <a:srgbClr val="4CAF50"/>
            </a:solidFill>
            <a:prstDash val="solid"/>
            <a:round/>
            <a:headEnd type="triangle" w="med" len="med"/>
            <a:tailEnd type="none" w="med" len="med"/>
          </a:ln>
        </p:spPr>
      </p:cxnSp>
      <p:sp>
        <p:nvSpPr>
          <p:cNvPr id="326" name="Google Shape;326;p44"/>
          <p:cNvSpPr txBox="1"/>
          <p:nvPr/>
        </p:nvSpPr>
        <p:spPr>
          <a:xfrm>
            <a:off x="3949191" y="1747590"/>
            <a:ext cx="2428200" cy="3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Parameter and type</a:t>
            </a:r>
            <a:endParaRPr sz="1800" b="1">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5"/>
          <p:cNvSpPr/>
          <p:nvPr/>
        </p:nvSpPr>
        <p:spPr>
          <a:xfrm>
            <a:off x="4496775" y="2457350"/>
            <a:ext cx="25242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Syntax for function types</a:t>
            </a:r>
            <a:endParaRPr/>
          </a:p>
        </p:txBody>
      </p:sp>
      <p:sp>
        <p:nvSpPr>
          <p:cNvPr id="333" name="Google Shape;333;p45"/>
          <p:cNvSpPr txBox="1">
            <a:spLocks noGrp="1"/>
          </p:cNvSpPr>
          <p:nvPr>
            <p:ph type="body" idx="1"/>
          </p:nvPr>
        </p:nvSpPr>
        <p:spPr>
          <a:xfrm>
            <a:off x="387900" y="2295475"/>
            <a:ext cx="8413200" cy="743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waterFilter: (Int) -&gt; Int = {level -&gt; level /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34" name="Google Shape;334;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335" name="Google Shape;335;p45"/>
          <p:cNvSpPr txBox="1"/>
          <p:nvPr/>
        </p:nvSpPr>
        <p:spPr>
          <a:xfrm>
            <a:off x="364000" y="1186950"/>
            <a:ext cx="8468100" cy="74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Kotlin's syntax for function types is closely related to its syntax for lambdas. Declare a variable that holds a function.</a:t>
            </a:r>
            <a:endParaRPr sz="1800">
              <a:latin typeface="Roboto"/>
              <a:ea typeface="Roboto"/>
              <a:cs typeface="Roboto"/>
              <a:sym typeface="Roboto"/>
            </a:endParaRPr>
          </a:p>
        </p:txBody>
      </p:sp>
      <p:sp>
        <p:nvSpPr>
          <p:cNvPr id="336" name="Google Shape;336;p45"/>
          <p:cNvSpPr/>
          <p:nvPr/>
        </p:nvSpPr>
        <p:spPr>
          <a:xfrm>
            <a:off x="2591083" y="2457350"/>
            <a:ext cx="15879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5"/>
          <p:cNvSpPr/>
          <p:nvPr/>
        </p:nvSpPr>
        <p:spPr>
          <a:xfrm>
            <a:off x="934174" y="2457350"/>
            <a:ext cx="14334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5"/>
          <p:cNvSpPr txBox="1"/>
          <p:nvPr/>
        </p:nvSpPr>
        <p:spPr>
          <a:xfrm>
            <a:off x="2174852" y="3430258"/>
            <a:ext cx="2851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Data type of variable</a:t>
            </a:r>
            <a:endParaRPr sz="1800" b="1">
              <a:latin typeface="Roboto"/>
              <a:ea typeface="Roboto"/>
              <a:cs typeface="Roboto"/>
              <a:sym typeface="Roboto"/>
            </a:endParaRPr>
          </a:p>
          <a:p>
            <a:pPr marL="0" lvl="0" indent="0" algn="ctr" rtl="0">
              <a:spcBef>
                <a:spcPts val="0"/>
              </a:spcBef>
              <a:spcAft>
                <a:spcPts val="0"/>
              </a:spcAft>
              <a:buNone/>
            </a:pPr>
            <a:r>
              <a:rPr lang="en" sz="1800" b="1">
                <a:latin typeface="Roboto"/>
                <a:ea typeface="Roboto"/>
                <a:cs typeface="Roboto"/>
                <a:sym typeface="Roboto"/>
              </a:rPr>
              <a:t>(function type)</a:t>
            </a:r>
            <a:endParaRPr sz="1800" b="1">
              <a:latin typeface="Roboto"/>
              <a:ea typeface="Roboto"/>
              <a:cs typeface="Roboto"/>
              <a:sym typeface="Roboto"/>
            </a:endParaRPr>
          </a:p>
        </p:txBody>
      </p:sp>
      <p:sp>
        <p:nvSpPr>
          <p:cNvPr id="339" name="Google Shape;339;p45"/>
          <p:cNvSpPr txBox="1"/>
          <p:nvPr/>
        </p:nvSpPr>
        <p:spPr>
          <a:xfrm>
            <a:off x="170627" y="3430258"/>
            <a:ext cx="2851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Variable name</a:t>
            </a:r>
            <a:endParaRPr sz="1800" b="1">
              <a:latin typeface="Roboto"/>
              <a:ea typeface="Roboto"/>
              <a:cs typeface="Roboto"/>
              <a:sym typeface="Roboto"/>
            </a:endParaRPr>
          </a:p>
        </p:txBody>
      </p:sp>
      <p:sp>
        <p:nvSpPr>
          <p:cNvPr id="340" name="Google Shape;340;p45"/>
          <p:cNvSpPr txBox="1"/>
          <p:nvPr/>
        </p:nvSpPr>
        <p:spPr>
          <a:xfrm>
            <a:off x="5026650" y="3430250"/>
            <a:ext cx="2212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Function</a:t>
            </a:r>
            <a:endParaRPr sz="1800" b="1">
              <a:latin typeface="Roboto"/>
              <a:ea typeface="Roboto"/>
              <a:cs typeface="Roboto"/>
              <a:sym typeface="Roboto"/>
            </a:endParaRPr>
          </a:p>
        </p:txBody>
      </p:sp>
      <p:cxnSp>
        <p:nvCxnSpPr>
          <p:cNvPr id="341" name="Google Shape;341;p45"/>
          <p:cNvCxnSpPr>
            <a:endCxn id="339" idx="0"/>
          </p:cNvCxnSpPr>
          <p:nvPr/>
        </p:nvCxnSpPr>
        <p:spPr>
          <a:xfrm flipH="1">
            <a:off x="1596527" y="2952058"/>
            <a:ext cx="3300" cy="478200"/>
          </a:xfrm>
          <a:prstGeom prst="straightConnector1">
            <a:avLst/>
          </a:prstGeom>
          <a:noFill/>
          <a:ln w="28575" cap="flat" cmpd="sng">
            <a:solidFill>
              <a:srgbClr val="4CAF50"/>
            </a:solidFill>
            <a:prstDash val="solid"/>
            <a:round/>
            <a:headEnd type="triangle" w="med" len="med"/>
            <a:tailEnd type="none" w="med" len="med"/>
          </a:ln>
        </p:spPr>
      </p:cxnSp>
      <p:cxnSp>
        <p:nvCxnSpPr>
          <p:cNvPr id="342" name="Google Shape;342;p45"/>
          <p:cNvCxnSpPr/>
          <p:nvPr/>
        </p:nvCxnSpPr>
        <p:spPr>
          <a:xfrm flipH="1">
            <a:off x="3383376" y="2962982"/>
            <a:ext cx="3300" cy="478200"/>
          </a:xfrm>
          <a:prstGeom prst="straightConnector1">
            <a:avLst/>
          </a:prstGeom>
          <a:noFill/>
          <a:ln w="28575" cap="flat" cmpd="sng">
            <a:solidFill>
              <a:srgbClr val="4CAF50"/>
            </a:solidFill>
            <a:prstDash val="solid"/>
            <a:round/>
            <a:headEnd type="triangle" w="med" len="med"/>
            <a:tailEnd type="none" w="med" len="med"/>
          </a:ln>
        </p:spPr>
      </p:cxnSp>
      <p:cxnSp>
        <p:nvCxnSpPr>
          <p:cNvPr id="343" name="Google Shape;343;p45"/>
          <p:cNvCxnSpPr/>
          <p:nvPr/>
        </p:nvCxnSpPr>
        <p:spPr>
          <a:xfrm flipH="1">
            <a:off x="5888652" y="2962983"/>
            <a:ext cx="3300" cy="4782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Higher-order functions</a:t>
            </a:r>
            <a:endParaRPr/>
          </a:p>
        </p:txBody>
      </p:sp>
      <p:sp>
        <p:nvSpPr>
          <p:cNvPr id="349" name="Google Shape;349;p46"/>
          <p:cNvSpPr txBox="1">
            <a:spLocks noGrp="1"/>
          </p:cNvSpPr>
          <p:nvPr>
            <p:ph type="body" idx="1"/>
          </p:nvPr>
        </p:nvSpPr>
        <p:spPr>
          <a:xfrm>
            <a:off x="311700" y="1076275"/>
            <a:ext cx="8520600" cy="673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Higher-order functions take functions as parameters, or return a function.</a:t>
            </a:r>
            <a:endParaRPr sz="1800"/>
          </a:p>
        </p:txBody>
      </p:sp>
      <p:sp>
        <p:nvSpPr>
          <p:cNvPr id="350" name="Google Shape;350;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351" name="Google Shape;351;p46"/>
          <p:cNvSpPr txBox="1"/>
          <p:nvPr/>
        </p:nvSpPr>
        <p:spPr>
          <a:xfrm>
            <a:off x="342900" y="2034001"/>
            <a:ext cx="8329800" cy="1216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encodeMsg(msg: String, encode: (String) -&gt; String): String {​</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encode(msg)</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a:latin typeface="Consolas"/>
              <a:ea typeface="Consolas"/>
              <a:cs typeface="Consolas"/>
              <a:sym typeface="Consolas"/>
            </a:endParaRPr>
          </a:p>
        </p:txBody>
      </p:sp>
      <p:sp>
        <p:nvSpPr>
          <p:cNvPr id="352" name="Google Shape;352;p46"/>
          <p:cNvSpPr txBox="1"/>
          <p:nvPr/>
        </p:nvSpPr>
        <p:spPr>
          <a:xfrm>
            <a:off x="311700" y="3471350"/>
            <a:ext cx="8520600" cy="74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The body of the code calls the function that was passed as the second argument, and passes the first argument along to it.</a:t>
            </a:r>
            <a:endParaRPr sz="18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Higher-order functions</a:t>
            </a:r>
            <a:endParaRPr/>
          </a:p>
        </p:txBody>
      </p:sp>
      <p:sp>
        <p:nvSpPr>
          <p:cNvPr id="358" name="Google Shape;358;p47"/>
          <p:cNvSpPr txBox="1">
            <a:spLocks noGrp="1"/>
          </p:cNvSpPr>
          <p:nvPr>
            <p:ph type="body" idx="1"/>
          </p:nvPr>
        </p:nvSpPr>
        <p:spPr>
          <a:xfrm>
            <a:off x="311700" y="1076275"/>
            <a:ext cx="8520600" cy="674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To call this function, pass it a string and a function.</a:t>
            </a:r>
            <a:endParaRPr sz="1800"/>
          </a:p>
        </p:txBody>
      </p:sp>
      <p:sp>
        <p:nvSpPr>
          <p:cNvPr id="359" name="Google Shape;359;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360" name="Google Shape;360;p47"/>
          <p:cNvSpPr txBox="1"/>
          <p:nvPr/>
        </p:nvSpPr>
        <p:spPr>
          <a:xfrm>
            <a:off x="338200" y="2034550"/>
            <a:ext cx="8279100" cy="1451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enc1: (String) -&gt; String = { input -&gt; input.toUpperCase() }</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latin typeface="Consolas"/>
                <a:ea typeface="Consolas"/>
                <a:cs typeface="Consolas"/>
                <a:sym typeface="Consolas"/>
              </a:rPr>
              <a:t>println(</a:t>
            </a:r>
            <a:r>
              <a:rPr lang="en" sz="1800" b="1">
                <a:latin typeface="Consolas"/>
                <a:ea typeface="Consolas"/>
                <a:cs typeface="Consolas"/>
                <a:sym typeface="Consolas"/>
              </a:rPr>
              <a:t>encodeMsg(</a:t>
            </a:r>
            <a:r>
              <a:rPr lang="en" sz="1800" b="1">
                <a:solidFill>
                  <a:srgbClr val="388E3C"/>
                </a:solidFill>
                <a:latin typeface="Consolas"/>
                <a:ea typeface="Consolas"/>
                <a:cs typeface="Consolas"/>
                <a:sym typeface="Consolas"/>
              </a:rPr>
              <a:t>"abc"</a:t>
            </a:r>
            <a:r>
              <a:rPr lang="en" sz="1800" b="1">
                <a:latin typeface="Consolas"/>
                <a:ea typeface="Consolas"/>
                <a:cs typeface="Consolas"/>
                <a:sym typeface="Consolas"/>
              </a:rPr>
              <a:t>, enc1)</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50000"/>
              </a:lnSpc>
              <a:spcBef>
                <a:spcPts val="0"/>
              </a:spcBef>
              <a:spcAft>
                <a:spcPts val="0"/>
              </a:spcAft>
              <a:buNone/>
            </a:pPr>
            <a:endParaRPr sz="1800">
              <a:latin typeface="Consolas"/>
              <a:ea typeface="Consolas"/>
              <a:cs typeface="Consolas"/>
              <a:sym typeface="Consolas"/>
            </a:endParaRPr>
          </a:p>
        </p:txBody>
      </p:sp>
      <p:sp>
        <p:nvSpPr>
          <p:cNvPr id="361" name="Google Shape;361;p47"/>
          <p:cNvSpPr txBox="1"/>
          <p:nvPr/>
        </p:nvSpPr>
        <p:spPr>
          <a:xfrm>
            <a:off x="311700" y="3416850"/>
            <a:ext cx="8520600" cy="74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Using a function type separates its implementation from its usage.</a:t>
            </a:r>
            <a:endParaRPr sz="18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Passing a function reference</a:t>
            </a:r>
            <a:endParaRPr/>
          </a:p>
        </p:txBody>
      </p:sp>
      <p:sp>
        <p:nvSpPr>
          <p:cNvPr id="367" name="Google Shape;367;p48"/>
          <p:cNvSpPr txBox="1">
            <a:spLocks noGrp="1"/>
          </p:cNvSpPr>
          <p:nvPr>
            <p:ph type="body" idx="1"/>
          </p:nvPr>
        </p:nvSpPr>
        <p:spPr>
          <a:xfrm>
            <a:off x="311800" y="1000075"/>
            <a:ext cx="8520600" cy="674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solidFill>
                  <a:schemeClr val="dk1"/>
                </a:solidFill>
              </a:rPr>
              <a:t>Use the </a:t>
            </a:r>
            <a:r>
              <a:rPr lang="en" sz="1800" b="1">
                <a:solidFill>
                  <a:schemeClr val="dk1"/>
                </a:solidFill>
                <a:latin typeface="Courier New"/>
                <a:ea typeface="Courier New"/>
                <a:cs typeface="Courier New"/>
                <a:sym typeface="Courier New"/>
              </a:rPr>
              <a:t>::</a:t>
            </a:r>
            <a:r>
              <a:rPr lang="en" sz="1800">
                <a:solidFill>
                  <a:schemeClr val="dk1"/>
                </a:solidFill>
              </a:rPr>
              <a:t> operator t</a:t>
            </a:r>
            <a:r>
              <a:rPr lang="en" sz="1800"/>
              <a:t>o pass a named function </a:t>
            </a:r>
            <a:r>
              <a:rPr lang="en" sz="1800">
                <a:solidFill>
                  <a:schemeClr val="dk1"/>
                </a:solidFill>
              </a:rPr>
              <a:t>as an argument to another function</a:t>
            </a:r>
            <a:r>
              <a:rPr lang="en" sz="1800"/>
              <a:t>. </a:t>
            </a:r>
            <a:endParaRPr sz="1800"/>
          </a:p>
          <a:p>
            <a:pPr marL="0" lvl="0" indent="0" algn="l" rtl="0">
              <a:spcBef>
                <a:spcPts val="1000"/>
              </a:spcBef>
              <a:spcAft>
                <a:spcPts val="0"/>
              </a:spcAft>
              <a:buNone/>
            </a:pPr>
            <a:endParaRPr sz="1800"/>
          </a:p>
        </p:txBody>
      </p:sp>
      <p:sp>
        <p:nvSpPr>
          <p:cNvPr id="368" name="Google Shape;368;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369" name="Google Shape;369;p48"/>
          <p:cNvSpPr txBox="1"/>
          <p:nvPr/>
        </p:nvSpPr>
        <p:spPr>
          <a:xfrm>
            <a:off x="314100" y="1882150"/>
            <a:ext cx="818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enc2(input:String): String = input.reversed()</a:t>
            </a:r>
            <a:endParaRPr sz="1800">
              <a:latin typeface="Consolas"/>
              <a:ea typeface="Consolas"/>
              <a:cs typeface="Consolas"/>
              <a:sym typeface="Consolas"/>
            </a:endParaRPr>
          </a:p>
        </p:txBody>
      </p:sp>
      <p:sp>
        <p:nvSpPr>
          <p:cNvPr id="370" name="Google Shape;370;p48"/>
          <p:cNvSpPr txBox="1"/>
          <p:nvPr/>
        </p:nvSpPr>
        <p:spPr>
          <a:xfrm>
            <a:off x="314100" y="3269579"/>
            <a:ext cx="8520600" cy="67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The </a:t>
            </a:r>
            <a:r>
              <a:rPr lang="en" sz="1800" b="1">
                <a:latin typeface="Courier New"/>
                <a:ea typeface="Courier New"/>
                <a:cs typeface="Courier New"/>
                <a:sym typeface="Courier New"/>
              </a:rPr>
              <a:t>::</a:t>
            </a:r>
            <a:r>
              <a:rPr lang="en" sz="1800">
                <a:latin typeface="Roboto"/>
                <a:ea typeface="Roboto"/>
                <a:cs typeface="Roboto"/>
                <a:sym typeface="Roboto"/>
              </a:rPr>
              <a:t> operator lets Kotlin know that you are passing the function reference as an argument, and not trying to call the function.</a:t>
            </a:r>
            <a:endParaRPr sz="1800">
              <a:latin typeface="Roboto"/>
              <a:ea typeface="Roboto"/>
              <a:cs typeface="Roboto"/>
              <a:sym typeface="Roboto"/>
            </a:endParaRPr>
          </a:p>
        </p:txBody>
      </p:sp>
      <p:sp>
        <p:nvSpPr>
          <p:cNvPr id="371" name="Google Shape;371;p48"/>
          <p:cNvSpPr txBox="1"/>
          <p:nvPr/>
        </p:nvSpPr>
        <p:spPr>
          <a:xfrm>
            <a:off x="317375" y="2337400"/>
            <a:ext cx="6938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encodeMessage(</a:t>
            </a:r>
            <a:r>
              <a:rPr lang="en" sz="1800">
                <a:solidFill>
                  <a:srgbClr val="388E3C"/>
                </a:solidFill>
                <a:latin typeface="Consolas"/>
                <a:ea typeface="Consolas"/>
                <a:cs typeface="Consolas"/>
                <a:sym typeface="Consolas"/>
              </a:rPr>
              <a:t>"abc"</a:t>
            </a:r>
            <a:r>
              <a:rPr lang="en" sz="1800">
                <a:solidFill>
                  <a:schemeClr val="dk1"/>
                </a:solidFill>
                <a:latin typeface="Consolas"/>
                <a:ea typeface="Consolas"/>
                <a:cs typeface="Consolas"/>
                <a:sym typeface="Consolas"/>
              </a:rPr>
              <a:t>, </a:t>
            </a:r>
            <a:r>
              <a:rPr lang="en" sz="1800" b="1">
                <a:solidFill>
                  <a:schemeClr val="dk1"/>
                </a:solidFill>
                <a:latin typeface="Consolas"/>
                <a:ea typeface="Consolas"/>
                <a:cs typeface="Consolas"/>
                <a:sym typeface="Consolas"/>
              </a:rPr>
              <a:t>::enc2</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a:latin typeface="Roboto"/>
              <a:ea typeface="Roboto"/>
              <a:cs typeface="Roboto"/>
              <a:sym typeface="Roboto"/>
            </a:endParaRPr>
          </a:p>
        </p:txBody>
      </p:sp>
      <p:sp>
        <p:nvSpPr>
          <p:cNvPr id="372" name="Google Shape;372;p48"/>
          <p:cNvSpPr/>
          <p:nvPr/>
        </p:nvSpPr>
        <p:spPr>
          <a:xfrm>
            <a:off x="3040337" y="2411025"/>
            <a:ext cx="871500" cy="3201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48"/>
          <p:cNvCxnSpPr/>
          <p:nvPr/>
        </p:nvCxnSpPr>
        <p:spPr>
          <a:xfrm>
            <a:off x="4037275" y="2581200"/>
            <a:ext cx="973800" cy="104100"/>
          </a:xfrm>
          <a:prstGeom prst="straightConnector1">
            <a:avLst/>
          </a:prstGeom>
          <a:noFill/>
          <a:ln w="28575" cap="flat" cmpd="sng">
            <a:solidFill>
              <a:srgbClr val="4CAF50"/>
            </a:solidFill>
            <a:prstDash val="solid"/>
            <a:round/>
            <a:headEnd type="triangle" w="med" len="med"/>
            <a:tailEnd type="none" w="med" len="med"/>
          </a:ln>
        </p:spPr>
      </p:cxnSp>
      <p:sp>
        <p:nvSpPr>
          <p:cNvPr id="374" name="Google Shape;374;p48"/>
          <p:cNvSpPr txBox="1"/>
          <p:nvPr/>
        </p:nvSpPr>
        <p:spPr>
          <a:xfrm>
            <a:off x="5160175" y="2352075"/>
            <a:ext cx="3597900" cy="77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Passing a named function,</a:t>
            </a:r>
            <a:endParaRPr sz="1800" b="1">
              <a:latin typeface="Roboto"/>
              <a:ea typeface="Roboto"/>
              <a:cs typeface="Roboto"/>
              <a:sym typeface="Roboto"/>
            </a:endParaRPr>
          </a:p>
          <a:p>
            <a:pPr marL="0" lvl="0" indent="0" algn="l" rtl="0">
              <a:spcBef>
                <a:spcPts val="0"/>
              </a:spcBef>
              <a:spcAft>
                <a:spcPts val="0"/>
              </a:spcAft>
              <a:buNone/>
            </a:pPr>
            <a:r>
              <a:rPr lang="en" sz="1800" b="1">
                <a:latin typeface="Roboto"/>
                <a:ea typeface="Roboto"/>
                <a:cs typeface="Roboto"/>
                <a:sym typeface="Roboto"/>
              </a:rPr>
              <a:t>not a lambda</a:t>
            </a:r>
            <a:endParaRPr sz="1800" b="1">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 parameter call syntax</a:t>
            </a:r>
            <a:endParaRPr/>
          </a:p>
        </p:txBody>
      </p:sp>
      <p:sp>
        <p:nvSpPr>
          <p:cNvPr id="380" name="Google Shape;380;p49"/>
          <p:cNvSpPr txBox="1">
            <a:spLocks noGrp="1"/>
          </p:cNvSpPr>
          <p:nvPr>
            <p:ph type="body" idx="1"/>
          </p:nvPr>
        </p:nvSpPr>
        <p:spPr>
          <a:xfrm>
            <a:off x="342900" y="1211625"/>
            <a:ext cx="8520600" cy="6540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Kotlin prefers that any parameter that takes a function is the last parameter. </a:t>
            </a:r>
            <a:endParaRPr sz="1800"/>
          </a:p>
          <a:p>
            <a:pPr marL="0" lvl="0" indent="0" algn="l" rtl="0">
              <a:spcBef>
                <a:spcPts val="1000"/>
              </a:spcBef>
              <a:spcAft>
                <a:spcPts val="0"/>
              </a:spcAft>
              <a:buNone/>
            </a:pPr>
            <a:endParaRPr sz="1800"/>
          </a:p>
        </p:txBody>
      </p:sp>
      <p:sp>
        <p:nvSpPr>
          <p:cNvPr id="381" name="Google Shape;381;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82" name="Google Shape;382;p49"/>
          <p:cNvSpPr txBox="1"/>
          <p:nvPr/>
        </p:nvSpPr>
        <p:spPr>
          <a:xfrm>
            <a:off x="314100" y="18821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encodeMessage(</a:t>
            </a:r>
            <a:r>
              <a:rPr lang="en" sz="1800">
                <a:solidFill>
                  <a:srgbClr val="388E3C"/>
                </a:solidFill>
                <a:latin typeface="Consolas"/>
                <a:ea typeface="Consolas"/>
                <a:cs typeface="Consolas"/>
                <a:sym typeface="Consolas"/>
              </a:rPr>
              <a:t>"acronym"</a:t>
            </a:r>
            <a:r>
              <a:rPr lang="en" sz="1800">
                <a:latin typeface="Consolas"/>
                <a:ea typeface="Consolas"/>
                <a:cs typeface="Consolas"/>
                <a:sym typeface="Consolas"/>
              </a:rPr>
              <a:t>, { input -&gt; input.toUpperCase() })</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p:txBody>
      </p:sp>
      <p:sp>
        <p:nvSpPr>
          <p:cNvPr id="383" name="Google Shape;383;p49"/>
          <p:cNvSpPr txBox="1"/>
          <p:nvPr/>
        </p:nvSpPr>
        <p:spPr>
          <a:xfrm>
            <a:off x="311700" y="2873100"/>
            <a:ext cx="8520600" cy="6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You can pass a lambda as a function parameter without putting it inside the parentheses.</a:t>
            </a:r>
            <a:endParaRPr sz="1800">
              <a:latin typeface="Roboto"/>
              <a:ea typeface="Roboto"/>
              <a:cs typeface="Roboto"/>
              <a:sym typeface="Roboto"/>
            </a:endParaRPr>
          </a:p>
        </p:txBody>
      </p:sp>
      <p:sp>
        <p:nvSpPr>
          <p:cNvPr id="384" name="Google Shape;384;p49"/>
          <p:cNvSpPr txBox="1"/>
          <p:nvPr/>
        </p:nvSpPr>
        <p:spPr>
          <a:xfrm>
            <a:off x="342900" y="3660950"/>
            <a:ext cx="7664400" cy="6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encodeMsg(</a:t>
            </a:r>
            <a:r>
              <a:rPr lang="en" sz="1800">
                <a:solidFill>
                  <a:srgbClr val="388E3C"/>
                </a:solidFill>
                <a:latin typeface="Consolas"/>
                <a:ea typeface="Consolas"/>
                <a:cs typeface="Consolas"/>
                <a:sym typeface="Consolas"/>
              </a:rPr>
              <a:t>"acronym"</a:t>
            </a:r>
            <a:r>
              <a:rPr lang="en" sz="1800">
                <a:latin typeface="Consolas"/>
                <a:ea typeface="Consolas"/>
                <a:cs typeface="Consolas"/>
                <a:sym typeface="Consolas"/>
              </a:rPr>
              <a:t>) { input -&gt; input.toUpperCase() }</a:t>
            </a: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3"/>
                                        </p:tgtEl>
                                        <p:attrNameLst>
                                          <p:attrName>style.visibility</p:attrName>
                                        </p:attrNameLst>
                                      </p:cBhvr>
                                      <p:to>
                                        <p:strVal val="visible"/>
                                      </p:to>
                                    </p:set>
                                    <p:animEffect transition="in" filter="fade">
                                      <p:cBhvr>
                                        <p:cTn id="7" dur="1000"/>
                                        <p:tgtEl>
                                          <p:spTgt spid="383"/>
                                        </p:tgtEl>
                                      </p:cBhvr>
                                    </p:animEffect>
                                  </p:childTnLst>
                                </p:cTn>
                              </p:par>
                              <p:par>
                                <p:cTn id="8" presetID="10" presetClass="entr" presetSubtype="0" fill="hold" nodeType="withEffect">
                                  <p:stCondLst>
                                    <p:cond delay="0"/>
                                  </p:stCondLst>
                                  <p:childTnLst>
                                    <p:set>
                                      <p:cBhvr>
                                        <p:cTn id="9" dur="1" fill="hold">
                                          <p:stCondLst>
                                            <p:cond delay="0"/>
                                          </p:stCondLst>
                                        </p:cTn>
                                        <p:tgtEl>
                                          <p:spTgt spid="384"/>
                                        </p:tgtEl>
                                        <p:attrNameLst>
                                          <p:attrName>style.visibility</p:attrName>
                                        </p:attrNameLst>
                                      </p:cBhvr>
                                      <p:to>
                                        <p:strVal val="visible"/>
                                      </p:to>
                                    </p:set>
                                    <p:animEffect transition="in" filter="fade">
                                      <p:cBhvr>
                                        <p:cTn id="10" dur="10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higher-order functions</a:t>
            </a:r>
            <a:endParaRPr/>
          </a:p>
        </p:txBody>
      </p:sp>
      <p:sp>
        <p:nvSpPr>
          <p:cNvPr id="390" name="Google Shape;390;p50"/>
          <p:cNvSpPr txBox="1">
            <a:spLocks noGrp="1"/>
          </p:cNvSpPr>
          <p:nvPr>
            <p:ph type="body" idx="1"/>
          </p:nvPr>
        </p:nvSpPr>
        <p:spPr>
          <a:xfrm>
            <a:off x="311700" y="1685875"/>
            <a:ext cx="8520600" cy="5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Many Kotlin built-in functions are defined </a:t>
            </a:r>
            <a:r>
              <a:rPr lang="en" sz="1800">
                <a:solidFill>
                  <a:schemeClr val="dk1"/>
                </a:solidFill>
              </a:rPr>
              <a:t>using last parameter call syntax.</a:t>
            </a:r>
            <a:endParaRPr sz="1800"/>
          </a:p>
        </p:txBody>
      </p:sp>
      <p:sp>
        <p:nvSpPr>
          <p:cNvPr id="391" name="Google Shape;391;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392" name="Google Shape;392;p50"/>
          <p:cNvSpPr txBox="1"/>
          <p:nvPr/>
        </p:nvSpPr>
        <p:spPr>
          <a:xfrm>
            <a:off x="311700" y="2224675"/>
            <a:ext cx="7917900" cy="46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inline fun</a:t>
            </a:r>
            <a:r>
              <a:rPr lang="en" sz="1800">
                <a:latin typeface="Consolas"/>
                <a:ea typeface="Consolas"/>
                <a:cs typeface="Consolas"/>
                <a:sym typeface="Consolas"/>
              </a:rPr>
              <a:t> repeat(times: Int, action: (Int) -&gt; Unit)</a:t>
            </a:r>
            <a:endParaRPr sz="1800">
              <a:latin typeface="Consolas"/>
              <a:ea typeface="Consolas"/>
              <a:cs typeface="Consolas"/>
              <a:sym typeface="Consolas"/>
            </a:endParaRPr>
          </a:p>
        </p:txBody>
      </p:sp>
      <p:sp>
        <p:nvSpPr>
          <p:cNvPr id="393" name="Google Shape;393;p50"/>
          <p:cNvSpPr txBox="1"/>
          <p:nvPr/>
        </p:nvSpPr>
        <p:spPr>
          <a:xfrm>
            <a:off x="311700" y="2664675"/>
            <a:ext cx="7448100" cy="69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repeat(</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"Hello"</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Programs in Kotlin</a:t>
            </a:r>
            <a:endParaRPr sz="4200"/>
          </a:p>
        </p:txBody>
      </p:sp>
      <p:sp>
        <p:nvSpPr>
          <p:cNvPr id="94" name="Google Shape;94;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1"/>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List filters</a:t>
            </a:r>
            <a:endParaRPr sz="4200"/>
          </a:p>
        </p:txBody>
      </p:sp>
      <p:sp>
        <p:nvSpPr>
          <p:cNvPr id="399" name="Google Shape;399;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filters</a:t>
            </a:r>
            <a:endParaRPr/>
          </a:p>
        </p:txBody>
      </p:sp>
      <p:sp>
        <p:nvSpPr>
          <p:cNvPr id="405" name="Google Shape;405;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406" name="Google Shape;406;p52"/>
          <p:cNvSpPr txBox="1"/>
          <p:nvPr/>
        </p:nvSpPr>
        <p:spPr>
          <a:xfrm>
            <a:off x="278400" y="1144000"/>
            <a:ext cx="87105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Get part of a list based on some condition </a:t>
            </a:r>
            <a:endParaRPr sz="2200">
              <a:latin typeface="Roboto"/>
              <a:ea typeface="Roboto"/>
              <a:cs typeface="Roboto"/>
              <a:sym typeface="Roboto"/>
            </a:endParaRPr>
          </a:p>
        </p:txBody>
      </p:sp>
      <p:graphicFrame>
        <p:nvGraphicFramePr>
          <p:cNvPr id="407" name="Google Shape;407;p52"/>
          <p:cNvGraphicFramePr/>
          <p:nvPr/>
        </p:nvGraphicFramePr>
        <p:xfrm>
          <a:off x="415114" y="1966000"/>
          <a:ext cx="3000000" cy="3000000"/>
        </p:xfrm>
        <a:graphic>
          <a:graphicData uri="http://schemas.openxmlformats.org/drawingml/2006/table">
            <a:tbl>
              <a:tblPr>
                <a:noFill/>
                <a:tableStyleId>{13058C29-8DFE-44DA-B28B-9A723C36398E}</a:tableStyleId>
              </a:tblPr>
              <a:tblGrid>
                <a:gridCol w="1388375">
                  <a:extLst>
                    <a:ext uri="{9D8B030D-6E8A-4147-A177-3AD203B41FA5}">
                      <a16:colId xmlns:a16="http://schemas.microsoft.com/office/drawing/2014/main" val="20000"/>
                    </a:ext>
                  </a:extLst>
                </a:gridCol>
                <a:gridCol w="1388375">
                  <a:extLst>
                    <a:ext uri="{9D8B030D-6E8A-4147-A177-3AD203B41FA5}">
                      <a16:colId xmlns:a16="http://schemas.microsoft.com/office/drawing/2014/main" val="20001"/>
                    </a:ext>
                  </a:extLst>
                </a:gridCol>
                <a:gridCol w="1388375">
                  <a:extLst>
                    <a:ext uri="{9D8B030D-6E8A-4147-A177-3AD203B41FA5}">
                      <a16:colId xmlns:a16="http://schemas.microsoft.com/office/drawing/2014/main" val="20002"/>
                    </a:ext>
                  </a:extLst>
                </a:gridCol>
                <a:gridCol w="1388375">
                  <a:extLst>
                    <a:ext uri="{9D8B030D-6E8A-4147-A177-3AD203B41FA5}">
                      <a16:colId xmlns:a16="http://schemas.microsoft.com/office/drawing/2014/main" val="20003"/>
                    </a:ext>
                  </a:extLst>
                </a:gridCol>
                <a:gridCol w="1388375">
                  <a:extLst>
                    <a:ext uri="{9D8B030D-6E8A-4147-A177-3AD203B41FA5}">
                      <a16:colId xmlns:a16="http://schemas.microsoft.com/office/drawing/2014/main" val="20004"/>
                    </a:ext>
                  </a:extLst>
                </a:gridCol>
                <a:gridCol w="1388375">
                  <a:extLst>
                    <a:ext uri="{9D8B030D-6E8A-4147-A177-3AD203B41FA5}">
                      <a16:colId xmlns:a16="http://schemas.microsoft.com/office/drawing/2014/main" val="20005"/>
                    </a:ext>
                  </a:extLst>
                </a:gridCol>
              </a:tblGrid>
              <a:tr h="572700">
                <a:tc>
                  <a:txBody>
                    <a:bodyPr/>
                    <a:lstStyle/>
                    <a:p>
                      <a:pPr marL="0" lvl="0" indent="0" algn="ctr" rtl="0">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bright 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saffron</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408" name="Google Shape;408;p52"/>
          <p:cNvGraphicFramePr/>
          <p:nvPr/>
        </p:nvGraphicFramePr>
        <p:xfrm>
          <a:off x="2493800" y="3780800"/>
          <a:ext cx="3000000" cy="3000000"/>
        </p:xfrm>
        <a:graphic>
          <a:graphicData uri="http://schemas.openxmlformats.org/drawingml/2006/table">
            <a:tbl>
              <a:tblPr>
                <a:noFill/>
                <a:tableStyleId>{13058C29-8DFE-44DA-B28B-9A723C36398E}</a:tableStyleId>
              </a:tblPr>
              <a:tblGrid>
                <a:gridCol w="1383375">
                  <a:extLst>
                    <a:ext uri="{9D8B030D-6E8A-4147-A177-3AD203B41FA5}">
                      <a16:colId xmlns:a16="http://schemas.microsoft.com/office/drawing/2014/main" val="20000"/>
                    </a:ext>
                  </a:extLst>
                </a:gridCol>
                <a:gridCol w="1383375">
                  <a:extLst>
                    <a:ext uri="{9D8B030D-6E8A-4147-A177-3AD203B41FA5}">
                      <a16:colId xmlns:a16="http://schemas.microsoft.com/office/drawing/2014/main" val="20001"/>
                    </a:ext>
                  </a:extLst>
                </a:gridCol>
                <a:gridCol w="1383375">
                  <a:extLst>
                    <a:ext uri="{9D8B030D-6E8A-4147-A177-3AD203B41FA5}">
                      <a16:colId xmlns:a16="http://schemas.microsoft.com/office/drawing/2014/main" val="20002"/>
                    </a:ext>
                  </a:extLst>
                </a:gridCol>
              </a:tblGrid>
              <a:tr h="572700">
                <a:tc>
                  <a:txBody>
                    <a:bodyPr/>
                    <a:lstStyle/>
                    <a:p>
                      <a:pPr marL="0" lvl="0" indent="0" algn="ctr" rtl="0">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09" name="Google Shape;409;p52"/>
          <p:cNvSpPr/>
          <p:nvPr/>
        </p:nvSpPr>
        <p:spPr>
          <a:xfrm>
            <a:off x="4322275" y="2816258"/>
            <a:ext cx="493200" cy="752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2"/>
          <p:cNvSpPr txBox="1"/>
          <p:nvPr/>
        </p:nvSpPr>
        <p:spPr>
          <a:xfrm>
            <a:off x="5094100" y="2713525"/>
            <a:ext cx="26778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Apply </a:t>
            </a:r>
            <a:r>
              <a:rPr lang="en" sz="1800">
                <a:latin typeface="Courier New"/>
                <a:ea typeface="Courier New"/>
                <a:cs typeface="Courier New"/>
                <a:sym typeface="Courier New"/>
              </a:rPr>
              <a:t>filter()</a:t>
            </a:r>
            <a:r>
              <a:rPr lang="en" sz="1800">
                <a:latin typeface="Roboto"/>
                <a:ea typeface="Roboto"/>
                <a:cs typeface="Roboto"/>
                <a:sym typeface="Roboto"/>
              </a:rPr>
              <a:t> on list</a:t>
            </a:r>
            <a:endParaRPr sz="1800">
              <a:latin typeface="Roboto"/>
              <a:ea typeface="Roboto"/>
              <a:cs typeface="Roboto"/>
              <a:sym typeface="Roboto"/>
            </a:endParaRPr>
          </a:p>
        </p:txBody>
      </p:sp>
      <p:sp>
        <p:nvSpPr>
          <p:cNvPr id="411" name="Google Shape;411;p52"/>
          <p:cNvSpPr txBox="1"/>
          <p:nvPr/>
        </p:nvSpPr>
        <p:spPr>
          <a:xfrm>
            <a:off x="5094100" y="3105963"/>
            <a:ext cx="37860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Condition: element contains “red”</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8"/>
                                        </p:tgtEl>
                                        <p:attrNameLst>
                                          <p:attrName>style.visibility</p:attrName>
                                        </p:attrNameLst>
                                      </p:cBhvr>
                                      <p:to>
                                        <p:strVal val="visible"/>
                                      </p:to>
                                    </p:set>
                                    <p:animEffect transition="in" filter="fade">
                                      <p:cBhvr>
                                        <p:cTn id="7" dur="1000"/>
                                        <p:tgtEl>
                                          <p:spTgt spid="408"/>
                                        </p:tgtEl>
                                      </p:cBhvr>
                                    </p:animEffect>
                                  </p:childTnLst>
                                </p:cTn>
                              </p:par>
                              <p:par>
                                <p:cTn id="8" presetID="10" presetClass="entr" presetSubtype="0" fill="hold" nodeType="withEffect">
                                  <p:stCondLst>
                                    <p:cond delay="0"/>
                                  </p:stCondLst>
                                  <p:childTnLst>
                                    <p:set>
                                      <p:cBhvr>
                                        <p:cTn id="9" dur="1" fill="hold">
                                          <p:stCondLst>
                                            <p:cond delay="0"/>
                                          </p:stCondLst>
                                        </p:cTn>
                                        <p:tgtEl>
                                          <p:spTgt spid="409"/>
                                        </p:tgtEl>
                                        <p:attrNameLst>
                                          <p:attrName>style.visibility</p:attrName>
                                        </p:attrNameLst>
                                      </p:cBhvr>
                                      <p:to>
                                        <p:strVal val="visible"/>
                                      </p:to>
                                    </p:set>
                                    <p:animEffect transition="in" filter="fade">
                                      <p:cBhvr>
                                        <p:cTn id="10" dur="1000"/>
                                        <p:tgtEl>
                                          <p:spTgt spid="409"/>
                                        </p:tgtEl>
                                      </p:cBhvr>
                                    </p:animEffect>
                                  </p:childTnLst>
                                </p:cTn>
                              </p:par>
                              <p:par>
                                <p:cTn id="11" presetID="10" presetClass="entr" presetSubtype="0" fill="hold" nodeType="withEffect">
                                  <p:stCondLst>
                                    <p:cond delay="0"/>
                                  </p:stCondLst>
                                  <p:childTnLst>
                                    <p:set>
                                      <p:cBhvr>
                                        <p:cTn id="12" dur="1" fill="hold">
                                          <p:stCondLst>
                                            <p:cond delay="0"/>
                                          </p:stCondLst>
                                        </p:cTn>
                                        <p:tgtEl>
                                          <p:spTgt spid="410"/>
                                        </p:tgtEl>
                                        <p:attrNameLst>
                                          <p:attrName>style.visibility</p:attrName>
                                        </p:attrNameLst>
                                      </p:cBhvr>
                                      <p:to>
                                        <p:strVal val="visible"/>
                                      </p:to>
                                    </p:set>
                                    <p:animEffect transition="in" filter="fade">
                                      <p:cBhvr>
                                        <p:cTn id="13" dur="1000"/>
                                        <p:tgtEl>
                                          <p:spTgt spid="410"/>
                                        </p:tgtEl>
                                      </p:cBhvr>
                                    </p:animEffect>
                                  </p:childTnLst>
                                </p:cTn>
                              </p:par>
                              <p:par>
                                <p:cTn id="14" presetID="10" presetClass="entr" presetSubtype="0" fill="hold" nodeType="withEffect">
                                  <p:stCondLst>
                                    <p:cond delay="0"/>
                                  </p:stCondLst>
                                  <p:childTnLst>
                                    <p:set>
                                      <p:cBhvr>
                                        <p:cTn id="15" dur="1" fill="hold">
                                          <p:stCondLst>
                                            <p:cond delay="0"/>
                                          </p:stCondLst>
                                        </p:cTn>
                                        <p:tgtEl>
                                          <p:spTgt spid="411"/>
                                        </p:tgtEl>
                                        <p:attrNameLst>
                                          <p:attrName>style.visibility</p:attrName>
                                        </p:attrNameLst>
                                      </p:cBhvr>
                                      <p:to>
                                        <p:strVal val="visible"/>
                                      </p:to>
                                    </p:set>
                                    <p:animEffect transition="in" filter="fade">
                                      <p:cBhvr>
                                        <p:cTn id="16" dur="100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Iterating through lists</a:t>
            </a:r>
            <a:endParaRPr/>
          </a:p>
        </p:txBody>
      </p:sp>
      <p:sp>
        <p:nvSpPr>
          <p:cNvPr id="417" name="Google Shape;417;p53"/>
          <p:cNvSpPr txBox="1">
            <a:spLocks noGrp="1"/>
          </p:cNvSpPr>
          <p:nvPr>
            <p:ph type="body" idx="1"/>
          </p:nvPr>
        </p:nvSpPr>
        <p:spPr>
          <a:xfrm>
            <a:off x="311700" y="1153213"/>
            <a:ext cx="8520600" cy="792300"/>
          </a:xfrm>
          <a:prstGeom prst="rect">
            <a:avLst/>
          </a:prstGeom>
        </p:spPr>
        <p:txBody>
          <a:bodyPr spcFirstLastPara="1" wrap="square" lIns="91425" tIns="91425" rIns="91425" bIns="91425" anchor="t" anchorCtr="0">
            <a:noAutofit/>
          </a:bodyPr>
          <a:lstStyle/>
          <a:p>
            <a:pPr marL="0" marR="114300" lvl="0" indent="0" algn="l" rtl="0">
              <a:lnSpc>
                <a:spcPct val="115000"/>
              </a:lnSpc>
              <a:spcBef>
                <a:spcPts val="0"/>
              </a:spcBef>
              <a:spcAft>
                <a:spcPts val="0"/>
              </a:spcAft>
              <a:buNone/>
            </a:pPr>
            <a:r>
              <a:rPr lang="en" sz="1800">
                <a:solidFill>
                  <a:schemeClr val="dk1"/>
                </a:solidFill>
              </a:rPr>
              <a:t>If a function literal has only one parameter, you can omit its declaration and the "</a:t>
            </a:r>
            <a:r>
              <a:rPr lang="en" sz="1800">
                <a:solidFill>
                  <a:schemeClr val="dk1"/>
                </a:solidFill>
                <a:latin typeface="Courier New"/>
                <a:ea typeface="Courier New"/>
                <a:cs typeface="Courier New"/>
                <a:sym typeface="Courier New"/>
              </a:rPr>
              <a:t>-&gt;</a:t>
            </a:r>
            <a:r>
              <a:rPr lang="en" sz="1800">
                <a:solidFill>
                  <a:schemeClr val="dk1"/>
                </a:solidFill>
              </a:rPr>
              <a:t>". The parameter is implicitly declared under the name </a:t>
            </a:r>
            <a:r>
              <a:rPr lang="en" sz="1800">
                <a:solidFill>
                  <a:schemeClr val="dk1"/>
                </a:solidFill>
                <a:latin typeface="Courier New"/>
                <a:ea typeface="Courier New"/>
                <a:cs typeface="Courier New"/>
                <a:sym typeface="Courier New"/>
              </a:rPr>
              <a:t>it</a:t>
            </a:r>
            <a:r>
              <a:rPr lang="en" sz="1800">
                <a:solidFill>
                  <a:schemeClr val="dk1"/>
                </a:solidFill>
              </a:rPr>
              <a:t>.</a:t>
            </a:r>
            <a:endParaRPr sz="1800"/>
          </a:p>
        </p:txBody>
      </p:sp>
      <p:sp>
        <p:nvSpPr>
          <p:cNvPr id="418" name="Google Shape;418;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419" name="Google Shape;419;p53"/>
          <p:cNvSpPr txBox="1"/>
          <p:nvPr/>
        </p:nvSpPr>
        <p:spPr>
          <a:xfrm>
            <a:off x="342892" y="2098938"/>
            <a:ext cx="4466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ints = listOf(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a:t>
            </a:r>
            <a:r>
              <a:rPr lang="en" sz="1800" b="1">
                <a:solidFill>
                  <a:schemeClr val="dk1"/>
                </a:solidFill>
                <a:latin typeface="Consolas"/>
                <a:ea typeface="Consolas"/>
                <a:cs typeface="Consolas"/>
                <a:sym typeface="Consolas"/>
              </a:rPr>
              <a:t>it </a:t>
            </a:r>
            <a:r>
              <a:rPr lang="en" sz="1800">
                <a:solidFill>
                  <a:schemeClr val="dk1"/>
                </a:solidFill>
                <a:latin typeface="Consolas"/>
                <a:ea typeface="Consolas"/>
                <a:cs typeface="Consolas"/>
                <a:sym typeface="Consolas"/>
              </a:rPr>
              <a:t>&gt;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latin typeface="Consolas"/>
              <a:ea typeface="Consolas"/>
              <a:cs typeface="Consolas"/>
              <a:sym typeface="Consolas"/>
            </a:endParaRPr>
          </a:p>
        </p:txBody>
      </p:sp>
      <p:sp>
        <p:nvSpPr>
          <p:cNvPr id="420" name="Google Shape;420;p53"/>
          <p:cNvSpPr txBox="1"/>
          <p:nvPr/>
        </p:nvSpPr>
        <p:spPr>
          <a:xfrm>
            <a:off x="5255999" y="3927425"/>
            <a:ext cx="3576300" cy="5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ints.filter { n -&gt; n &gt; </a:t>
            </a:r>
            <a:r>
              <a:rPr lang="en" sz="1800">
                <a:solidFill>
                  <a:srgbClr val="C53929"/>
                </a:solidFill>
                <a:latin typeface="Consolas"/>
                <a:ea typeface="Consolas"/>
                <a:cs typeface="Consolas"/>
                <a:sym typeface="Consolas"/>
              </a:rPr>
              <a:t>0</a:t>
            </a: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21" name="Google Shape;421;p53"/>
          <p:cNvSpPr txBox="1"/>
          <p:nvPr/>
        </p:nvSpPr>
        <p:spPr>
          <a:xfrm>
            <a:off x="380125" y="3924150"/>
            <a:ext cx="4158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n: Int -&gt; n &gt;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a:latin typeface="Roboto"/>
              <a:ea typeface="Roboto"/>
              <a:cs typeface="Roboto"/>
              <a:sym typeface="Roboto"/>
            </a:endParaRPr>
          </a:p>
        </p:txBody>
      </p:sp>
      <p:sp>
        <p:nvSpPr>
          <p:cNvPr id="422" name="Google Shape;422;p53"/>
          <p:cNvSpPr txBox="1"/>
          <p:nvPr/>
        </p:nvSpPr>
        <p:spPr>
          <a:xfrm>
            <a:off x="4554900" y="3927417"/>
            <a:ext cx="548700" cy="30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 OR</a:t>
            </a:r>
            <a:endParaRPr sz="1800">
              <a:latin typeface="Roboto"/>
              <a:ea typeface="Roboto"/>
              <a:cs typeface="Roboto"/>
              <a:sym typeface="Roboto"/>
            </a:endParaRPr>
          </a:p>
        </p:txBody>
      </p:sp>
      <p:sp>
        <p:nvSpPr>
          <p:cNvPr id="423" name="Google Shape;423;p53"/>
          <p:cNvSpPr txBox="1"/>
          <p:nvPr/>
        </p:nvSpPr>
        <p:spPr>
          <a:xfrm>
            <a:off x="342900" y="3063150"/>
            <a:ext cx="84582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Filter iterates through a collection, where </a:t>
            </a:r>
            <a:r>
              <a:rPr lang="en" sz="1800">
                <a:latin typeface="Courier New"/>
                <a:ea typeface="Courier New"/>
                <a:cs typeface="Courier New"/>
                <a:sym typeface="Courier New"/>
              </a:rPr>
              <a:t>it</a:t>
            </a:r>
            <a:r>
              <a:rPr lang="en" sz="1800">
                <a:latin typeface="Roboto"/>
                <a:ea typeface="Roboto"/>
                <a:cs typeface="Roboto"/>
                <a:sym typeface="Roboto"/>
              </a:rPr>
              <a:t> is the value of the element during the iteration. This is equivalent to:</a:t>
            </a:r>
            <a:endParaRPr sz="18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filters</a:t>
            </a:r>
            <a:endParaRPr/>
          </a:p>
        </p:txBody>
      </p:sp>
      <p:sp>
        <p:nvSpPr>
          <p:cNvPr id="429" name="Google Shape;429;p54"/>
          <p:cNvSpPr txBox="1">
            <a:spLocks noGrp="1"/>
          </p:cNvSpPr>
          <p:nvPr>
            <p:ph type="body" idx="1"/>
          </p:nvPr>
        </p:nvSpPr>
        <p:spPr>
          <a:xfrm>
            <a:off x="387900" y="2143075"/>
            <a:ext cx="8520600" cy="14973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books = </a:t>
            </a:r>
            <a:r>
              <a:rPr lang="en" sz="1800">
                <a:solidFill>
                  <a:schemeClr val="dk1"/>
                </a:solidFill>
                <a:latin typeface="Consolas"/>
                <a:ea typeface="Consolas"/>
                <a:cs typeface="Consolas"/>
                <a:sym typeface="Consolas"/>
              </a:rPr>
              <a:t>listOf(</a:t>
            </a:r>
            <a:r>
              <a:rPr lang="en" sz="1800">
                <a:solidFill>
                  <a:srgbClr val="388E3C"/>
                </a:solidFill>
                <a:latin typeface="Consolas"/>
                <a:ea typeface="Consolas"/>
                <a:cs typeface="Consolas"/>
                <a:sym typeface="Consolas"/>
              </a:rPr>
              <a:t>"nature"</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"biology"</a:t>
            </a:r>
            <a:r>
              <a:rPr lang="en" sz="1800">
                <a:solidFill>
                  <a:schemeClr val="dk1"/>
                </a:solidFill>
                <a:latin typeface="Consolas"/>
                <a:ea typeface="Consolas"/>
                <a:cs typeface="Consolas"/>
                <a:sym typeface="Consolas"/>
              </a:rPr>
              <a:t>,</a:t>
            </a:r>
            <a:r>
              <a:rPr lang="en" sz="1800">
                <a:solidFill>
                  <a:srgbClr val="388E3C"/>
                </a:solidFill>
                <a:latin typeface="Consolas"/>
                <a:ea typeface="Consolas"/>
                <a:cs typeface="Consolas"/>
                <a:sym typeface="Consolas"/>
              </a:rPr>
              <a:t> "birds"</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println(books.filter </a:t>
            </a:r>
            <a:r>
              <a:rPr lang="en" sz="1800" b="1">
                <a:solidFill>
                  <a:schemeClr val="dk1"/>
                </a:solidFill>
                <a:latin typeface="Consolas"/>
                <a:ea typeface="Consolas"/>
                <a:cs typeface="Consolas"/>
                <a:sym typeface="Consolas"/>
              </a:rPr>
              <a:t>{ it[</a:t>
            </a:r>
            <a:r>
              <a:rPr lang="en" sz="1800" b="1">
                <a:solidFill>
                  <a:srgbClr val="C53929"/>
                </a:solidFill>
                <a:latin typeface="Consolas"/>
                <a:ea typeface="Consolas"/>
                <a:cs typeface="Consolas"/>
                <a:sym typeface="Consolas"/>
              </a:rPr>
              <a:t>0</a:t>
            </a:r>
            <a:r>
              <a:rPr lang="en" sz="1800" b="1">
                <a:solidFill>
                  <a:schemeClr val="dk1"/>
                </a:solidFill>
                <a:latin typeface="Consolas"/>
                <a:ea typeface="Consolas"/>
                <a:cs typeface="Consolas"/>
                <a:sym typeface="Consolas"/>
              </a:rPr>
              <a:t>] == </a:t>
            </a:r>
            <a:r>
              <a:rPr lang="en" sz="1800" b="1">
                <a:solidFill>
                  <a:srgbClr val="388E3C"/>
                </a:solidFill>
                <a:latin typeface="Consolas"/>
                <a:ea typeface="Consolas"/>
                <a:cs typeface="Consolas"/>
                <a:sym typeface="Consolas"/>
              </a:rPr>
              <a:t>'b'</a:t>
            </a:r>
            <a:r>
              <a:rPr lang="en" sz="1800" b="1">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430" name="Google Shape;430;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431" name="Google Shape;431;p54"/>
          <p:cNvSpPr txBox="1"/>
          <p:nvPr/>
        </p:nvSpPr>
        <p:spPr>
          <a:xfrm>
            <a:off x="437575" y="3175775"/>
            <a:ext cx="7343400" cy="4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 [biology, birds]</a:t>
            </a:r>
            <a:endParaRPr sz="1800">
              <a:solidFill>
                <a:srgbClr val="1155CC"/>
              </a:solidFill>
              <a:latin typeface="Consolas"/>
              <a:ea typeface="Consolas"/>
              <a:cs typeface="Consolas"/>
              <a:sym typeface="Consolas"/>
            </a:endParaRPr>
          </a:p>
        </p:txBody>
      </p:sp>
      <p:sp>
        <p:nvSpPr>
          <p:cNvPr id="432" name="Google Shape;432;p54"/>
          <p:cNvSpPr txBox="1"/>
          <p:nvPr/>
        </p:nvSpPr>
        <p:spPr>
          <a:xfrm>
            <a:off x="361375" y="1420850"/>
            <a:ext cx="8419800" cy="65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The filter condition in curly braces </a:t>
            </a:r>
            <a:r>
              <a:rPr lang="en" sz="1800">
                <a:solidFill>
                  <a:schemeClr val="dk1"/>
                </a:solidFill>
                <a:latin typeface="Courier New"/>
                <a:ea typeface="Courier New"/>
                <a:cs typeface="Courier New"/>
                <a:sym typeface="Courier New"/>
              </a:rPr>
              <a:t>{}</a:t>
            </a:r>
            <a:r>
              <a:rPr lang="en" sz="1800">
                <a:solidFill>
                  <a:schemeClr val="dk1"/>
                </a:solidFill>
                <a:latin typeface="Roboto"/>
                <a:ea typeface="Roboto"/>
                <a:cs typeface="Roboto"/>
                <a:sym typeface="Roboto"/>
              </a:rPr>
              <a:t> tests each item as the filter loops through. If the expression returns </a:t>
            </a:r>
            <a:r>
              <a:rPr lang="en" sz="1800">
                <a:solidFill>
                  <a:schemeClr val="dk1"/>
                </a:solidFill>
                <a:latin typeface="Courier New"/>
                <a:ea typeface="Courier New"/>
                <a:cs typeface="Courier New"/>
                <a:sym typeface="Courier New"/>
              </a:rPr>
              <a:t>true</a:t>
            </a:r>
            <a:r>
              <a:rPr lang="en" sz="1800">
                <a:solidFill>
                  <a:schemeClr val="dk1"/>
                </a:solidFill>
                <a:latin typeface="Roboto"/>
                <a:ea typeface="Roboto"/>
                <a:cs typeface="Roboto"/>
                <a:sym typeface="Roboto"/>
              </a:rPr>
              <a:t>, the item is included.</a:t>
            </a:r>
            <a:endParaRPr sz="1800">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Eager and lazy filters</a:t>
            </a:r>
            <a:endParaRPr/>
          </a:p>
        </p:txBody>
      </p:sp>
      <p:sp>
        <p:nvSpPr>
          <p:cNvPr id="438" name="Google Shape;438;p55"/>
          <p:cNvSpPr txBox="1">
            <a:spLocks noGrp="1"/>
          </p:cNvSpPr>
          <p:nvPr>
            <p:ph type="body" idx="1"/>
          </p:nvPr>
        </p:nvSpPr>
        <p:spPr>
          <a:xfrm>
            <a:off x="347700" y="2492575"/>
            <a:ext cx="8408400" cy="4950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Char char="●"/>
            </a:pPr>
            <a:r>
              <a:rPr lang="en" sz="2200" b="1"/>
              <a:t>Lazy:</a:t>
            </a:r>
            <a:r>
              <a:rPr lang="en" sz="2200"/>
              <a:t> occurs only if necessary at runtime</a:t>
            </a:r>
            <a:endParaRPr sz="2200"/>
          </a:p>
        </p:txBody>
      </p:sp>
      <p:sp>
        <p:nvSpPr>
          <p:cNvPr id="439" name="Google Shape;439;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440" name="Google Shape;440;p55"/>
          <p:cNvSpPr txBox="1"/>
          <p:nvPr/>
        </p:nvSpPr>
        <p:spPr>
          <a:xfrm>
            <a:off x="347225" y="1929550"/>
            <a:ext cx="8408400" cy="4950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b="1">
                <a:latin typeface="Roboto"/>
                <a:ea typeface="Roboto"/>
                <a:cs typeface="Roboto"/>
                <a:sym typeface="Roboto"/>
              </a:rPr>
              <a:t>Eager:</a:t>
            </a:r>
            <a:r>
              <a:rPr lang="en" sz="2200">
                <a:latin typeface="Roboto"/>
                <a:ea typeface="Roboto"/>
                <a:cs typeface="Roboto"/>
                <a:sym typeface="Roboto"/>
              </a:rPr>
              <a:t> occurs regardless of whether the result is ever used</a:t>
            </a:r>
            <a:endParaRPr sz="2200">
              <a:latin typeface="Roboto"/>
              <a:ea typeface="Roboto"/>
              <a:cs typeface="Roboto"/>
              <a:sym typeface="Roboto"/>
            </a:endParaRPr>
          </a:p>
        </p:txBody>
      </p:sp>
      <p:sp>
        <p:nvSpPr>
          <p:cNvPr id="441" name="Google Shape;441;p55"/>
          <p:cNvSpPr txBox="1"/>
          <p:nvPr/>
        </p:nvSpPr>
        <p:spPr>
          <a:xfrm>
            <a:off x="347225" y="3610575"/>
            <a:ext cx="8408400" cy="6351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Lazy evaluation of lists is useful if you don't need the entire result, or if the list is exceptionally large and multiple copies wouldn't wouldn't fit into RAM.</a:t>
            </a:r>
            <a:endParaRPr sz="1800">
              <a:solidFill>
                <a:srgbClr val="3C4043"/>
              </a:solidFill>
              <a:latin typeface="Roboto"/>
              <a:ea typeface="Roboto"/>
              <a:cs typeface="Roboto"/>
              <a:sym typeface="Roboto"/>
            </a:endParaRPr>
          </a:p>
        </p:txBody>
      </p:sp>
      <p:sp>
        <p:nvSpPr>
          <p:cNvPr id="442" name="Google Shape;442;p55"/>
          <p:cNvSpPr txBox="1"/>
          <p:nvPr/>
        </p:nvSpPr>
        <p:spPr>
          <a:xfrm>
            <a:off x="347225" y="1218225"/>
            <a:ext cx="49317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Roboto"/>
                <a:ea typeface="Roboto"/>
                <a:cs typeface="Roboto"/>
                <a:sym typeface="Roboto"/>
              </a:rPr>
              <a:t>Evaluation of expressions in lists:</a:t>
            </a:r>
            <a:endParaRPr sz="2200">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Eager filters</a:t>
            </a:r>
            <a:endParaRPr/>
          </a:p>
        </p:txBody>
      </p:sp>
      <p:sp>
        <p:nvSpPr>
          <p:cNvPr id="448" name="Google Shape;448;p56"/>
          <p:cNvSpPr txBox="1">
            <a:spLocks noGrp="1"/>
          </p:cNvSpPr>
          <p:nvPr>
            <p:ph type="body" idx="1"/>
          </p:nvPr>
        </p:nvSpPr>
        <p:spPr>
          <a:xfrm>
            <a:off x="311700" y="1304875"/>
            <a:ext cx="8520600" cy="572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Filters are eager by default. A new list is created each time you use a filter.</a:t>
            </a:r>
            <a:endParaRPr sz="1800"/>
          </a:p>
        </p:txBody>
      </p:sp>
      <p:sp>
        <p:nvSpPr>
          <p:cNvPr id="449" name="Google Shape;449;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450" name="Google Shape;450;p56"/>
          <p:cNvSpPr txBox="1"/>
          <p:nvPr/>
        </p:nvSpPr>
        <p:spPr>
          <a:xfrm>
            <a:off x="317779" y="2004050"/>
            <a:ext cx="8462400" cy="718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"viola"</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"cello"</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eager = </a:t>
            </a:r>
            <a:r>
              <a:rPr lang="en" sz="1800" b="1">
                <a:solidFill>
                  <a:schemeClr val="dk1"/>
                </a:solidFill>
                <a:latin typeface="Consolas"/>
                <a:ea typeface="Consolas"/>
                <a:cs typeface="Consolas"/>
                <a:sym typeface="Consolas"/>
              </a:rPr>
              <a:t>instruments.filter { it [</a:t>
            </a:r>
            <a:r>
              <a:rPr lang="en" sz="1800" b="1">
                <a:solidFill>
                  <a:srgbClr val="C53929"/>
                </a:solidFill>
                <a:latin typeface="Consolas"/>
                <a:ea typeface="Consolas"/>
                <a:cs typeface="Consolas"/>
                <a:sym typeface="Consolas"/>
              </a:rPr>
              <a:t>0</a:t>
            </a:r>
            <a:r>
              <a:rPr lang="en" sz="1800" b="1">
                <a:solidFill>
                  <a:schemeClr val="dk1"/>
                </a:solidFill>
                <a:latin typeface="Consolas"/>
                <a:ea typeface="Consolas"/>
                <a:cs typeface="Consolas"/>
                <a:sym typeface="Consolas"/>
              </a:rPr>
              <a:t>] == </a:t>
            </a:r>
            <a:r>
              <a:rPr lang="en" sz="1800" b="1">
                <a:solidFill>
                  <a:srgbClr val="388E3C"/>
                </a:solidFill>
                <a:latin typeface="Consolas"/>
                <a:ea typeface="Consolas"/>
                <a:cs typeface="Consolas"/>
                <a:sym typeface="Consolas"/>
              </a:rPr>
              <a:t>'v'</a:t>
            </a:r>
            <a:r>
              <a:rPr lang="en" sz="1800" b="1">
                <a:solidFill>
                  <a:schemeClr val="dk1"/>
                </a:solidFill>
                <a:latin typeface="Consolas"/>
                <a:ea typeface="Consolas"/>
                <a:cs typeface="Consolas"/>
                <a:sym typeface="Consolas"/>
              </a:rPr>
              <a:t> }</a:t>
            </a:r>
            <a:endParaRPr sz="1800" b="1">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"eager: "</a:t>
            </a:r>
            <a:r>
              <a:rPr lang="en" sz="1800">
                <a:solidFill>
                  <a:schemeClr val="dk1"/>
                </a:solidFill>
                <a:latin typeface="Consolas"/>
                <a:ea typeface="Consolas"/>
                <a:cs typeface="Consolas"/>
                <a:sym typeface="Consolas"/>
              </a:rPr>
              <a:t> + eager)</a:t>
            </a:r>
            <a:endParaRPr sz="1800">
              <a:latin typeface="Consolas"/>
              <a:ea typeface="Consolas"/>
              <a:cs typeface="Consolas"/>
              <a:sym typeface="Consolas"/>
            </a:endParaRPr>
          </a:p>
        </p:txBody>
      </p:sp>
      <p:sp>
        <p:nvSpPr>
          <p:cNvPr id="451" name="Google Shape;451;p56"/>
          <p:cNvSpPr txBox="1"/>
          <p:nvPr/>
        </p:nvSpPr>
        <p:spPr>
          <a:xfrm>
            <a:off x="335900" y="3337525"/>
            <a:ext cx="8257200" cy="48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eager: [viola, violin]</a:t>
            </a:r>
            <a:endParaRPr sz="1800">
              <a:solidFill>
                <a:srgbClr val="1155CC"/>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Lazy filters</a:t>
            </a:r>
            <a:endParaRPr/>
          </a:p>
        </p:txBody>
      </p:sp>
      <p:sp>
        <p:nvSpPr>
          <p:cNvPr id="457" name="Google Shape;457;p57"/>
          <p:cNvSpPr txBox="1">
            <a:spLocks noGrp="1"/>
          </p:cNvSpPr>
          <p:nvPr>
            <p:ph type="body" idx="1"/>
          </p:nvPr>
        </p:nvSpPr>
        <p:spPr>
          <a:xfrm>
            <a:off x="311700" y="1228675"/>
            <a:ext cx="8520600" cy="913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Sequences are data structures that use lazy evaluation, and can be used with filters to make them lazy. </a:t>
            </a:r>
            <a:endParaRPr sz="1800"/>
          </a:p>
        </p:txBody>
      </p:sp>
      <p:sp>
        <p:nvSpPr>
          <p:cNvPr id="458" name="Google Shape;458;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459" name="Google Shape;459;p57"/>
          <p:cNvSpPr txBox="1"/>
          <p:nvPr/>
        </p:nvSpPr>
        <p:spPr>
          <a:xfrm>
            <a:off x="342900" y="3623438"/>
            <a:ext cx="8257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filtered: kotlin.sequences.FilteringSequence@386cc1c4</a:t>
            </a:r>
            <a:endParaRPr sz="1800">
              <a:solidFill>
                <a:srgbClr val="1155CC"/>
              </a:solidFill>
              <a:latin typeface="Consolas"/>
              <a:ea typeface="Consolas"/>
              <a:cs typeface="Consolas"/>
              <a:sym typeface="Consolas"/>
            </a:endParaRPr>
          </a:p>
        </p:txBody>
      </p:sp>
      <p:sp>
        <p:nvSpPr>
          <p:cNvPr id="460" name="Google Shape;460;p57"/>
          <p:cNvSpPr txBox="1"/>
          <p:nvPr/>
        </p:nvSpPr>
        <p:spPr>
          <a:xfrm>
            <a:off x="305325" y="2230150"/>
            <a:ext cx="8520600" cy="447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"viola"</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"cello"</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filtered = </a:t>
            </a:r>
            <a:r>
              <a:rPr lang="en" sz="1800" b="1">
                <a:solidFill>
                  <a:schemeClr val="dk1"/>
                </a:solidFill>
                <a:latin typeface="Consolas"/>
                <a:ea typeface="Consolas"/>
                <a:cs typeface="Consolas"/>
                <a:sym typeface="Consolas"/>
              </a:rPr>
              <a:t>instruments.asSequence().filter { it[</a:t>
            </a:r>
            <a:r>
              <a:rPr lang="en" sz="1800" b="1">
                <a:solidFill>
                  <a:srgbClr val="C53929"/>
                </a:solidFill>
                <a:latin typeface="Consolas"/>
                <a:ea typeface="Consolas"/>
                <a:cs typeface="Consolas"/>
                <a:sym typeface="Consolas"/>
              </a:rPr>
              <a:t>0</a:t>
            </a:r>
            <a:r>
              <a:rPr lang="en" sz="1800" b="1">
                <a:solidFill>
                  <a:schemeClr val="dk1"/>
                </a:solidFill>
                <a:latin typeface="Consolas"/>
                <a:ea typeface="Consolas"/>
                <a:cs typeface="Consolas"/>
                <a:sym typeface="Consolas"/>
              </a:rPr>
              <a:t>] == </a:t>
            </a:r>
            <a:r>
              <a:rPr lang="en" sz="1800" b="1">
                <a:solidFill>
                  <a:srgbClr val="388E3C"/>
                </a:solidFill>
                <a:latin typeface="Consolas"/>
                <a:ea typeface="Consolas"/>
                <a:cs typeface="Consolas"/>
                <a:sym typeface="Consolas"/>
              </a:rPr>
              <a:t>'v'</a:t>
            </a:r>
            <a:r>
              <a:rPr lang="en" sz="1800" b="1">
                <a:solidFill>
                  <a:schemeClr val="dk1"/>
                </a:solidFill>
                <a:latin typeface="Consolas"/>
                <a:ea typeface="Consolas"/>
                <a:cs typeface="Consolas"/>
                <a:sym typeface="Consolas"/>
              </a:rPr>
              <a:t>}</a:t>
            </a:r>
            <a:endParaRPr sz="1800" b="1">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"filtered: "</a:t>
            </a:r>
            <a:r>
              <a:rPr lang="en" sz="1800">
                <a:solidFill>
                  <a:schemeClr val="dk1"/>
                </a:solidFill>
                <a:latin typeface="Consolas"/>
                <a:ea typeface="Consolas"/>
                <a:cs typeface="Consolas"/>
                <a:sym typeface="Consolas"/>
              </a:rPr>
              <a:t> + filtered)</a:t>
            </a:r>
            <a:endParaRPr sz="1800">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Sequences -&gt; lists</a:t>
            </a:r>
            <a:endParaRPr/>
          </a:p>
        </p:txBody>
      </p:sp>
      <p:sp>
        <p:nvSpPr>
          <p:cNvPr id="466" name="Google Shape;466;p58"/>
          <p:cNvSpPr txBox="1">
            <a:spLocks noGrp="1"/>
          </p:cNvSpPr>
          <p:nvPr>
            <p:ph type="body" idx="1"/>
          </p:nvPr>
        </p:nvSpPr>
        <p:spPr>
          <a:xfrm>
            <a:off x="280525" y="1228675"/>
            <a:ext cx="8399400" cy="572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Sequences can be turned back into lists using </a:t>
            </a:r>
            <a:r>
              <a:rPr lang="en" sz="1800">
                <a:latin typeface="Courier New"/>
                <a:ea typeface="Courier New"/>
                <a:cs typeface="Courier New"/>
                <a:sym typeface="Courier New"/>
              </a:rPr>
              <a:t>toList()</a:t>
            </a:r>
            <a:r>
              <a:rPr lang="en" sz="1800"/>
              <a:t>.</a:t>
            </a: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p:txBody>
      </p:sp>
      <p:sp>
        <p:nvSpPr>
          <p:cNvPr id="467" name="Google Shape;467;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468" name="Google Shape;468;p58"/>
          <p:cNvSpPr txBox="1"/>
          <p:nvPr/>
        </p:nvSpPr>
        <p:spPr>
          <a:xfrm>
            <a:off x="280525" y="2253850"/>
            <a:ext cx="7601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newList = </a:t>
            </a:r>
            <a:r>
              <a:rPr lang="en" sz="1800" b="1">
                <a:latin typeface="Consolas"/>
                <a:ea typeface="Consolas"/>
                <a:cs typeface="Consolas"/>
                <a:sym typeface="Consolas"/>
              </a:rPr>
              <a:t>filtered.toList()</a:t>
            </a:r>
            <a:endParaRPr sz="1800" b="1">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469" name="Google Shape;469;p58"/>
          <p:cNvSpPr txBox="1"/>
          <p:nvPr/>
        </p:nvSpPr>
        <p:spPr>
          <a:xfrm>
            <a:off x="235500" y="3119918"/>
            <a:ext cx="8257200" cy="5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new list: [viola, violin]</a:t>
            </a:r>
            <a:endParaRPr sz="1800">
              <a:solidFill>
                <a:srgbClr val="1155CC"/>
              </a:solidFill>
              <a:latin typeface="Consolas"/>
              <a:ea typeface="Consolas"/>
              <a:cs typeface="Consolas"/>
              <a:sym typeface="Consolas"/>
            </a:endParaRPr>
          </a:p>
        </p:txBody>
      </p:sp>
      <p:sp>
        <p:nvSpPr>
          <p:cNvPr id="470" name="Google Shape;470;p58"/>
          <p:cNvSpPr txBox="1"/>
          <p:nvPr/>
        </p:nvSpPr>
        <p:spPr>
          <a:xfrm>
            <a:off x="280525" y="1840925"/>
            <a:ext cx="8444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filtered = instruments.asSequence().filter { it[</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 </a:t>
            </a:r>
            <a:r>
              <a:rPr lang="en" sz="1800">
                <a:solidFill>
                  <a:srgbClr val="388E3C"/>
                </a:solidFill>
                <a:latin typeface="Consolas"/>
                <a:ea typeface="Consolas"/>
                <a:cs typeface="Consolas"/>
                <a:sym typeface="Consolas"/>
              </a:rPr>
              <a:t>'v'</a:t>
            </a:r>
            <a:r>
              <a:rPr lang="en" sz="1800">
                <a:solidFill>
                  <a:schemeClr val="dk1"/>
                </a:solidFill>
                <a:latin typeface="Consolas"/>
                <a:ea typeface="Consolas"/>
                <a:cs typeface="Consolas"/>
                <a:sym typeface="Consolas"/>
              </a:rPr>
              <a:t>}</a:t>
            </a:r>
            <a:endParaRPr>
              <a:latin typeface="Roboto"/>
              <a:ea typeface="Roboto"/>
              <a:cs typeface="Roboto"/>
              <a:sym typeface="Roboto"/>
            </a:endParaRPr>
          </a:p>
        </p:txBody>
      </p:sp>
      <p:sp>
        <p:nvSpPr>
          <p:cNvPr id="471" name="Google Shape;471;p58"/>
          <p:cNvSpPr txBox="1"/>
          <p:nvPr/>
        </p:nvSpPr>
        <p:spPr>
          <a:xfrm>
            <a:off x="280525" y="2648375"/>
            <a:ext cx="6192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"new list: "</a:t>
            </a:r>
            <a:r>
              <a:rPr lang="en" sz="1800">
                <a:solidFill>
                  <a:schemeClr val="dk1"/>
                </a:solidFill>
                <a:latin typeface="Consolas"/>
                <a:ea typeface="Consolas"/>
                <a:cs typeface="Consolas"/>
                <a:sym typeface="Consolas"/>
              </a:rPr>
              <a:t> + newList)</a:t>
            </a:r>
            <a:endParaRPr>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list transformations</a:t>
            </a:r>
            <a:endParaRPr/>
          </a:p>
        </p:txBody>
      </p:sp>
      <p:sp>
        <p:nvSpPr>
          <p:cNvPr id="477" name="Google Shape;477;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478" name="Google Shape;478;p59"/>
          <p:cNvSpPr txBox="1"/>
          <p:nvPr/>
        </p:nvSpPr>
        <p:spPr>
          <a:xfrm>
            <a:off x="266700" y="1080400"/>
            <a:ext cx="8458200" cy="48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a:latin typeface="Courier New"/>
                <a:ea typeface="Courier New"/>
                <a:cs typeface="Courier New"/>
                <a:sym typeface="Courier New"/>
              </a:rPr>
              <a:t>map()</a:t>
            </a:r>
            <a:r>
              <a:rPr lang="en" sz="1800">
                <a:latin typeface="Roboto"/>
                <a:ea typeface="Roboto"/>
                <a:cs typeface="Roboto"/>
                <a:sym typeface="Roboto"/>
              </a:rPr>
              <a:t> performs the same transform on every item and returns the list. </a:t>
            </a:r>
            <a:endParaRPr sz="1800">
              <a:latin typeface="Roboto"/>
              <a:ea typeface="Roboto"/>
              <a:cs typeface="Roboto"/>
              <a:sym typeface="Roboto"/>
            </a:endParaRPr>
          </a:p>
        </p:txBody>
      </p:sp>
      <p:sp>
        <p:nvSpPr>
          <p:cNvPr id="479" name="Google Shape;479;p59"/>
          <p:cNvSpPr txBox="1"/>
          <p:nvPr/>
        </p:nvSpPr>
        <p:spPr>
          <a:xfrm>
            <a:off x="266700" y="2815300"/>
            <a:ext cx="8458200" cy="48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a:latin typeface="Courier New"/>
                <a:ea typeface="Courier New"/>
                <a:cs typeface="Courier New"/>
                <a:sym typeface="Courier New"/>
              </a:rPr>
              <a:t>flatten()</a:t>
            </a:r>
            <a:r>
              <a:rPr lang="en" sz="1800">
                <a:latin typeface="Roboto"/>
                <a:ea typeface="Roboto"/>
                <a:cs typeface="Roboto"/>
                <a:sym typeface="Roboto"/>
              </a:rPr>
              <a:t> returns a single list of all the elements of nested collections.</a:t>
            </a:r>
            <a:endParaRPr sz="1800">
              <a:latin typeface="Roboto"/>
              <a:ea typeface="Roboto"/>
              <a:cs typeface="Roboto"/>
              <a:sym typeface="Roboto"/>
            </a:endParaRPr>
          </a:p>
        </p:txBody>
      </p:sp>
      <p:sp>
        <p:nvSpPr>
          <p:cNvPr id="480" name="Google Shape;480;p59"/>
          <p:cNvSpPr txBox="1">
            <a:spLocks noGrp="1"/>
          </p:cNvSpPr>
          <p:nvPr>
            <p:ph type="body" idx="1"/>
          </p:nvPr>
        </p:nvSpPr>
        <p:spPr>
          <a:xfrm>
            <a:off x="713375" y="1537600"/>
            <a:ext cx="4582500" cy="1125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 =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latin typeface="Consolas"/>
                <a:ea typeface="Consolas"/>
                <a:cs typeface="Consolas"/>
                <a:sym typeface="Consolas"/>
              </a:rPr>
              <a:t>println(numbers.</a:t>
            </a:r>
            <a:r>
              <a:rPr lang="en" sz="1800" b="1">
                <a:latin typeface="Consolas"/>
                <a:ea typeface="Consolas"/>
                <a:cs typeface="Consolas"/>
                <a:sym typeface="Consolas"/>
              </a:rPr>
              <a:t>map</a:t>
            </a:r>
            <a:r>
              <a:rPr lang="en" sz="1800">
                <a:latin typeface="Consolas"/>
                <a:ea typeface="Consolas"/>
                <a:cs typeface="Consolas"/>
                <a:sym typeface="Consolas"/>
              </a:rPr>
              <a:t> { it *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[3, 6, 9]</a:t>
            </a:r>
            <a:endParaRPr sz="1800">
              <a:solidFill>
                <a:srgbClr val="1155CC"/>
              </a:solidFill>
              <a:latin typeface="Consolas"/>
              <a:ea typeface="Consolas"/>
              <a:cs typeface="Consolas"/>
              <a:sym typeface="Consolas"/>
            </a:endParaRPr>
          </a:p>
        </p:txBody>
      </p:sp>
      <p:sp>
        <p:nvSpPr>
          <p:cNvPr id="481" name="Google Shape;481;p59"/>
          <p:cNvSpPr txBox="1">
            <a:spLocks noGrp="1"/>
          </p:cNvSpPr>
          <p:nvPr>
            <p:ph type="body" idx="1"/>
          </p:nvPr>
        </p:nvSpPr>
        <p:spPr>
          <a:xfrm>
            <a:off x="692700" y="3133675"/>
            <a:ext cx="8520600" cy="15687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numberSets = listOf(setOf(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4</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5</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println(numberSets.</a:t>
            </a:r>
            <a:r>
              <a:rPr lang="en" sz="1800" b="1">
                <a:latin typeface="Consolas"/>
                <a:ea typeface="Consolas"/>
                <a:cs typeface="Consolas"/>
                <a:sym typeface="Consolas"/>
              </a:rPr>
              <a:t>flatten()</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[1, 2, 3, 4, 5, 1, 2]</a:t>
            </a:r>
            <a:endParaRPr sz="1800">
              <a:latin typeface="Consolas"/>
              <a:ea typeface="Consolas"/>
              <a:cs typeface="Consolas"/>
              <a:sym typeface="Consolas"/>
            </a:endParaRPr>
          </a:p>
          <a:p>
            <a:pPr marL="0" lvl="0" indent="0" algn="l" rtl="0">
              <a:lnSpc>
                <a:spcPct val="115000"/>
              </a:lnSpc>
              <a:spcBef>
                <a:spcPts val="1000"/>
              </a:spcBef>
              <a:spcAft>
                <a:spcPts val="0"/>
              </a:spcAft>
              <a:buNone/>
            </a:pP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1000"/>
                                        <p:tgtEl>
                                          <p:spTgt spid="479"/>
                                        </p:tgtEl>
                                      </p:cBhvr>
                                    </p:animEffect>
                                  </p:childTnLst>
                                </p:cTn>
                              </p:par>
                              <p:par>
                                <p:cTn id="8" presetID="10" presetClass="entr" presetSubtype="0" fill="hold" nodeType="withEffect">
                                  <p:stCondLst>
                                    <p:cond delay="0"/>
                                  </p:stCondLst>
                                  <p:childTnLst>
                                    <p:set>
                                      <p:cBhvr>
                                        <p:cTn id="9" dur="1" fill="hold">
                                          <p:stCondLst>
                                            <p:cond delay="0"/>
                                          </p:stCondLst>
                                        </p:cTn>
                                        <p:tgtEl>
                                          <p:spTgt spid="481"/>
                                        </p:tgtEl>
                                        <p:attrNameLst>
                                          <p:attrName>style.visibility</p:attrName>
                                        </p:attrNameLst>
                                      </p:cBhvr>
                                      <p:to>
                                        <p:strVal val="visible"/>
                                      </p:to>
                                    </p:set>
                                    <p:animEffect transition="in" filter="fade">
                                      <p:cBhvr>
                                        <p:cTn id="10" dur="1000"/>
                                        <p:tgtEl>
                                          <p:spTgt spid="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Summary</a:t>
            </a:r>
            <a:endParaRPr sz="4200"/>
          </a:p>
        </p:txBody>
      </p:sp>
      <p:sp>
        <p:nvSpPr>
          <p:cNvPr id="487" name="Google Shape;487;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Main Function</a:t>
            </a:r>
            <a:br>
              <a:rPr lang="en" dirty="0"/>
            </a:br>
            <a:endParaRPr dirty="0"/>
          </a:p>
        </p:txBody>
      </p:sp>
      <p:sp>
        <p:nvSpPr>
          <p:cNvPr id="133" name="Google Shape;133;p24"/>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Clr>
                <a:schemeClr val="dk1"/>
              </a:buClr>
              <a:buSzPts val="1100"/>
              <a:buFont typeface="Arial"/>
              <a:buNone/>
            </a:pPr>
            <a:endParaRPr sz="1800" dirty="0"/>
          </a:p>
          <a:p>
            <a:pPr marL="0" lvl="0" indent="0" algn="l" rtl="0">
              <a:spcBef>
                <a:spcPts val="0"/>
              </a:spcBef>
              <a:spcAft>
                <a:spcPts val="0"/>
              </a:spcAft>
              <a:buClr>
                <a:schemeClr val="dk1"/>
              </a:buClr>
              <a:buSzPts val="1100"/>
              <a:buFont typeface="Arial"/>
              <a:buNone/>
            </a:pPr>
            <a:endParaRPr sz="1800" dirty="0"/>
          </a:p>
          <a:p>
            <a:pPr marL="0" lvl="0" indent="0" algn="l" rtl="0">
              <a:spcBef>
                <a:spcPts val="0"/>
              </a:spcBef>
              <a:spcAft>
                <a:spcPts val="0"/>
              </a:spcAft>
              <a:buClr>
                <a:schemeClr val="dk1"/>
              </a:buClr>
              <a:buSzPts val="1100"/>
              <a:buFont typeface="Arial"/>
              <a:buNone/>
            </a:pPr>
            <a:endParaRPr sz="1800" dirty="0"/>
          </a:p>
        </p:txBody>
      </p:sp>
      <p:sp>
        <p:nvSpPr>
          <p:cNvPr id="134" name="Google Shape;134;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36" name="Google Shape;136;p24"/>
          <p:cNvPicPr preferRelativeResize="0"/>
          <p:nvPr/>
        </p:nvPicPr>
        <p:blipFill>
          <a:blip r:embed="rId3">
            <a:alphaModFix/>
          </a:blip>
          <a:stretch>
            <a:fillRect/>
          </a:stretch>
        </p:blipFill>
        <p:spPr>
          <a:xfrm>
            <a:off x="423455" y="1577758"/>
            <a:ext cx="5014698" cy="1158631"/>
          </a:xfrm>
          <a:prstGeom prst="rect">
            <a:avLst/>
          </a:prstGeom>
          <a:noFill/>
          <a:ln>
            <a:noFill/>
          </a:ln>
        </p:spPr>
      </p:pic>
      <p:pic>
        <p:nvPicPr>
          <p:cNvPr id="137" name="Google Shape;137;p24"/>
          <p:cNvPicPr preferRelativeResize="0"/>
          <p:nvPr/>
        </p:nvPicPr>
        <p:blipFill>
          <a:blip r:embed="rId4">
            <a:alphaModFix/>
          </a:blip>
          <a:stretch>
            <a:fillRect/>
          </a:stretch>
        </p:blipFill>
        <p:spPr>
          <a:xfrm>
            <a:off x="423450" y="3277898"/>
            <a:ext cx="7019925" cy="1259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493" name="Google Shape;493;p61"/>
          <p:cNvSpPr txBox="1">
            <a:spLocks noGrp="1"/>
          </p:cNvSpPr>
          <p:nvPr>
            <p:ph type="body" idx="1"/>
          </p:nvPr>
        </p:nvSpPr>
        <p:spPr>
          <a:xfrm>
            <a:off x="311700" y="1475050"/>
            <a:ext cx="8554800" cy="3070200"/>
          </a:xfrm>
          <a:prstGeom prst="rect">
            <a:avLst/>
          </a:prstGeom>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1C4587"/>
              </a:buClr>
              <a:buSzPts val="2000"/>
              <a:buChar char="●"/>
            </a:pP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Create a file and a </a:t>
            </a:r>
            <a:r>
              <a:rPr lang="en" sz="2000">
                <a:solidFill>
                  <a:srgbClr val="1C4587"/>
                </a:solidFill>
                <a:uFill>
                  <a:noFill/>
                </a:uFill>
                <a:latin typeface="Courier New"/>
                <a:ea typeface="Courier New"/>
                <a:cs typeface="Courier New"/>
                <a:sym typeface="Courier New"/>
                <a:hlinkClick r:id="rId3" action="ppaction://hlinksldjump">
                  <a:extLst>
                    <a:ext uri="{A12FA001-AC4F-418D-AE19-62706E023703}">
                      <ahyp:hlinkClr xmlns:ahyp="http://schemas.microsoft.com/office/drawing/2018/hyperlinkcolor" val="tx"/>
                    </a:ext>
                  </a:extLst>
                </a:hlinkClick>
              </a:rPr>
              <a:t>main()</a:t>
            </a: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 function in your project, and run a program</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Pass arguments to the </a:t>
            </a:r>
            <a:r>
              <a:rPr lang="en" sz="2000">
                <a:solidFill>
                  <a:srgbClr val="1C4587"/>
                </a:solidFill>
                <a:uFill>
                  <a:noFill/>
                </a:uFill>
                <a:latin typeface="Courier New"/>
                <a:ea typeface="Courier New"/>
                <a:cs typeface="Courier New"/>
                <a:sym typeface="Courier New"/>
                <a:hlinkClick r:id="rId4" action="ppaction://hlinksldjump">
                  <a:extLst>
                    <a:ext uri="{A12FA001-AC4F-418D-AE19-62706E023703}">
                      <ahyp:hlinkClr xmlns:ahyp="http://schemas.microsoft.com/office/drawing/2018/hyperlinkcolor" val="tx"/>
                    </a:ext>
                  </a:extLst>
                </a:hlinkClick>
              </a:rPr>
              <a:t>main()</a:t>
            </a: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 function</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Use the returned value of an expression</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6" action="ppaction://hlinksldjump">
                  <a:extLst>
                    <a:ext uri="{A12FA001-AC4F-418D-AE19-62706E023703}">
                      <ahyp:hlinkClr xmlns:ahyp="http://schemas.microsoft.com/office/drawing/2018/hyperlinkcolor" val="tx"/>
                    </a:ext>
                  </a:extLst>
                </a:hlinkClick>
              </a:rPr>
              <a:t>Use default arguments to replace multiple versions of a function</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7" action="ppaction://hlinksldjump">
                  <a:extLst>
                    <a:ext uri="{A12FA001-AC4F-418D-AE19-62706E023703}">
                      <ahyp:hlinkClr xmlns:ahyp="http://schemas.microsoft.com/office/drawing/2018/hyperlinkcolor" val="tx"/>
                    </a:ext>
                  </a:extLst>
                </a:hlinkClick>
              </a:rPr>
              <a:t>Use compact functions, to make code more readable</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8" action="ppaction://hlinksldjump">
                  <a:extLst>
                    <a:ext uri="{A12FA001-AC4F-418D-AE19-62706E023703}">
                      <ahyp:hlinkClr xmlns:ahyp="http://schemas.microsoft.com/office/drawing/2018/hyperlinkcolor" val="tx"/>
                    </a:ext>
                  </a:extLst>
                </a:hlinkClick>
              </a:rPr>
              <a:t>Use lambdas and higher-order functions</a:t>
            </a:r>
            <a:endParaRPr sz="2000">
              <a:solidFill>
                <a:srgbClr val="1C4587"/>
              </a:solidFill>
            </a:endParaRPr>
          </a:p>
          <a:p>
            <a:pPr marL="457200" lvl="0" indent="-355600" algn="l" rtl="0">
              <a:lnSpc>
                <a:spcPct val="115000"/>
              </a:lnSpc>
              <a:spcBef>
                <a:spcPts val="400"/>
              </a:spcBef>
              <a:spcAft>
                <a:spcPts val="0"/>
              </a:spcAft>
              <a:buClr>
                <a:srgbClr val="1C4587"/>
              </a:buClr>
              <a:buSzPts val="2000"/>
              <a:buChar char="●"/>
            </a:pPr>
            <a:r>
              <a:rPr lang="en" sz="2000">
                <a:solidFill>
                  <a:srgbClr val="1C4587"/>
                </a:solidFill>
                <a:uFill>
                  <a:noFill/>
                </a:uFill>
                <a:hlinkClick r:id="rId9" action="ppaction://hlinksldjump">
                  <a:extLst>
                    <a:ext uri="{A12FA001-AC4F-418D-AE19-62706E023703}">
                      <ahyp:hlinkClr xmlns:ahyp="http://schemas.microsoft.com/office/drawing/2018/hyperlinkcolor" val="tx"/>
                    </a:ext>
                  </a:extLst>
                </a:hlinkClick>
              </a:rPr>
              <a:t>Use eager and lazy list filters</a:t>
            </a:r>
            <a:endParaRPr sz="2000">
              <a:solidFill>
                <a:srgbClr val="1C4587"/>
              </a:solidFill>
            </a:endParaRPr>
          </a:p>
          <a:p>
            <a:pPr marL="0" lvl="0" indent="0" algn="l" rtl="0">
              <a:lnSpc>
                <a:spcPct val="115000"/>
              </a:lnSpc>
              <a:spcBef>
                <a:spcPts val="400"/>
              </a:spcBef>
              <a:spcAft>
                <a:spcPts val="0"/>
              </a:spcAft>
              <a:buClr>
                <a:schemeClr val="dk1"/>
              </a:buClr>
              <a:buSzPts val="1100"/>
              <a:buFont typeface="Arial"/>
              <a:buNone/>
            </a:pPr>
            <a:endParaRPr sz="2000">
              <a:solidFill>
                <a:srgbClr val="1C4587"/>
              </a:solidFill>
            </a:endParaRPr>
          </a:p>
          <a:p>
            <a:pPr marL="0" lvl="0" indent="0" algn="l" rtl="0">
              <a:lnSpc>
                <a:spcPct val="115000"/>
              </a:lnSpc>
              <a:spcBef>
                <a:spcPts val="600"/>
              </a:spcBef>
              <a:spcAft>
                <a:spcPts val="600"/>
              </a:spcAft>
              <a:buNone/>
            </a:pPr>
            <a:endParaRPr sz="2000">
              <a:solidFill>
                <a:srgbClr val="1C4587"/>
              </a:solidFill>
            </a:endParaRPr>
          </a:p>
        </p:txBody>
      </p:sp>
      <p:sp>
        <p:nvSpPr>
          <p:cNvPr id="494" name="Google Shape;494;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495" name="Google Shape;495;p61"/>
          <p:cNvSpPr txBox="1"/>
          <p:nvPr/>
        </p:nvSpPr>
        <p:spPr>
          <a:xfrm>
            <a:off x="250900" y="1019300"/>
            <a:ext cx="42183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Roboto"/>
                <a:ea typeface="Roboto"/>
                <a:cs typeface="Roboto"/>
                <a:sym typeface="Roboto"/>
              </a:rPr>
              <a:t>In Lesson 2, you learned how to:</a:t>
            </a:r>
            <a:endParaRPr sz="2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arguments in </a:t>
            </a:r>
            <a:r>
              <a:rPr lang="en">
                <a:latin typeface="Consolas"/>
                <a:ea typeface="Consolas"/>
                <a:cs typeface="Consolas"/>
                <a:sym typeface="Consolas"/>
              </a:rPr>
              <a:t>main()</a:t>
            </a:r>
            <a:endParaRPr>
              <a:latin typeface="Consolas"/>
              <a:ea typeface="Consolas"/>
              <a:cs typeface="Consolas"/>
              <a:sym typeface="Consolas"/>
            </a:endParaRPr>
          </a:p>
        </p:txBody>
      </p:sp>
      <p:sp>
        <p:nvSpPr>
          <p:cNvPr id="151" name="Google Shape;151;p26"/>
          <p:cNvSpPr txBox="1">
            <a:spLocks noGrp="1"/>
          </p:cNvSpPr>
          <p:nvPr>
            <p:ph type="body" idx="1"/>
          </p:nvPr>
        </p:nvSpPr>
        <p:spPr>
          <a:xfrm>
            <a:off x="342900" y="1381075"/>
            <a:ext cx="8489400" cy="7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Use </a:t>
            </a:r>
            <a:r>
              <a:rPr lang="en" sz="1800">
                <a:latin typeface="Courier New"/>
                <a:ea typeface="Courier New"/>
                <a:cs typeface="Courier New"/>
                <a:sym typeface="Courier New"/>
              </a:rPr>
              <a:t>args[0]</a:t>
            </a:r>
            <a:r>
              <a:rPr lang="en" sz="1800"/>
              <a:t> to access the first input argument passed to </a:t>
            </a:r>
            <a:r>
              <a:rPr lang="en" sz="1800">
                <a:latin typeface="Courier New"/>
                <a:ea typeface="Courier New"/>
                <a:cs typeface="Courier New"/>
                <a:sym typeface="Courier New"/>
              </a:rPr>
              <a:t>main()</a:t>
            </a:r>
            <a:r>
              <a:rPr lang="en" sz="1800"/>
              <a:t>.</a:t>
            </a:r>
            <a:endParaRPr sz="1800">
              <a:solidFill>
                <a:srgbClr val="1155CC"/>
              </a:solidFill>
              <a:latin typeface="Consolas"/>
              <a:ea typeface="Consolas"/>
              <a:cs typeface="Consolas"/>
              <a:sym typeface="Consolas"/>
            </a:endParaRPr>
          </a:p>
        </p:txBody>
      </p:sp>
      <p:sp>
        <p:nvSpPr>
          <p:cNvPr id="152" name="Google Shape;152;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53" name="Google Shape;153;p26"/>
          <p:cNvSpPr txBox="1"/>
          <p:nvPr/>
        </p:nvSpPr>
        <p:spPr>
          <a:xfrm>
            <a:off x="311700" y="1870625"/>
            <a:ext cx="8543700" cy="143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main(args: Array&lt;String&gt;)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a:t>
            </a:r>
            <a:r>
              <a:rPr lang="en" sz="1800">
                <a:solidFill>
                  <a:srgbClr val="C53929"/>
                </a:solidFill>
                <a:latin typeface="Consolas"/>
                <a:ea typeface="Consolas"/>
                <a:cs typeface="Consolas"/>
                <a:sym typeface="Consolas"/>
              </a:rPr>
              <a:t>${</a:t>
            </a:r>
            <a:r>
              <a:rPr lang="en" sz="1800" b="1">
                <a:solidFill>
                  <a:srgbClr val="388E3C"/>
                </a:solidFill>
                <a:latin typeface="Consolas"/>
                <a:ea typeface="Consolas"/>
                <a:cs typeface="Consolas"/>
                <a:sym typeface="Consolas"/>
              </a:rPr>
              <a:t>args</a:t>
            </a:r>
            <a:r>
              <a:rPr lang="en" sz="1800" b="1">
                <a:solidFill>
                  <a:srgbClr val="37474F"/>
                </a:solidFill>
                <a:latin typeface="Consolas"/>
                <a:ea typeface="Consolas"/>
                <a:cs typeface="Consolas"/>
                <a:sym typeface="Consolas"/>
              </a:rPr>
              <a:t>[</a:t>
            </a:r>
            <a:r>
              <a:rPr lang="en" sz="1800" b="1">
                <a:solidFill>
                  <a:srgbClr val="C53929"/>
                </a:solidFill>
                <a:latin typeface="Consolas"/>
                <a:ea typeface="Consolas"/>
                <a:cs typeface="Consolas"/>
                <a:sym typeface="Consolas"/>
              </a:rPr>
              <a:t>0</a:t>
            </a:r>
            <a:r>
              <a:rPr lang="en" sz="1800" b="1">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154" name="Google Shape;154;p26"/>
          <p:cNvSpPr txBox="1"/>
          <p:nvPr/>
        </p:nvSpPr>
        <p:spPr>
          <a:xfrm>
            <a:off x="334775" y="3377225"/>
            <a:ext cx="7341000" cy="50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 Kotlin!</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(Almost) Everything has a value</a:t>
            </a:r>
            <a:endParaRPr sz="4200"/>
          </a:p>
        </p:txBody>
      </p:sp>
      <p:sp>
        <p:nvSpPr>
          <p:cNvPr id="160" name="Google Shape;160;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(Almost) Everything is an expression</a:t>
            </a:r>
            <a:endParaRPr/>
          </a:p>
        </p:txBody>
      </p:sp>
      <p:sp>
        <p:nvSpPr>
          <p:cNvPr id="166" name="Google Shape;166;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67" name="Google Shape;167;p28"/>
          <p:cNvSpPr txBox="1"/>
          <p:nvPr/>
        </p:nvSpPr>
        <p:spPr>
          <a:xfrm>
            <a:off x="374300" y="2241275"/>
            <a:ext cx="7462500" cy="133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dirty="0">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temperature = </a:t>
            </a:r>
            <a:r>
              <a:rPr lang="en" sz="1800" dirty="0">
                <a:solidFill>
                  <a:srgbClr val="C53929"/>
                </a:solidFill>
                <a:latin typeface="Consolas"/>
                <a:ea typeface="Consolas"/>
                <a:cs typeface="Consolas"/>
                <a:sym typeface="Consolas"/>
              </a:rPr>
              <a:t>20</a:t>
            </a:r>
            <a:endParaRPr sz="1800" dirty="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dirty="0">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isHot = </a:t>
            </a:r>
            <a:r>
              <a:rPr lang="en" sz="1800" dirty="0">
                <a:solidFill>
                  <a:srgbClr val="3F51B5"/>
                </a:solidFill>
                <a:latin typeface="Consolas"/>
                <a:ea typeface="Consolas"/>
                <a:cs typeface="Consolas"/>
                <a:sym typeface="Consolas"/>
              </a:rPr>
              <a:t>if</a:t>
            </a:r>
            <a:r>
              <a:rPr lang="en" sz="1800" dirty="0">
                <a:solidFill>
                  <a:srgbClr val="37474F"/>
                </a:solidFill>
                <a:latin typeface="Consolas"/>
                <a:ea typeface="Consolas"/>
                <a:cs typeface="Consolas"/>
                <a:sym typeface="Consolas"/>
              </a:rPr>
              <a:t> (temperature &gt; </a:t>
            </a:r>
            <a:r>
              <a:rPr lang="en" sz="1800" dirty="0">
                <a:solidFill>
                  <a:srgbClr val="C53929"/>
                </a:solidFill>
                <a:latin typeface="Consolas"/>
                <a:ea typeface="Consolas"/>
                <a:cs typeface="Consolas"/>
                <a:sym typeface="Consolas"/>
              </a:rPr>
              <a:t>40</a:t>
            </a: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true</a:t>
            </a: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else</a:t>
            </a: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false</a:t>
            </a:r>
            <a:endParaRPr sz="1800" dirty="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dirty="0">
                <a:solidFill>
                  <a:srgbClr val="37474F"/>
                </a:solidFill>
                <a:latin typeface="Consolas"/>
                <a:ea typeface="Consolas"/>
                <a:cs typeface="Consolas"/>
                <a:sym typeface="Consolas"/>
              </a:rPr>
              <a:t>println(isHot)</a:t>
            </a:r>
            <a:endParaRPr sz="1800" dirty="0">
              <a:solidFill>
                <a:schemeClr val="dk1"/>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dirty="0">
                <a:solidFill>
                  <a:srgbClr val="1155CC"/>
                </a:solidFill>
                <a:latin typeface="Consolas"/>
                <a:ea typeface="Consolas"/>
                <a:cs typeface="Consolas"/>
                <a:sym typeface="Consolas"/>
              </a:rPr>
              <a:t>⇒ false</a:t>
            </a:r>
            <a:endParaRPr sz="1800" dirty="0">
              <a:solidFill>
                <a:schemeClr val="dk1"/>
              </a:solidFill>
              <a:latin typeface="Consolas"/>
              <a:ea typeface="Consolas"/>
              <a:cs typeface="Consolas"/>
              <a:sym typeface="Consolas"/>
            </a:endParaRPr>
          </a:p>
        </p:txBody>
      </p:sp>
      <p:sp>
        <p:nvSpPr>
          <p:cNvPr id="168" name="Google Shape;168;p28"/>
          <p:cNvSpPr txBox="1"/>
          <p:nvPr/>
        </p:nvSpPr>
        <p:spPr>
          <a:xfrm>
            <a:off x="342900" y="1463550"/>
            <a:ext cx="8458200" cy="6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In Kotlin, almost everything is an expression and has a value. Even an </a:t>
            </a:r>
            <a:r>
              <a:rPr lang="en" sz="1800">
                <a:latin typeface="Courier New"/>
                <a:ea typeface="Courier New"/>
                <a:cs typeface="Courier New"/>
                <a:sym typeface="Courier New"/>
              </a:rPr>
              <a:t>if</a:t>
            </a:r>
            <a:r>
              <a:rPr lang="en" sz="1800">
                <a:latin typeface="Roboto"/>
                <a:ea typeface="Roboto"/>
                <a:cs typeface="Roboto"/>
                <a:sym typeface="Roboto"/>
              </a:rPr>
              <a:t> expression has a value.</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Expression values</a:t>
            </a:r>
            <a:endParaRPr/>
          </a:p>
        </p:txBody>
      </p:sp>
      <p:sp>
        <p:nvSpPr>
          <p:cNvPr id="174" name="Google Shape;174;p29"/>
          <p:cNvSpPr txBox="1">
            <a:spLocks noGrp="1"/>
          </p:cNvSpPr>
          <p:nvPr>
            <p:ph type="body" idx="1"/>
          </p:nvPr>
        </p:nvSpPr>
        <p:spPr>
          <a:xfrm>
            <a:off x="359850" y="1381075"/>
            <a:ext cx="8472300" cy="871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dirty="0"/>
              <a:t>Sometimes, that value is </a:t>
            </a:r>
            <a:r>
              <a:rPr lang="en" sz="1800" dirty="0">
                <a:latin typeface="Courier New"/>
                <a:ea typeface="Courier New"/>
                <a:cs typeface="Courier New"/>
                <a:sym typeface="Courier New"/>
              </a:rPr>
              <a:t>kotlin.Unit</a:t>
            </a:r>
            <a:r>
              <a:rPr lang="en" sz="1800" dirty="0"/>
              <a:t>.</a:t>
            </a:r>
          </a:p>
          <a:p>
            <a:pPr marL="0" lvl="0" indent="0" algn="l" rtl="0">
              <a:spcBef>
                <a:spcPts val="1000"/>
              </a:spcBef>
              <a:spcAft>
                <a:spcPts val="0"/>
              </a:spcAft>
              <a:buNone/>
            </a:pPr>
            <a:r>
              <a:rPr lang="en-US" sz="1400" b="0" i="0" dirty="0">
                <a:solidFill>
                  <a:schemeClr val="tx1"/>
                </a:solidFill>
                <a:effectLst/>
                <a:latin typeface="arial" panose="020B0604020202020204" pitchFamily="34" charset="0"/>
              </a:rPr>
              <a:t>The Unit type is </a:t>
            </a:r>
            <a:r>
              <a:rPr lang="en-US" sz="1400" b="1" i="0" dirty="0">
                <a:solidFill>
                  <a:schemeClr val="tx1"/>
                </a:solidFill>
                <a:effectLst/>
                <a:latin typeface="arial" panose="020B0604020202020204" pitchFamily="34" charset="0"/>
              </a:rPr>
              <a:t>what you return from a function that doesn't return anything of interest</a:t>
            </a:r>
            <a:r>
              <a:rPr lang="en-US" sz="1400" b="0" i="0" dirty="0">
                <a:solidFill>
                  <a:schemeClr val="tx1"/>
                </a:solidFill>
                <a:effectLst/>
                <a:latin typeface="arial" panose="020B0604020202020204" pitchFamily="34" charset="0"/>
              </a:rPr>
              <a:t>.</a:t>
            </a:r>
            <a:endParaRPr sz="1800" dirty="0">
              <a:solidFill>
                <a:schemeClr val="tx1"/>
              </a:solidFill>
              <a:latin typeface="Consolas"/>
              <a:ea typeface="Consolas"/>
              <a:cs typeface="Consolas"/>
              <a:sym typeface="Consolas"/>
            </a:endParaRPr>
          </a:p>
          <a:p>
            <a:pPr marL="0" lvl="0" indent="0" algn="l" rtl="0">
              <a:spcBef>
                <a:spcPts val="1000"/>
              </a:spcBef>
              <a:spcAft>
                <a:spcPts val="0"/>
              </a:spcAft>
              <a:buNone/>
            </a:pPr>
            <a:endParaRPr sz="1800" dirty="0"/>
          </a:p>
        </p:txBody>
      </p:sp>
      <p:sp>
        <p:nvSpPr>
          <p:cNvPr id="175" name="Google Shape;175;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76" name="Google Shape;176;p29"/>
          <p:cNvSpPr txBox="1"/>
          <p:nvPr/>
        </p:nvSpPr>
        <p:spPr>
          <a:xfrm>
            <a:off x="359850" y="3208975"/>
            <a:ext cx="8265000" cy="69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This is an expression</a:t>
            </a:r>
            <a:endParaRPr sz="1800" dirty="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kotlin.Unit</a:t>
            </a:r>
            <a:endParaRPr sz="1800" dirty="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
        <p:nvSpPr>
          <p:cNvPr id="177" name="Google Shape;177;p29"/>
          <p:cNvSpPr txBox="1"/>
          <p:nvPr/>
        </p:nvSpPr>
        <p:spPr>
          <a:xfrm>
            <a:off x="359850" y="2099750"/>
            <a:ext cx="7341000" cy="85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isUnit = println(</a:t>
            </a:r>
            <a:r>
              <a:rPr lang="en" sz="1800" dirty="0">
                <a:solidFill>
                  <a:srgbClr val="388E3C"/>
                </a:solidFill>
                <a:latin typeface="Consolas"/>
                <a:ea typeface="Consolas"/>
                <a:cs typeface="Consolas"/>
                <a:sym typeface="Consolas"/>
              </a:rPr>
              <a:t>"This is an expression"</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println(isUnit)</a:t>
            </a:r>
            <a:endParaRPr sz="1800" dirty="0">
              <a:solidFill>
                <a:schemeClr val="dk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Functions in Kotlin</a:t>
            </a:r>
            <a:endParaRPr sz="4200"/>
          </a:p>
        </p:txBody>
      </p:sp>
      <p:sp>
        <p:nvSpPr>
          <p:cNvPr id="183" name="Google Shape;183;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3285</Words>
  <Application>Microsoft Office PowerPoint</Application>
  <PresentationFormat>On-screen Show (16:9)</PresentationFormat>
  <Paragraphs>361</Paragraphs>
  <Slides>40</Slides>
  <Notes>40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40</vt:i4>
      </vt:variant>
    </vt:vector>
  </HeadingPairs>
  <TitlesOfParts>
    <vt:vector size="49" baseType="lpstr">
      <vt:lpstr>Google Sans</vt:lpstr>
      <vt:lpstr>Consolas</vt:lpstr>
      <vt:lpstr>Courier New</vt:lpstr>
      <vt:lpstr>arial</vt:lpstr>
      <vt:lpstr>Roboto</vt:lpstr>
      <vt:lpstr>arial</vt:lpstr>
      <vt:lpstr>Open Sans</vt:lpstr>
      <vt:lpstr>Simple Light</vt:lpstr>
      <vt:lpstr>GDT master</vt:lpstr>
      <vt:lpstr>PowerPoint Presentation</vt:lpstr>
      <vt:lpstr>About this lesson</vt:lpstr>
      <vt:lpstr>Programs in Kotlin</vt:lpstr>
      <vt:lpstr>Main Function </vt:lpstr>
      <vt:lpstr>Use arguments in main()</vt:lpstr>
      <vt:lpstr>(Almost) Everything has a value</vt:lpstr>
      <vt:lpstr>(Almost) Everything is an expression</vt:lpstr>
      <vt:lpstr>Expression values</vt:lpstr>
      <vt:lpstr>Functions in Kotlin</vt:lpstr>
      <vt:lpstr>About functions</vt:lpstr>
      <vt:lpstr> Parts of a function</vt:lpstr>
      <vt:lpstr>Unit returning functions</vt:lpstr>
      <vt:lpstr>Unit returning functions</vt:lpstr>
      <vt:lpstr>Function arguments</vt:lpstr>
      <vt:lpstr>Default parameters</vt:lpstr>
      <vt:lpstr>Required parameters</vt:lpstr>
      <vt:lpstr>Default versus required parameters</vt:lpstr>
      <vt:lpstr>Named arguments</vt:lpstr>
      <vt:lpstr>Compact functions</vt:lpstr>
      <vt:lpstr>Single-expression functions</vt:lpstr>
      <vt:lpstr>Lambdas and higher-order functions</vt:lpstr>
      <vt:lpstr>Kotlin functions are first-class</vt:lpstr>
      <vt:lpstr>Lambda functions</vt:lpstr>
      <vt:lpstr>Syntax for function types</vt:lpstr>
      <vt:lpstr>Higher-order functions</vt:lpstr>
      <vt:lpstr>Higher-order functions</vt:lpstr>
      <vt:lpstr>Passing a function reference</vt:lpstr>
      <vt:lpstr>Last parameter call syntax</vt:lpstr>
      <vt:lpstr>Using higher-order functions</vt:lpstr>
      <vt:lpstr>List filters</vt:lpstr>
      <vt:lpstr>List filters</vt:lpstr>
      <vt:lpstr>Iterating through lists</vt:lpstr>
      <vt:lpstr>List filters</vt:lpstr>
      <vt:lpstr>Eager and lazy filters</vt:lpstr>
      <vt:lpstr>Eager filters</vt:lpstr>
      <vt:lpstr>Lazy filters</vt:lpstr>
      <vt:lpstr>Sequences -&gt; lists</vt:lpstr>
      <vt:lpstr>Other list transformations</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Aditya Gupta</cp:lastModifiedBy>
  <cp:revision>2</cp:revision>
  <dcterms:modified xsi:type="dcterms:W3CDTF">2022-02-06T20:49:49Z</dcterms:modified>
</cp:coreProperties>
</file>