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5143500" type="screen16x9"/>
  <p:notesSz cx="6858000" cy="9144000"/>
  <p:embeddedFontLst>
    <p:embeddedFont>
      <p:font typeface="Consolas" panose="020B0609020204030204" pitchFamily="49" charset="0"/>
      <p:regular r:id="rId49"/>
      <p:bold r:id="rId50"/>
      <p:italic r:id="rId51"/>
      <p:boldItalic r:id="rId52"/>
    </p:embeddedFont>
    <p:embeddedFont>
      <p:font typeface="Google Sans" panose="020B0604020202020204" charset="0"/>
      <p:regular r:id="rId53"/>
      <p:bold r:id="rId54"/>
      <p:italic r:id="rId55"/>
      <p:boldItalic r:id="rId56"/>
    </p:embeddedFont>
    <p:embeddedFont>
      <p:font typeface="Open Sans" panose="020B060603050402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058C29-8DFE-44DA-B28B-9A723C36398E}">
  <a:tblStyle styleId="{13058C29-8DFE-44DA-B28B-9A723C3639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6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1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1.fntdata"/><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api/latest/jvm/stdlib/kotlin.sequences/index.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8056c3aa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8056c3aa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slide, we passed "Kotlin!" as an argument to main.</a:t>
            </a:r>
            <a:endParaRPr/>
          </a:p>
          <a:p>
            <a:pPr marL="0" lvl="0" indent="0" algn="l" rtl="0">
              <a:spcBef>
                <a:spcPts val="0"/>
              </a:spcBef>
              <a:spcAft>
                <a:spcPts val="0"/>
              </a:spcAft>
              <a:buNone/>
            </a:pPr>
            <a:endParaRPr/>
          </a:p>
          <a:p>
            <a:pPr marL="0" lvl="0" indent="0" algn="l" rtl="0">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lang="en" b="1"/>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8056c3aa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8056c3a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8056c3aa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8056c3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the code says:</a:t>
            </a:r>
            <a:endParaRPr/>
          </a:p>
          <a:p>
            <a:pPr marL="457200" lvl="0" indent="-298450" algn="l" rtl="0">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marL="457200" lvl="0" indent="-298450" algn="l" rtl="0">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056c3aa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056c3a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88056c3aa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88056c3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88056c3aa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88056c3a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8056c3aa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8056c3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8056c3aa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8056c3a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88056c3aa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88056c3aa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8056c3aa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8056c3aa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8056c3aa_0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8056c3aa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lang="en" i="1">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lang="en" i="1">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b="1">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marL="457200" lvl="0" indent="-298450" algn="l" rtl="0">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3"/>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88056c3aa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b88056c3aa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8056c3aa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8056c3aa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8056c3aa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8056c3a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Collection Transformation Operations</a:t>
            </a: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88056c3aa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88056c3aa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88056c3aa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88056c3aa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8056c3aa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8056c3aa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88056c3aa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88056c3aa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88056c3aa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88056c3a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8056c3aa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8056c3a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8056c3aa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8056c3a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t>
            </a:r>
            <a:r>
              <a:rPr lang="en">
                <a:latin typeface="Courier New"/>
                <a:ea typeface="Courier New"/>
                <a:cs typeface="Courier New"/>
                <a:sym typeface="Courier New"/>
              </a:rPr>
              <a:t>Kotlin!</a:t>
            </a:r>
            <a:r>
              <a:rPr lang="en"/>
              <a:t> in the </a:t>
            </a:r>
            <a:r>
              <a:rPr lang="en" b="1"/>
              <a:t>Program arguments</a:t>
            </a:r>
            <a:r>
              <a:rPr lang="en"/>
              <a:t> field, and click </a:t>
            </a:r>
            <a:r>
              <a:rPr lang="en" b="1"/>
              <a:t>OK</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3.xm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4.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slide" Target="slide20.xml"/><Relationship Id="rId5"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3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a:spLocks noGrp="1"/>
          </p:cNvSpPr>
          <p:nvPr>
            <p:ph type="body" idx="1"/>
          </p:nvPr>
        </p:nvSpPr>
        <p:spPr>
          <a:xfrm>
            <a:off x="342900" y="1381075"/>
            <a:ext cx="84894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argument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3" name="Google Shape;153;p26"/>
          <p:cNvSpPr txBox="1"/>
          <p:nvPr/>
        </p:nvSpPr>
        <p:spPr>
          <a:xfrm>
            <a:off x="311700" y="1870625"/>
            <a:ext cx="8543700" cy="143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args</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0</a:t>
            </a:r>
            <a:r>
              <a:rPr lang="en" sz="1800" b="1">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(Almost) Everything has a value</a:t>
            </a:r>
            <a:endParaRPr sz="4200"/>
          </a:p>
        </p:txBody>
      </p:sp>
      <p:sp>
        <p:nvSpPr>
          <p:cNvPr id="160" name="Google Shape;160;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isHot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7474F"/>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 values</a:t>
            </a:r>
            <a:endParaRPr/>
          </a:p>
        </p:txBody>
      </p:sp>
      <p:sp>
        <p:nvSpPr>
          <p:cNvPr id="174" name="Google Shape;174;p29"/>
          <p:cNvSpPr txBox="1">
            <a:spLocks noGrp="1"/>
          </p:cNvSpPr>
          <p:nvPr>
            <p:ph type="body" idx="1"/>
          </p:nvPr>
        </p:nvSpPr>
        <p:spPr>
          <a:xfrm>
            <a:off x="359850" y="1381075"/>
            <a:ext cx="8472300" cy="871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Sometimes, 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marL="0" lvl="0" indent="0" algn="l" rtl="0">
              <a:spcBef>
                <a:spcPts val="1000"/>
              </a:spcBef>
              <a:spcAft>
                <a:spcPts val="0"/>
              </a:spcAft>
              <a:buNone/>
            </a:pPr>
            <a:endParaRPr sz="1800"/>
          </a:p>
        </p:txBody>
      </p:sp>
      <p:sp>
        <p:nvSpPr>
          <p:cNvPr id="175" name="Google Shape;17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76" name="Google Shape;176;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Functions in Kotlin</a:t>
            </a:r>
            <a:endParaRPr sz="4200"/>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functions</a:t>
            </a:r>
            <a:endParaRPr/>
          </a:p>
        </p:txBody>
      </p:sp>
      <p:sp>
        <p:nvSpPr>
          <p:cNvPr id="189" name="Google Shape;189;p31"/>
          <p:cNvSpPr txBox="1">
            <a:spLocks noGrp="1"/>
          </p:cNvSpPr>
          <p:nvPr>
            <p:ph type="body" idx="1"/>
          </p:nvPr>
        </p:nvSpPr>
        <p:spPr>
          <a:xfrm>
            <a:off x="291200" y="1381075"/>
            <a:ext cx="8464800" cy="572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 block of code that performs a specific task</a:t>
            </a:r>
            <a:endParaRPr sz="2200"/>
          </a:p>
        </p:txBody>
      </p:sp>
      <p:sp>
        <p:nvSpPr>
          <p:cNvPr id="190" name="Google Shape;190;p31"/>
          <p:cNvSpPr txBox="1">
            <a:spLocks noGrp="1"/>
          </p:cNvSpPr>
          <p:nvPr>
            <p:ph type="sldNum" idx="12"/>
          </p:nvPr>
        </p:nvSpPr>
        <p:spPr>
          <a:xfrm>
            <a:off x="8548658" y="45108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91" name="Google Shape;191;p31"/>
          <p:cNvSpPr txBox="1"/>
          <p:nvPr/>
        </p:nvSpPr>
        <p:spPr>
          <a:xfrm>
            <a:off x="291200" y="2147200"/>
            <a:ext cx="81813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marL="0" lvl="0" indent="0" algn="l" rtl="0">
              <a:spcBef>
                <a:spcPts val="0"/>
              </a:spcBef>
              <a:spcAft>
                <a:spcPts val="0"/>
              </a:spcAft>
              <a:buNone/>
            </a:pP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Parts of a function</a:t>
            </a:r>
            <a:endParaRPr/>
          </a:p>
        </p:txBody>
      </p:sp>
      <p:sp>
        <p:nvSpPr>
          <p:cNvPr id="199" name="Google Shape;199;p32"/>
          <p:cNvSpPr txBox="1">
            <a:spLocks noGrp="1"/>
          </p:cNvSpPr>
          <p:nvPr>
            <p:ph type="body" idx="1"/>
          </p:nvPr>
        </p:nvSpPr>
        <p:spPr>
          <a:xfrm>
            <a:off x="387900" y="13810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marL="45720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1000"/>
              </a:spcBef>
              <a:spcAft>
                <a:spcPts val="0"/>
              </a:spcAft>
              <a:buNone/>
            </a:pPr>
            <a:endParaRPr/>
          </a:p>
        </p:txBody>
      </p:sp>
      <p:sp>
        <p:nvSpPr>
          <p:cNvPr id="200" name="Google Shape;20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01" name="Google Shape;201;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08" name="Google Shape;208;p33"/>
          <p:cNvSpPr txBox="1">
            <a:spLocks noGrp="1"/>
          </p:cNvSpPr>
          <p:nvPr>
            <p:ph type="body" idx="1"/>
          </p:nvPr>
        </p:nvSpPr>
        <p:spPr>
          <a:xfrm>
            <a:off x="311700" y="1381075"/>
            <a:ext cx="85206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18" name="Google Shape;218;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500"/>
              </a:spcBef>
              <a:spcAft>
                <a:spcPts val="0"/>
              </a:spcAft>
              <a:buNone/>
            </a:pP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is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Function arguments</a:t>
            </a:r>
            <a:endParaRPr/>
          </a:p>
        </p:txBody>
      </p:sp>
      <p:sp>
        <p:nvSpPr>
          <p:cNvPr id="227" name="Google Shape;227;p35"/>
          <p:cNvSpPr txBox="1">
            <a:spLocks noGrp="1"/>
          </p:cNvSpPr>
          <p:nvPr>
            <p:ph type="body" idx="1"/>
          </p:nvPr>
        </p:nvSpPr>
        <p:spPr>
          <a:xfrm>
            <a:off x="342900" y="1914475"/>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Default parameters</a:t>
            </a:r>
            <a:endParaRPr sz="2200"/>
          </a:p>
        </p:txBody>
      </p:sp>
      <p:sp>
        <p:nvSpPr>
          <p:cNvPr id="228" name="Google Shape;22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29" name="Google Shape;229;p35"/>
          <p:cNvSpPr txBox="1">
            <a:spLocks noGrp="1"/>
          </p:cNvSpPr>
          <p:nvPr>
            <p:ph type="body" idx="1"/>
          </p:nvPr>
        </p:nvSpPr>
        <p:spPr>
          <a:xfrm>
            <a:off x="342900" y="2411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Required parameters</a:t>
            </a:r>
            <a:endParaRPr sz="2200"/>
          </a:p>
        </p:txBody>
      </p:sp>
      <p:sp>
        <p:nvSpPr>
          <p:cNvPr id="230" name="Google Shape;230;p35"/>
          <p:cNvSpPr txBox="1">
            <a:spLocks noGrp="1"/>
          </p:cNvSpPr>
          <p:nvPr>
            <p:ph type="body" idx="1"/>
          </p:nvPr>
        </p:nvSpPr>
        <p:spPr>
          <a:xfrm>
            <a:off x="351625" y="2933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Functions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2: Functions</a:t>
            </a:r>
            <a:endParaRPr sz="2000"/>
          </a:p>
          <a:p>
            <a:pPr marL="914400" lvl="1" indent="-355600" algn="l" rtl="0">
              <a:spcBef>
                <a:spcPts val="1000"/>
              </a:spcBef>
              <a:spcAft>
                <a:spcPts val="0"/>
              </a:spcAft>
              <a:buClr>
                <a:schemeClr val="dk1"/>
              </a:buClr>
              <a:buSzPts val="2000"/>
              <a:buChar char="○"/>
            </a:pPr>
            <a:r>
              <a:rPr lang="en" u="sng">
                <a:solidFill>
                  <a:schemeClr val="accent5"/>
                </a:solidFill>
                <a:hlinkClick r:id="rId3" action="ppaction://hlinksldjump">
                  <a:extLst>
                    <a:ext uri="{A12FA001-AC4F-418D-AE19-62706E023703}">
                      <ahyp:hlinkClr xmlns:ahyp="http://schemas.microsoft.com/office/drawing/2018/hyperlinkcolor" val="tx"/>
                    </a:ext>
                  </a:extLst>
                </a:hlinkClick>
              </a:rPr>
              <a:t>Programs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4" action="ppaction://hlinksldjump">
                  <a:extLst>
                    <a:ext uri="{A12FA001-AC4F-418D-AE19-62706E023703}">
                      <ahyp:hlinkClr xmlns:ahyp="http://schemas.microsoft.com/office/drawing/2018/hyperlinkcolor" val="tx"/>
                    </a:ext>
                  </a:extLst>
                </a:hlinkClick>
              </a:rPr>
              <a:t>(Almost) Everything has a value</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5" action="ppaction://hlinksldjump">
                  <a:extLst>
                    <a:ext uri="{A12FA001-AC4F-418D-AE19-62706E023703}">
                      <ahyp:hlinkClr xmlns:ahyp="http://schemas.microsoft.com/office/drawing/2018/hyperlinkcolor" val="tx"/>
                    </a:ext>
                  </a:extLst>
                </a:hlinkClick>
              </a:rPr>
              <a:t>Functions</a:t>
            </a:r>
            <a:r>
              <a:rPr lang="en" u="sng">
                <a:solidFill>
                  <a:schemeClr val="accent5"/>
                </a:solidFill>
                <a:hlinkClick r:id="rId5" action="ppaction://hlinksldjump">
                  <a:extLst>
                    <a:ext uri="{A12FA001-AC4F-418D-AE19-62706E023703}">
                      <ahyp:hlinkClr xmlns:ahyp="http://schemas.microsoft.com/office/drawing/2018/hyperlinkcolor" val="tx"/>
                    </a:ext>
                  </a:extLst>
                </a:hlinkClick>
              </a:rPr>
              <a:t>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6" action="ppaction://hlinksldjump">
                  <a:extLst>
                    <a:ext uri="{A12FA001-AC4F-418D-AE19-62706E023703}">
                      <ahyp:hlinkClr xmlns:ahyp="http://schemas.microsoft.com/office/drawing/2018/hyperlinkcolor" val="tx"/>
                    </a:ext>
                  </a:extLst>
                </a:hlinkClick>
              </a:rPr>
              <a:t>Compact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7" action="ppaction://hlinksldjump">
                  <a:extLst>
                    <a:ext uri="{A12FA001-AC4F-418D-AE19-62706E023703}">
                      <ahyp:hlinkClr xmlns:ahyp="http://schemas.microsoft.com/office/drawing/2018/hyperlinkcolor" val="tx"/>
                    </a:ext>
                  </a:extLst>
                </a:hlinkClick>
              </a:rPr>
              <a:t>Lambdas and higher-order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8" action="ppaction://hlinksldjump">
                  <a:extLst>
                    <a:ext uri="{A12FA001-AC4F-418D-AE19-62706E023703}">
                      <ahyp:hlinkClr xmlns:ahyp="http://schemas.microsoft.com/office/drawing/2018/hyperlinkcolor" val="tx"/>
                    </a:ext>
                  </a:extLst>
                </a:hlinkClick>
              </a:rPr>
              <a:t>List filters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9" action="ppaction://hlinksldjump">
                  <a:extLst>
                    <a:ext uri="{A12FA001-AC4F-418D-AE19-62706E023703}">
                      <ahyp:hlinkClr xmlns:ahyp="http://schemas.microsoft.com/office/drawing/2018/hyperlinkcolor" val="tx"/>
                    </a:ext>
                  </a:extLst>
                </a:hlinkClick>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237" name="Google Shape;237;p36"/>
          <p:cNvSpPr txBox="1">
            <a:spLocks noGrp="1"/>
          </p:cNvSpPr>
          <p:nvPr>
            <p:ph type="body" idx="1"/>
          </p:nvPr>
        </p:nvSpPr>
        <p:spPr>
          <a:xfrm>
            <a:off x="311700" y="1838275"/>
            <a:ext cx="85206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drive(</a:t>
            </a:r>
            <a:r>
              <a:rPr lang="en" sz="1800" b="1">
                <a:latin typeface="Consolas"/>
                <a:ea typeface="Consolas"/>
                <a:cs typeface="Consolas"/>
                <a:sym typeface="Consolas"/>
              </a:rPr>
              <a:t>speed: String = </a:t>
            </a:r>
            <a:r>
              <a:rPr lang="en" sz="1800" b="1">
                <a:solidFill>
                  <a:srgbClr val="388E3C"/>
                </a:solidFill>
                <a:latin typeface="Consolas"/>
                <a:ea typeface="Consolas"/>
                <a:cs typeface="Consolas"/>
                <a:sym typeface="Consolas"/>
              </a:rPr>
              <a:t>"fast"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"driving</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$speed</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8" name="Google Shape;23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39" name="Google Shape;239;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 </a:t>
            </a:r>
            <a:r>
              <a:rPr lang="en" sz="1800">
                <a:solidFill>
                  <a:srgbClr val="1155CC"/>
                </a:solidFill>
                <a:latin typeface="Consolas"/>
                <a:ea typeface="Consolas"/>
                <a:cs typeface="Consolas"/>
                <a:sym typeface="Consolas"/>
              </a:rPr>
              <a:t>⇒ driving fast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a:t>
            </a:r>
            <a:r>
              <a:rPr lang="en" sz="1800">
                <a:solidFill>
                  <a:srgbClr val="388E3C"/>
                </a:solidFill>
                <a:latin typeface="Consolas"/>
                <a:ea typeface="Consolas"/>
                <a:cs typeface="Consolas"/>
                <a:sym typeface="Consolas"/>
              </a:rPr>
              <a:t>"slow"</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driving slow</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drive(speed = </a:t>
            </a:r>
            <a:r>
              <a:rPr lang="en" sz="1800">
                <a:solidFill>
                  <a:srgbClr val="388E3C"/>
                </a:solidFill>
                <a:latin typeface="Consolas"/>
                <a:ea typeface="Consolas"/>
                <a:cs typeface="Consolas"/>
                <a:sym typeface="Consolas"/>
              </a:rPr>
              <a:t>"turtle-like"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 driving turtle-like</a:t>
            </a:r>
            <a:endParaRPr>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5178575" y="2637200"/>
            <a:ext cx="30384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Use "=" after the type</a:t>
            </a:r>
            <a:endParaRPr sz="18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to define default values</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Required parameters</a:t>
            </a:r>
            <a:endParaRPr/>
          </a:p>
        </p:txBody>
      </p:sp>
      <p:sp>
        <p:nvSpPr>
          <p:cNvPr id="249" name="Google Shape;249;p37"/>
          <p:cNvSpPr txBox="1">
            <a:spLocks noGrp="1"/>
          </p:cNvSpPr>
          <p:nvPr>
            <p:ph type="body" idx="1"/>
          </p:nvPr>
        </p:nvSpPr>
        <p:spPr>
          <a:xfrm>
            <a:off x="311700" y="1457275"/>
            <a:ext cx="85206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no default is specified for a parameter, the corresponding argument is required.</a:t>
            </a:r>
            <a:endParaRPr sz="18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51" name="Google Shape;251;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tempToday(</a:t>
            </a:r>
            <a:r>
              <a:rPr lang="en" sz="1800" b="1">
                <a:latin typeface="Consolas"/>
                <a:ea typeface="Consolas"/>
                <a:cs typeface="Consolas"/>
                <a:sym typeface="Consolas"/>
              </a:rPr>
              <a:t>day: String</a:t>
            </a:r>
            <a:r>
              <a:rPr lang="en" sz="1800">
                <a:latin typeface="Consolas"/>
                <a:ea typeface="Consolas"/>
                <a:cs typeface="Consolas"/>
                <a:sym typeface="Consolas"/>
              </a:rPr>
              <a:t>,</a:t>
            </a:r>
            <a:r>
              <a:rPr lang="en" sz="1800" b="1">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Required parameters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versus required parameters</a:t>
            </a:r>
            <a:endParaRPr/>
          </a:p>
        </p:txBody>
      </p:sp>
      <p:sp>
        <p:nvSpPr>
          <p:cNvPr id="260" name="Google Shape;260;p38"/>
          <p:cNvSpPr txBox="1">
            <a:spLocks noGrp="1"/>
          </p:cNvSpPr>
          <p:nvPr>
            <p:ph type="body" idx="1"/>
          </p:nvPr>
        </p:nvSpPr>
        <p:spPr>
          <a:xfrm>
            <a:off x="311700" y="1270800"/>
            <a:ext cx="8520600" cy="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Functions can have a mix of default and required parameters. </a:t>
            </a:r>
            <a:endParaRPr sz="1800"/>
          </a:p>
        </p:txBody>
      </p:sp>
      <p:sp>
        <p:nvSpPr>
          <p:cNvPr id="261" name="Google Shape;26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62" name="Google Shape;262;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reformat(str: String,</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6397850" y="2359833"/>
            <a:ext cx="21507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Has default value</a:t>
            </a:r>
            <a:endParaRPr sz="1800" b="1">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a:spLocks noGrp="1"/>
          </p:cNvSpPr>
          <p:nvPr>
            <p:ph type="body" idx="1"/>
          </p:nvPr>
        </p:nvSpPr>
        <p:spPr>
          <a:xfrm>
            <a:off x="311700" y="3355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Named arguments</a:t>
            </a:r>
            <a:endParaRPr/>
          </a:p>
        </p:txBody>
      </p:sp>
      <p:sp>
        <p:nvSpPr>
          <p:cNvPr id="273" name="Google Shape;273;p39"/>
          <p:cNvSpPr txBox="1">
            <a:spLocks noGrp="1"/>
          </p:cNvSpPr>
          <p:nvPr>
            <p:ph type="body" idx="1"/>
          </p:nvPr>
        </p:nvSpPr>
        <p:spPr>
          <a:xfrm>
            <a:off x="311700" y="1469600"/>
            <a:ext cx="8520600" cy="45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marL="0" lvl="0" indent="0" algn="l" rtl="0">
              <a:spcBef>
                <a:spcPts val="0"/>
              </a:spcBef>
              <a:spcAft>
                <a:spcPts val="0"/>
              </a:spcAft>
              <a:buNone/>
            </a:pPr>
            <a:endParaRPr sz="1800"/>
          </a:p>
        </p:txBody>
      </p:sp>
      <p:sp>
        <p:nvSpPr>
          <p:cNvPr id="274" name="Google Shape;27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It's considered good style to put default arguments after positional arguments,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a:spLocks noGrp="1"/>
          </p:cNvSpPr>
          <p:nvPr>
            <p:ph type="body" idx="1"/>
          </p:nvPr>
        </p:nvSpPr>
        <p:spPr>
          <a:xfrm>
            <a:off x="311700" y="216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lang="en" sz="1800" b="1">
                <a:latin typeface="Consolas"/>
                <a:ea typeface="Consolas"/>
                <a:cs typeface="Consolas"/>
                <a:sym typeface="Consolas"/>
              </a:rPr>
              <a:t>divideByCamelHumps = </a:t>
            </a:r>
            <a:r>
              <a:rPr lang="en" sz="1800" b="1">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lang="en" sz="1800" b="1">
                <a:latin typeface="Consolas"/>
                <a:ea typeface="Consolas"/>
                <a:cs typeface="Consolas"/>
                <a:sym typeface="Consolas"/>
              </a:rPr>
              <a:t>wordSeparator = </a:t>
            </a:r>
            <a:r>
              <a:rPr lang="en" sz="1800" b="1">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Compact functions</a:t>
            </a:r>
            <a:endParaRPr sz="4200"/>
          </a:p>
        </p:txBody>
      </p:sp>
      <p:sp>
        <p:nvSpPr>
          <p:cNvPr id="282" name="Google Shape;28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Single-expression functions</a:t>
            </a:r>
            <a:endParaRPr/>
          </a:p>
        </p:txBody>
      </p:sp>
      <p:sp>
        <p:nvSpPr>
          <p:cNvPr id="288" name="Google Shape;288;p41"/>
          <p:cNvSpPr txBox="1">
            <a:spLocks noGrp="1"/>
          </p:cNvSpPr>
          <p:nvPr>
            <p:ph type="body" idx="1"/>
          </p:nvPr>
        </p:nvSpPr>
        <p:spPr>
          <a:xfrm>
            <a:off x="311700" y="1457275"/>
            <a:ext cx="85206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marL="0" lvl="0" indent="0" algn="l" rtl="0">
              <a:spcBef>
                <a:spcPts val="1000"/>
              </a:spcBef>
              <a:spcAft>
                <a:spcPts val="0"/>
              </a:spcAft>
              <a:buNone/>
            </a:pPr>
            <a:endParaRPr sz="1800"/>
          </a:p>
        </p:txBody>
      </p:sp>
      <p:sp>
        <p:nvSpPr>
          <p:cNvPr id="289" name="Google Shape;28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90" name="Google Shape;290;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double(x: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Complete version</a:t>
            </a:r>
            <a:endParaRPr sz="1800" b="1">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Compact version</a:t>
            </a:r>
            <a:endParaRPr sz="1800" b="1">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Lambdas and higher-order functions</a:t>
            </a:r>
            <a:endParaRPr sz="4200"/>
          </a:p>
        </p:txBody>
      </p:sp>
      <p:sp>
        <p:nvSpPr>
          <p:cNvPr id="301" name="Google Shape;30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Kotlin functions are first-class</a:t>
            </a:r>
            <a:endParaRPr/>
          </a:p>
        </p:txBody>
      </p:sp>
      <p:sp>
        <p:nvSpPr>
          <p:cNvPr id="307" name="Google Shape;307;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08" name="Google Shape;308;p43"/>
          <p:cNvSpPr txBox="1"/>
          <p:nvPr/>
        </p:nvSpPr>
        <p:spPr>
          <a:xfrm>
            <a:off x="342900" y="12815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 can be stored in variables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functions</a:t>
            </a:r>
            <a:endParaRPr sz="22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Lambda functions</a:t>
            </a:r>
            <a:endParaRPr/>
          </a:p>
        </p:txBody>
      </p:sp>
      <p:sp>
        <p:nvSpPr>
          <p:cNvPr id="318" name="Google Shape;318;p44"/>
          <p:cNvSpPr txBox="1">
            <a:spLocks noGrp="1"/>
          </p:cNvSpPr>
          <p:nvPr>
            <p:ph type="body" idx="1"/>
          </p:nvPr>
        </p:nvSpPr>
        <p:spPr>
          <a:xfrm>
            <a:off x="311700" y="2165675"/>
            <a:ext cx="8520600" cy="18357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dirtLevel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lang="en" sz="1800" b="1">
                <a:latin typeface="Consolas"/>
                <a:ea typeface="Consolas"/>
                <a:cs typeface="Consolas"/>
                <a:sym typeface="Consolas"/>
              </a:rPr>
              <a:t>{level: Int -&gt; level / </a:t>
            </a:r>
            <a:r>
              <a:rPr lang="en" sz="1800" b="1">
                <a:solidFill>
                  <a:srgbClr val="C53929"/>
                </a:solidFill>
                <a:latin typeface="Consolas"/>
                <a:ea typeface="Consolas"/>
                <a:cs typeface="Consolas"/>
                <a:sym typeface="Consolas"/>
              </a:rPr>
              <a:t>2</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marL="0" lvl="0" indent="0" algn="l" rtl="0">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9" name="Google Shape;31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20" name="Google Shape;320;p44"/>
          <p:cNvSpPr txBox="1"/>
          <p:nvPr/>
        </p:nvSpPr>
        <p:spPr>
          <a:xfrm>
            <a:off x="388950" y="1179450"/>
            <a:ext cx="84216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 lambda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4592865" y="2098352"/>
            <a:ext cx="17199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Function arrow</a:t>
            </a:r>
            <a:endParaRPr sz="1800" b="1">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5832150" y="3659400"/>
            <a:ext cx="1931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Code to execute</a:t>
            </a:r>
            <a:endParaRPr sz="1800" b="1">
              <a:latin typeface="Roboto"/>
              <a:ea typeface="Roboto"/>
              <a:cs typeface="Roboto"/>
              <a:sym typeface="Roboto"/>
            </a:endParaRPr>
          </a:p>
        </p:txBody>
      </p:sp>
      <p:cxnSp>
        <p:nvCxnSpPr>
          <p:cNvPr id="325" name="Google Shape;325;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Parameter and type</a:t>
            </a:r>
            <a:endParaRPr sz="1800" b="1">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Syntax for function types</a:t>
            </a:r>
            <a:endParaRPr/>
          </a:p>
        </p:txBody>
      </p:sp>
      <p:sp>
        <p:nvSpPr>
          <p:cNvPr id="333" name="Google Shape;333;p45"/>
          <p:cNvSpPr txBox="1">
            <a:spLocks noGrp="1"/>
          </p:cNvSpPr>
          <p:nvPr>
            <p:ph type="body" idx="1"/>
          </p:nvPr>
        </p:nvSpPr>
        <p:spPr>
          <a:xfrm>
            <a:off x="387900" y="2295475"/>
            <a:ext cx="8413200" cy="743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35" name="Google Shape;335;p45"/>
          <p:cNvSpPr txBox="1"/>
          <p:nvPr/>
        </p:nvSpPr>
        <p:spPr>
          <a:xfrm>
            <a:off x="364000" y="1186950"/>
            <a:ext cx="8468100" cy="7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lambdas. Declare a variable that holds a function.</a:t>
            </a:r>
            <a:endParaRPr sz="180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a:off x="934174" y="2457350"/>
            <a:ext cx="14334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5"/>
          <p:cNvSpPr txBox="1"/>
          <p:nvPr/>
        </p:nvSpPr>
        <p:spPr>
          <a:xfrm>
            <a:off x="2174852"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Data type of variable</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(function type)</a:t>
            </a:r>
            <a:endParaRPr sz="1800" b="1">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Variable name</a:t>
            </a:r>
            <a:endParaRPr sz="1800" b="1">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Function</a:t>
            </a:r>
            <a:endParaRPr sz="1800" b="1">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2" name="Google Shape;342;p45"/>
          <p:cNvCxnSpPr/>
          <p:nvPr/>
        </p:nvCxnSpPr>
        <p:spPr>
          <a:xfrm flipH="1">
            <a:off x="3383376" y="2962982"/>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3" name="Google Shape;343;p45"/>
          <p:cNvCxnSpPr/>
          <p:nvPr/>
        </p:nvCxnSpPr>
        <p:spPr>
          <a:xfrm flipH="1">
            <a:off x="5888652" y="2962983"/>
            <a:ext cx="3300" cy="4782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Programs in Kotlin</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49" name="Google Shape;349;p46"/>
          <p:cNvSpPr txBox="1">
            <a:spLocks noGrp="1"/>
          </p:cNvSpPr>
          <p:nvPr>
            <p:ph type="body" idx="1"/>
          </p:nvPr>
        </p:nvSpPr>
        <p:spPr>
          <a:xfrm>
            <a:off x="311700" y="1076275"/>
            <a:ext cx="8520600" cy="673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Higher-order functions take functions as parameters, or return a function.</a:t>
            </a:r>
            <a:endParaRPr sz="1800"/>
          </a:p>
        </p:txBody>
      </p:sp>
      <p:sp>
        <p:nvSpPr>
          <p:cNvPr id="350" name="Google Shape;350;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51" name="Google Shape;351;p46"/>
          <p:cNvSpPr txBox="1"/>
          <p:nvPr/>
        </p:nvSpPr>
        <p:spPr>
          <a:xfrm>
            <a:off x="342900" y="2034001"/>
            <a:ext cx="8329800" cy="121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encodeMsg(msg: String, encode: (String) -&gt; String): String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encode(msg)</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The body of the code calls the function that was passed as the second argument, and passes the first argument along to it.</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58" name="Google Shape;358;p47"/>
          <p:cNvSpPr txBox="1">
            <a:spLocks noGrp="1"/>
          </p:cNvSpPr>
          <p:nvPr>
            <p:ph type="body" idx="1"/>
          </p:nvPr>
        </p:nvSpPr>
        <p:spPr>
          <a:xfrm>
            <a:off x="311700" y="10762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To call this function, pass it a string and a function.</a:t>
            </a:r>
            <a:endParaRPr sz="1800"/>
          </a:p>
        </p:txBody>
      </p:sp>
      <p:sp>
        <p:nvSpPr>
          <p:cNvPr id="359" name="Google Shape;359;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60" name="Google Shape;360;p47"/>
          <p:cNvSpPr txBox="1"/>
          <p:nvPr/>
        </p:nvSpPr>
        <p:spPr>
          <a:xfrm>
            <a:off x="338200" y="2034550"/>
            <a:ext cx="8279100" cy="145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lang="en" sz="1800" b="1">
                <a:latin typeface="Consolas"/>
                <a:ea typeface="Consolas"/>
                <a:cs typeface="Consolas"/>
                <a:sym typeface="Consolas"/>
              </a:rPr>
              <a:t>encodeMsg(</a:t>
            </a:r>
            <a:r>
              <a:rPr lang="en" sz="1800" b="1">
                <a:solidFill>
                  <a:srgbClr val="388E3C"/>
                </a:solidFill>
                <a:latin typeface="Consolas"/>
                <a:ea typeface="Consolas"/>
                <a:cs typeface="Consolas"/>
                <a:sym typeface="Consolas"/>
              </a:rPr>
              <a:t>"abc"</a:t>
            </a:r>
            <a:r>
              <a:rPr lang="en" sz="1800" b="1">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Using a function type separates its implementation from its usage.</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Passing a function reference</a:t>
            </a:r>
            <a:endParaRPr/>
          </a:p>
        </p:txBody>
      </p:sp>
      <p:sp>
        <p:nvSpPr>
          <p:cNvPr id="367" name="Google Shape;367;p48"/>
          <p:cNvSpPr txBox="1">
            <a:spLocks noGrp="1"/>
          </p:cNvSpPr>
          <p:nvPr>
            <p:ph type="body" idx="1"/>
          </p:nvPr>
        </p:nvSpPr>
        <p:spPr>
          <a:xfrm>
            <a:off x="311800" y="10000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chemeClr val="dk1"/>
                </a:solidFill>
              </a:rPr>
              <a:t>Use the </a:t>
            </a:r>
            <a:r>
              <a:rPr lang="en" sz="1800" b="1">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marL="0" lvl="0" indent="0" algn="l" rtl="0">
              <a:spcBef>
                <a:spcPts val="1000"/>
              </a:spcBef>
              <a:spcAft>
                <a:spcPts val="0"/>
              </a:spcAft>
              <a:buNone/>
            </a:pPr>
            <a:endParaRPr sz="1800"/>
          </a:p>
        </p:txBody>
      </p:sp>
      <p:sp>
        <p:nvSpPr>
          <p:cNvPr id="368" name="Google Shape;3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69" name="Google Shape;369;p48"/>
          <p:cNvSpPr txBox="1"/>
          <p:nvPr/>
        </p:nvSpPr>
        <p:spPr>
          <a:xfrm>
            <a:off x="314100" y="1882150"/>
            <a:ext cx="81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b="1">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and not trying to call the function.</a:t>
            </a:r>
            <a:endParaRPr sz="180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8"/>
          <p:cNvCxnSpPr/>
          <p:nvPr/>
        </p:nvCxnSpPr>
        <p:spPr>
          <a:xfrm>
            <a:off x="4037275" y="2581200"/>
            <a:ext cx="973800" cy="104100"/>
          </a:xfrm>
          <a:prstGeom prst="straightConnector1">
            <a:avLst/>
          </a:prstGeom>
          <a:noFill/>
          <a:ln w="28575" cap="flat" cmpd="sng">
            <a:solidFill>
              <a:srgbClr val="4CAF50"/>
            </a:solidFill>
            <a:prstDash val="solid"/>
            <a:round/>
            <a:headEnd type="triangle" w="med" len="med"/>
            <a:tailEnd type="none" w="med" len="med"/>
          </a:ln>
        </p:spPr>
      </p:cxnSp>
      <p:sp>
        <p:nvSpPr>
          <p:cNvPr id="374" name="Google Shape;374;p48"/>
          <p:cNvSpPr txBox="1"/>
          <p:nvPr/>
        </p:nvSpPr>
        <p:spPr>
          <a:xfrm>
            <a:off x="5160175" y="2352075"/>
            <a:ext cx="3597900" cy="7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Passing a named function,</a:t>
            </a:r>
            <a:endParaRPr sz="1800" b="1">
              <a:latin typeface="Roboto"/>
              <a:ea typeface="Roboto"/>
              <a:cs typeface="Roboto"/>
              <a:sym typeface="Roboto"/>
            </a:endParaRPr>
          </a:p>
          <a:p>
            <a:pPr marL="0" lvl="0" indent="0" algn="l" rtl="0">
              <a:spcBef>
                <a:spcPts val="0"/>
              </a:spcBef>
              <a:spcAft>
                <a:spcPts val="0"/>
              </a:spcAft>
              <a:buNone/>
            </a:pPr>
            <a:r>
              <a:rPr lang="en" sz="1800" b="1">
                <a:latin typeface="Roboto"/>
                <a:ea typeface="Roboto"/>
                <a:cs typeface="Roboto"/>
                <a:sym typeface="Roboto"/>
              </a:rPr>
              <a:t>not a lambda</a:t>
            </a:r>
            <a:endParaRPr sz="1800" b="1">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parameter call syntax</a:t>
            </a:r>
            <a:endParaRPr/>
          </a:p>
        </p:txBody>
      </p:sp>
      <p:sp>
        <p:nvSpPr>
          <p:cNvPr id="380" name="Google Shape;380;p49"/>
          <p:cNvSpPr txBox="1">
            <a:spLocks noGrp="1"/>
          </p:cNvSpPr>
          <p:nvPr>
            <p:ph type="body" idx="1"/>
          </p:nvPr>
        </p:nvSpPr>
        <p:spPr>
          <a:xfrm>
            <a:off x="342900" y="1211625"/>
            <a:ext cx="8520600" cy="654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Kotlin prefers that any parameter that takes a function is the last parameter. </a:t>
            </a:r>
            <a:endParaRPr sz="1800"/>
          </a:p>
          <a:p>
            <a:pPr marL="0" lvl="0" indent="0" algn="l" rtl="0">
              <a:spcBef>
                <a:spcPts val="1000"/>
              </a:spcBef>
              <a:spcAft>
                <a:spcPts val="0"/>
              </a:spcAft>
              <a:buNone/>
            </a:pPr>
            <a:endParaRPr sz="1800"/>
          </a:p>
        </p:txBody>
      </p:sp>
      <p:sp>
        <p:nvSpPr>
          <p:cNvPr id="381" name="Google Shape;381;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82" name="Google Shape;382;p49"/>
          <p:cNvSpPr txBox="1"/>
          <p:nvPr/>
        </p:nvSpPr>
        <p:spPr>
          <a:xfrm>
            <a:off x="314100" y="18821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encodeMsg(</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384"/>
                                        </p:tgtEl>
                                        <p:attrNameLst>
                                          <p:attrName>style.visibility</p:attrName>
                                        </p:attrNameLst>
                                      </p:cBhvr>
                                      <p:to>
                                        <p:strVal val="visible"/>
                                      </p:to>
                                    </p:set>
                                    <p:animEffect transition="in" filter="fade">
                                      <p:cBhvr>
                                        <p:cTn id="10"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higher-order functions</a:t>
            </a:r>
            <a:endParaRPr/>
          </a:p>
        </p:txBody>
      </p:sp>
      <p:sp>
        <p:nvSpPr>
          <p:cNvPr id="390" name="Google Shape;390;p50"/>
          <p:cNvSpPr txBox="1">
            <a:spLocks noGrp="1"/>
          </p:cNvSpPr>
          <p:nvPr>
            <p:ph type="body" idx="1"/>
          </p:nvPr>
        </p:nvSpPr>
        <p:spPr>
          <a:xfrm>
            <a:off x="311700" y="1685875"/>
            <a:ext cx="85206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92" name="Google Shape;392;p50"/>
          <p:cNvSpPr txBox="1"/>
          <p:nvPr/>
        </p:nvSpPr>
        <p:spPr>
          <a:xfrm>
            <a:off x="311700" y="2224675"/>
            <a:ext cx="79179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inline fun</a:t>
            </a:r>
            <a:r>
              <a:rPr lang="e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 filters</a:t>
            </a:r>
            <a:endParaRPr sz="4200"/>
          </a:p>
        </p:txBody>
      </p:sp>
      <p:sp>
        <p:nvSpPr>
          <p:cNvPr id="399" name="Google Shape;399;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05" name="Google Shape;40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06" name="Google Shape;406;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3000000" cy="3000000"/>
        </p:xfrm>
        <a:graphic>
          <a:graphicData uri="http://schemas.openxmlformats.org/drawingml/2006/table">
            <a:tbl>
              <a:tblPr>
                <a:noFill/>
                <a:tableStyleId>{13058C29-8DFE-44DA-B28B-9A723C36398E}</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2493800" y="3780800"/>
          <a:ext cx="3000000" cy="3000000"/>
        </p:xfrm>
        <a:graphic>
          <a:graphicData uri="http://schemas.openxmlformats.org/drawingml/2006/table">
            <a:tbl>
              <a:tblPr>
                <a:noFill/>
                <a:tableStyleId>{13058C29-8DFE-44DA-B28B-9A723C36398E}</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txBox="1"/>
          <p:nvPr/>
        </p:nvSpPr>
        <p:spPr>
          <a:xfrm>
            <a:off x="5094100" y="2713525"/>
            <a:ext cx="26778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Iterating through lists</a:t>
            </a:r>
            <a:endParaRPr/>
          </a:p>
        </p:txBody>
      </p:sp>
      <p:sp>
        <p:nvSpPr>
          <p:cNvPr id="417" name="Google Shape;417;p53"/>
          <p:cNvSpPr txBox="1">
            <a:spLocks noGrp="1"/>
          </p:cNvSpPr>
          <p:nvPr>
            <p:ph type="body" idx="1"/>
          </p:nvPr>
        </p:nvSpPr>
        <p:spPr>
          <a:xfrm>
            <a:off x="311700" y="1153213"/>
            <a:ext cx="8520600" cy="7923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19" name="Google Shape;419;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lang="en" sz="1800" b="1">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29" name="Google Shape;429;p54"/>
          <p:cNvSpPr txBox="1">
            <a:spLocks noGrp="1"/>
          </p:cNvSpPr>
          <p:nvPr>
            <p:ph type="body" idx="1"/>
          </p:nvPr>
        </p:nvSpPr>
        <p:spPr>
          <a:xfrm>
            <a:off x="387900" y="2143075"/>
            <a:ext cx="8520600" cy="1497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books = </a:t>
            </a:r>
            <a:r>
              <a:rPr lang="en" sz="1800">
                <a:solidFill>
                  <a:schemeClr val="dk1"/>
                </a:solidFill>
                <a:latin typeface="Consolas"/>
                <a:ea typeface="Consolas"/>
                <a:cs typeface="Consolas"/>
                <a:sym typeface="Consolas"/>
              </a:rPr>
              <a:t>listOf(</a:t>
            </a:r>
            <a:r>
              <a:rPr lang="en" sz="1800">
                <a:solidFill>
                  <a:srgbClr val="388E3C"/>
                </a:solidFill>
                <a:latin typeface="Consolas"/>
                <a:ea typeface="Consolas"/>
                <a:cs typeface="Consolas"/>
                <a:sym typeface="Consolas"/>
              </a:rPr>
              <a:t>"nature"</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"biology"</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 "birds"</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println(books.filter </a:t>
            </a:r>
            <a:r>
              <a:rPr lang="en" sz="1800" b="1">
                <a:solidFill>
                  <a:schemeClr val="dk1"/>
                </a:solidFill>
                <a:latin typeface="Consolas"/>
                <a:ea typeface="Consolas"/>
                <a:cs typeface="Consolas"/>
                <a:sym typeface="Consolas"/>
              </a:rPr>
              <a:t>{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'b'</a:t>
            </a: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0" name="Google Shape;43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item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and lazy filters</a:t>
            </a:r>
            <a:endParaRPr/>
          </a:p>
        </p:txBody>
      </p:sp>
      <p:sp>
        <p:nvSpPr>
          <p:cNvPr id="438" name="Google Shape;438;p55"/>
          <p:cNvSpPr txBox="1">
            <a:spLocks noGrp="1"/>
          </p:cNvSpPr>
          <p:nvPr>
            <p:ph type="body" idx="1"/>
          </p:nvPr>
        </p:nvSpPr>
        <p:spPr>
          <a:xfrm>
            <a:off x="347700" y="2492575"/>
            <a:ext cx="8408400" cy="4950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b="1"/>
              <a:t>Lazy:</a:t>
            </a:r>
            <a:r>
              <a:rPr lang="en" sz="2200"/>
              <a:t> occurs only if necessary at runtime</a:t>
            </a:r>
            <a:endParaRPr sz="2200"/>
          </a:p>
        </p:txBody>
      </p:sp>
      <p:sp>
        <p:nvSpPr>
          <p:cNvPr id="439" name="Google Shape;439;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440" name="Google Shape;440;p55"/>
          <p:cNvSpPr txBox="1"/>
          <p:nvPr/>
        </p:nvSpPr>
        <p:spPr>
          <a:xfrm>
            <a:off x="347225" y="1929550"/>
            <a:ext cx="8408400" cy="495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b="1">
                <a:latin typeface="Roboto"/>
                <a:ea typeface="Roboto"/>
                <a:cs typeface="Roboto"/>
                <a:sym typeface="Roboto"/>
              </a:rPr>
              <a:t>Eager:</a:t>
            </a:r>
            <a:r>
              <a:rPr lang="en" sz="2200">
                <a:latin typeface="Roboto"/>
                <a:ea typeface="Roboto"/>
                <a:cs typeface="Roboto"/>
                <a:sym typeface="Roboto"/>
              </a:rPr>
              <a:t> occurs regardless of whether the result is ever used</a:t>
            </a:r>
            <a:endParaRPr sz="220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80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100" name="Google Shape;100;p20"/>
          <p:cNvSpPr txBox="1">
            <a:spLocks noGrp="1"/>
          </p:cNvSpPr>
          <p:nvPr>
            <p:ph type="body" idx="1"/>
          </p:nvPr>
        </p:nvSpPr>
        <p:spPr>
          <a:xfrm>
            <a:off x="342900" y="1564350"/>
            <a:ext cx="8489400" cy="22053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Char char="●"/>
            </a:pPr>
            <a:r>
              <a:rPr lang="en" sz="2200"/>
              <a:t>Create a file in your project</a:t>
            </a:r>
            <a:endParaRPr sz="2200"/>
          </a:p>
          <a:p>
            <a:pPr marL="457200" lvl="0" indent="-368300" algn="l" rtl="0">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marL="457200" lvl="0" indent="-368300" algn="l" rtl="0">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endParaRPr sz="2200">
              <a:latin typeface="Consolas"/>
              <a:ea typeface="Consolas"/>
              <a:cs typeface="Consolas"/>
              <a:sym typeface="Consolas"/>
            </a:endParaRPr>
          </a:p>
          <a:p>
            <a:pPr marL="457200" lvl="0" indent="-368300" algn="l" rtl="0">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(Optional)</a:t>
            </a:r>
            <a:endParaRPr sz="2200"/>
          </a:p>
          <a:p>
            <a:pPr marL="457200" lvl="0" indent="-368300" algn="l" rtl="0">
              <a:lnSpc>
                <a:spcPct val="150000"/>
              </a:lnSpc>
              <a:spcBef>
                <a:spcPts val="0"/>
              </a:spcBef>
              <a:spcAft>
                <a:spcPts val="0"/>
              </a:spcAft>
              <a:buSzPts val="2200"/>
              <a:buChar char="●"/>
            </a:pPr>
            <a:r>
              <a:rPr lang="en" sz="2200"/>
              <a:t>Run your program</a:t>
            </a:r>
            <a:endParaRPr sz="22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20"/>
          <p:cNvSpPr txBox="1"/>
          <p:nvPr/>
        </p:nvSpPr>
        <p:spPr>
          <a:xfrm>
            <a:off x="342925" y="1131800"/>
            <a:ext cx="8489400" cy="5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filters</a:t>
            </a:r>
            <a:endParaRPr/>
          </a:p>
        </p:txBody>
      </p:sp>
      <p:sp>
        <p:nvSpPr>
          <p:cNvPr id="448" name="Google Shape;448;p56"/>
          <p:cNvSpPr txBox="1">
            <a:spLocks noGrp="1"/>
          </p:cNvSpPr>
          <p:nvPr>
            <p:ph type="body" idx="1"/>
          </p:nvPr>
        </p:nvSpPr>
        <p:spPr>
          <a:xfrm>
            <a:off x="311700" y="1304875"/>
            <a:ext cx="85206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Filters are eager by default. A new list is created each time you use a filter.</a:t>
            </a:r>
            <a:endParaRPr sz="1800"/>
          </a:p>
        </p:txBody>
      </p:sp>
      <p:sp>
        <p:nvSpPr>
          <p:cNvPr id="449" name="Google Shape;449;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50" name="Google Shape;450;p56"/>
          <p:cNvSpPr txBox="1"/>
          <p:nvPr/>
        </p:nvSpPr>
        <p:spPr>
          <a:xfrm>
            <a:off x="317779" y="2004050"/>
            <a:ext cx="8462400" cy="71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lang="en" sz="1800" b="1">
                <a:solidFill>
                  <a:schemeClr val="dk1"/>
                </a:solidFill>
                <a:latin typeface="Consolas"/>
                <a:ea typeface="Consolas"/>
                <a:cs typeface="Consolas"/>
                <a:sym typeface="Consolas"/>
              </a:rPr>
              <a:t>instruments.filter { it [</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 }</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Lazy filters</a:t>
            </a:r>
            <a:endParaRPr/>
          </a:p>
        </p:txBody>
      </p:sp>
      <p:sp>
        <p:nvSpPr>
          <p:cNvPr id="457" name="Google Shape;457;p57"/>
          <p:cNvSpPr txBox="1">
            <a:spLocks noGrp="1"/>
          </p:cNvSpPr>
          <p:nvPr>
            <p:ph type="body" idx="1"/>
          </p:nvPr>
        </p:nvSpPr>
        <p:spPr>
          <a:xfrm>
            <a:off x="311700" y="1228675"/>
            <a:ext cx="8520600" cy="913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59" name="Google Shape;459;p57"/>
          <p:cNvSpPr txBox="1"/>
          <p:nvPr/>
        </p:nvSpPr>
        <p:spPr>
          <a:xfrm>
            <a:off x="342900" y="3623438"/>
            <a:ext cx="825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a:t>
            </a:r>
            <a:r>
              <a:rPr lang="en" sz="1800" b="1">
                <a:solidFill>
                  <a:schemeClr val="dk1"/>
                </a:solidFill>
                <a:latin typeface="Consolas"/>
                <a:ea typeface="Consolas"/>
                <a:cs typeface="Consolas"/>
                <a:sym typeface="Consolas"/>
              </a:rPr>
              <a:t>instruments.asSequence().filter {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Sequences -&gt; lists</a:t>
            </a:r>
            <a:endParaRPr/>
          </a:p>
        </p:txBody>
      </p:sp>
      <p:sp>
        <p:nvSpPr>
          <p:cNvPr id="466" name="Google Shape;466;p58"/>
          <p:cNvSpPr txBox="1">
            <a:spLocks noGrp="1"/>
          </p:cNvSpPr>
          <p:nvPr>
            <p:ph type="body" idx="1"/>
          </p:nvPr>
        </p:nvSpPr>
        <p:spPr>
          <a:xfrm>
            <a:off x="280525" y="1228675"/>
            <a:ext cx="83994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p:txBody>
      </p:sp>
      <p:sp>
        <p:nvSpPr>
          <p:cNvPr id="467" name="Google Shape;467;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68" name="Google Shape;468;p58"/>
          <p:cNvSpPr txBox="1"/>
          <p:nvPr/>
        </p:nvSpPr>
        <p:spPr>
          <a:xfrm>
            <a:off x="280525" y="2253850"/>
            <a:ext cx="7601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lang="en" sz="1800" b="1">
                <a:latin typeface="Consolas"/>
                <a:ea typeface="Consolas"/>
                <a:cs typeface="Consolas"/>
                <a:sym typeface="Consolas"/>
              </a:rPr>
              <a:t>filtered.toList()</a:t>
            </a:r>
            <a:endParaRPr sz="1800" b="1">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list transformations</a:t>
            </a:r>
            <a:endParaRPr/>
          </a:p>
        </p:txBody>
      </p:sp>
      <p:sp>
        <p:nvSpPr>
          <p:cNvPr id="477" name="Google Shape;477;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78" name="Google Shape;478;p59"/>
          <p:cNvSpPr txBox="1"/>
          <p:nvPr/>
        </p:nvSpPr>
        <p:spPr>
          <a:xfrm>
            <a:off x="266700" y="10804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list.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a:spLocks noGrp="1"/>
          </p:cNvSpPr>
          <p:nvPr>
            <p:ph type="body" idx="1"/>
          </p:nvPr>
        </p:nvSpPr>
        <p:spPr>
          <a:xfrm>
            <a:off x="713375" y="1537600"/>
            <a:ext cx="4582500" cy="112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println(numbers.</a:t>
            </a:r>
            <a:r>
              <a:rPr lang="en" sz="1800" b="1">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a:spLocks noGrp="1"/>
          </p:cNvSpPr>
          <p:nvPr>
            <p:ph type="body" idx="1"/>
          </p:nvPr>
        </p:nvSpPr>
        <p:spPr>
          <a:xfrm>
            <a:off x="692700" y="3133675"/>
            <a:ext cx="8520600" cy="1568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lang="en" sz="1800" b="1">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Effect transition="in" filter="fade">
                                      <p:cBhvr>
                                        <p:cTn id="1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487" name="Google Shape;487;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93" name="Google Shape;493;p61"/>
          <p:cNvSpPr txBox="1">
            <a:spLocks noGrp="1"/>
          </p:cNvSpPr>
          <p:nvPr>
            <p:ph type="body" idx="1"/>
          </p:nvPr>
        </p:nvSpPr>
        <p:spPr>
          <a:xfrm>
            <a:off x="311700" y="1475050"/>
            <a:ext cx="8554800" cy="3070200"/>
          </a:xfrm>
          <a:prstGeom prst="rect">
            <a:avLst/>
          </a:prstGeom>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a file and a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function in your project, and run a program</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Pass arguments to the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the returned value of an expression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default arguments to replace multiple versions of a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Use compact functions, to make code more readable</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lambdas and higher-order functions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9" action="ppaction://hlinksldjump">
                  <a:extLst>
                    <a:ext uri="{A12FA001-AC4F-418D-AE19-62706E023703}">
                      <ahyp:hlinkClr xmlns:ahyp="http://schemas.microsoft.com/office/drawing/2018/hyperlinkcolor" val="tx"/>
                    </a:ext>
                  </a:extLst>
                </a:hlinkClick>
              </a:rPr>
              <a:t>Use eager and lazy list filters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solidFill>
                <a:srgbClr val="1C4587"/>
              </a:solidFill>
            </a:endParaRPr>
          </a:p>
          <a:p>
            <a:pPr marL="0" lvl="0" indent="0" algn="l" rtl="0">
              <a:lnSpc>
                <a:spcPct val="115000"/>
              </a:lnSpc>
              <a:spcBef>
                <a:spcPts val="600"/>
              </a:spcBef>
              <a:spcAft>
                <a:spcPts val="600"/>
              </a:spcAft>
              <a:buNone/>
            </a:pPr>
            <a:endParaRPr sz="2000">
              <a:solidFill>
                <a:srgbClr val="1C4587"/>
              </a:solidFill>
            </a:endParaRPr>
          </a:p>
        </p:txBody>
      </p:sp>
      <p:sp>
        <p:nvSpPr>
          <p:cNvPr id="494" name="Google Shape;494;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95" name="Google Shape;495;p6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2470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Kotlin file</a:t>
            </a:r>
            <a:endParaRPr/>
          </a:p>
        </p:txBody>
      </p:sp>
      <p:sp>
        <p:nvSpPr>
          <p:cNvPr id="108" name="Google Shape;108;p21"/>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lang="en" sz="1800" b="1">
                <a:solidFill>
                  <a:schemeClr val="dk1"/>
                </a:solidFill>
              </a:rPr>
              <a:t>Hello World</a:t>
            </a:r>
            <a:r>
              <a:rPr lang="en" sz="1800">
                <a:solidFill>
                  <a:schemeClr val="dk1"/>
                </a:solidFill>
              </a:rPr>
              <a:t>,</a:t>
            </a:r>
            <a:r>
              <a:rPr lang="en" sz="1800" b="1">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marL="457200" lvl="0" indent="-342900" algn="l" rtl="0">
              <a:spcBef>
                <a:spcPts val="1000"/>
              </a:spcBef>
              <a:spcAft>
                <a:spcPts val="0"/>
              </a:spcAft>
              <a:buSzPts val="1800"/>
              <a:buChar char="●"/>
            </a:pPr>
            <a:r>
              <a:rPr lang="en" sz="1800"/>
              <a:t>Select </a:t>
            </a:r>
            <a:r>
              <a:rPr lang="en" sz="1800" b="1"/>
              <a:t>New &gt; Kotlin File/Class</a:t>
            </a:r>
            <a:r>
              <a:rPr lang="en" sz="1800"/>
              <a:t>.</a:t>
            </a:r>
            <a:endParaRPr sz="1800"/>
          </a:p>
          <a:p>
            <a:pPr marL="457200" lvl="0" indent="-342900" algn="l" rtl="0">
              <a:spcBef>
                <a:spcPts val="0"/>
              </a:spcBef>
              <a:spcAft>
                <a:spcPts val="0"/>
              </a:spcAft>
              <a:buSzPts val="1800"/>
              <a:buChar char="●"/>
            </a:pPr>
            <a:r>
              <a:rPr lang="en" sz="1800"/>
              <a:t>Select </a:t>
            </a:r>
            <a:r>
              <a:rPr lang="en" sz="1800" b="1"/>
              <a:t>File</a:t>
            </a:r>
            <a:r>
              <a:rPr lang="en" sz="1800"/>
              <a:t>, name the file </a:t>
            </a:r>
            <a:r>
              <a:rPr lang="en" sz="1800">
                <a:latin typeface="Courier New"/>
                <a:ea typeface="Courier New"/>
                <a:cs typeface="Courier New"/>
                <a:sym typeface="Courier New"/>
              </a:rPr>
              <a:t>Hello,</a:t>
            </a:r>
            <a:r>
              <a:rPr lang="en" sz="1800"/>
              <a:t> and press </a:t>
            </a:r>
            <a:r>
              <a:rPr lang="en" sz="1800" b="1"/>
              <a:t>Enter</a:t>
            </a:r>
            <a:r>
              <a:rPr lang="en" sz="1800"/>
              <a:t>.</a:t>
            </a: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09" name="Google Shape;109;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0" name="Google Shape;110;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Kotlin file</a:t>
            </a:r>
            <a:endParaRPr/>
          </a:p>
        </p:txBody>
      </p:sp>
      <p:sp>
        <p:nvSpPr>
          <p:cNvPr id="116" name="Google Shape;116;p22"/>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Hello.kt</a:t>
            </a:r>
            <a:r>
              <a:rPr lang="en" sz="1800"/>
              <a:t>.</a:t>
            </a: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sp>
        <p:nvSpPr>
          <p:cNvPr id="117" name="Google Shape;117;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8" name="Google Shape;118;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main() function</a:t>
            </a:r>
            <a:endParaRPr/>
          </a:p>
        </p:txBody>
      </p:sp>
      <p:sp>
        <p:nvSpPr>
          <p:cNvPr id="124" name="Google Shape;124;p23"/>
          <p:cNvSpPr txBox="1">
            <a:spLocks noGrp="1"/>
          </p:cNvSpPr>
          <p:nvPr>
            <p:ph type="body" idx="1"/>
          </p:nvPr>
        </p:nvSpPr>
        <p:spPr>
          <a:xfrm>
            <a:off x="311700" y="1685875"/>
            <a:ext cx="8520600" cy="199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In the </a:t>
            </a:r>
            <a:r>
              <a:rPr lang="en" sz="1800">
                <a:latin typeface="Courier New"/>
                <a:ea typeface="Courier New"/>
                <a:cs typeface="Courier New"/>
                <a:sym typeface="Courier New"/>
              </a:rPr>
              <a:t>Hello.kt</a:t>
            </a:r>
            <a:r>
              <a:rPr lang="en" sz="1800"/>
              <a:t> file:</a:t>
            </a:r>
            <a:endParaRPr sz="1800"/>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1000"/>
              </a:spcBef>
              <a:spcAft>
                <a:spcPts val="0"/>
              </a:spcAft>
              <a:buNone/>
            </a:pP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sp>
        <p:nvSpPr>
          <p:cNvPr id="125" name="Google Shape;125;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6" name="Google Shape;126;p23"/>
          <p:cNvSpPr txBox="1"/>
          <p:nvPr/>
        </p:nvSpPr>
        <p:spPr>
          <a:xfrm>
            <a:off x="311700" y="4028500"/>
            <a:ext cx="8520600" cy="419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The args in the </a:t>
            </a:r>
            <a:r>
              <a:rPr lang="en" sz="1800">
                <a:solidFill>
                  <a:srgbClr val="3C4043"/>
                </a:solidFill>
                <a:latin typeface="Courier New"/>
                <a:ea typeface="Courier New"/>
                <a:cs typeface="Courier New"/>
                <a:sym typeface="Courier New"/>
              </a:rPr>
              <a:t>main()</a:t>
            </a:r>
            <a:r>
              <a:rPr lang="en" sz="1800">
                <a:solidFill>
                  <a:srgbClr val="3C4043"/>
                </a:solidFill>
                <a:latin typeface="Roboto"/>
                <a:ea typeface="Roboto"/>
                <a:cs typeface="Roboto"/>
                <a:sym typeface="Roboto"/>
              </a:rPr>
              <a:t> function are optional.</a:t>
            </a:r>
            <a:endParaRPr sz="1800">
              <a:solidFill>
                <a:srgbClr val="3C4043"/>
              </a:solidFill>
              <a:latin typeface="Roboto"/>
              <a:ea typeface="Roboto"/>
              <a:cs typeface="Roboto"/>
              <a:sym typeface="Roboto"/>
            </a:endParaRPr>
          </a:p>
        </p:txBody>
      </p:sp>
      <p:sp>
        <p:nvSpPr>
          <p:cNvPr id="127" name="Google Shape;127;p23"/>
          <p:cNvSpPr txBox="1"/>
          <p:nvPr/>
        </p:nvSpPr>
        <p:spPr>
          <a:xfrm>
            <a:off x="300900" y="1255700"/>
            <a:ext cx="8520600" cy="5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your Kotlin program</a:t>
            </a:r>
            <a:endParaRPr/>
          </a:p>
        </p:txBody>
      </p:sp>
      <p:sp>
        <p:nvSpPr>
          <p:cNvPr id="133" name="Google Shape;133;p2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To run your program, click the Run icon (  ) to the left of the </a:t>
            </a:r>
            <a:r>
              <a:rPr lang="en" sz="1800">
                <a:latin typeface="Courier New"/>
                <a:ea typeface="Courier New"/>
                <a:cs typeface="Courier New"/>
                <a:sym typeface="Courier New"/>
              </a:rPr>
              <a:t>main()</a:t>
            </a:r>
            <a:r>
              <a:rPr lang="en" sz="1800"/>
              <a:t> function.</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displays the results in the console.</a:t>
            </a:r>
            <a:endParaRPr sz="1800"/>
          </a:p>
          <a:p>
            <a:pPr marL="0" lvl="0" indent="0" algn="l" rtl="0">
              <a:spcBef>
                <a:spcPts val="0"/>
              </a:spcBef>
              <a:spcAft>
                <a:spcPts val="0"/>
              </a:spcAft>
              <a:buClr>
                <a:schemeClr val="dk1"/>
              </a:buClr>
              <a:buSzPts val="1100"/>
              <a:buFont typeface="Arial"/>
              <a:buNone/>
            </a:pPr>
            <a:endParaRPr sz="1800"/>
          </a:p>
        </p:txBody>
      </p:sp>
      <p:sp>
        <p:nvSpPr>
          <p:cNvPr id="134" name="Google Shape;13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35" name="Google Shape;135;p24"/>
          <p:cNvSpPr/>
          <p:nvPr/>
        </p:nvSpPr>
        <p:spPr>
          <a:xfrm rot="5400000">
            <a:off x="4448805" y="1265625"/>
            <a:ext cx="159300" cy="119400"/>
          </a:xfrm>
          <a:prstGeom prst="triangle">
            <a:avLst>
              <a:gd name="adj" fmla="val 50000"/>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 arguments to main()</a:t>
            </a:r>
            <a:endParaRPr/>
          </a:p>
        </p:txBody>
      </p:sp>
      <p:sp>
        <p:nvSpPr>
          <p:cNvPr id="143" name="Google Shape;143;p25"/>
          <p:cNvSpPr txBox="1">
            <a:spLocks noGrp="1"/>
          </p:cNvSpPr>
          <p:nvPr>
            <p:ph type="body" idx="1"/>
          </p:nvPr>
        </p:nvSpPr>
        <p:spPr>
          <a:xfrm>
            <a:off x="311700" y="1440750"/>
            <a:ext cx="85905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Select </a:t>
            </a:r>
            <a:r>
              <a:rPr lang="en" sz="1800" b="1"/>
              <a:t>Run &gt; Edit Configurations</a:t>
            </a:r>
            <a:r>
              <a:rPr lang="en" sz="1800"/>
              <a:t> to open the </a:t>
            </a:r>
            <a:r>
              <a:rPr lang="en" sz="1800" b="1"/>
              <a:t>Run/Debug Configurations </a:t>
            </a:r>
            <a:r>
              <a:rPr lang="en" sz="1800"/>
              <a:t>window.</a:t>
            </a: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44" name="Google Shape;144;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45" name="Google Shape;145;p25"/>
          <p:cNvPicPr preferRelativeResize="0"/>
          <p:nvPr/>
        </p:nvPicPr>
        <p:blipFill>
          <a:blip r:embed="rId3">
            <a:alphaModFix/>
          </a:blip>
          <a:stretch>
            <a:fillRect/>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3642</Words>
  <Application>Microsoft Office PowerPoint</Application>
  <PresentationFormat>On-screen Show (16:9)</PresentationFormat>
  <Paragraphs>414</Paragraphs>
  <Slides>45</Slides>
  <Notes>45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Consolas</vt:lpstr>
      <vt:lpstr>Courier New</vt:lpstr>
      <vt:lpstr>Open Sans</vt:lpstr>
      <vt:lpstr>Roboto</vt:lpstr>
      <vt:lpstr>Google Sans</vt:lpstr>
      <vt:lpstr>Simple Light</vt:lpstr>
      <vt:lpstr>GDT master</vt:lpstr>
      <vt:lpstr>PowerPoint Presentation</vt:lpstr>
      <vt:lpstr>About this lesson</vt:lpstr>
      <vt:lpstr>Programs in Kotlin</vt:lpstr>
      <vt:lpstr>Setting up</vt:lpstr>
      <vt:lpstr>Create a new Kotlin file</vt:lpstr>
      <vt:lpstr>Create a Kotlin file</vt:lpstr>
      <vt:lpstr>Create a main() function</vt:lpstr>
      <vt:lpstr>Run your Kotlin program</vt:lpstr>
      <vt:lpstr>Pass arguments to main()</vt:lpstr>
      <vt:lpstr>Use arguments in main()</vt:lpstr>
      <vt:lpstr>(Almost) Everything has a value</vt:lpstr>
      <vt:lpstr>(Almost) Everything is an expression</vt:lpstr>
      <vt:lpstr>Expression values</vt:lpstr>
      <vt:lpstr>Functions in Kotlin</vt:lpstr>
      <vt:lpstr>About functions</vt:lpstr>
      <vt:lpstr> Parts of a function</vt:lpstr>
      <vt:lpstr>Unit returning functions</vt:lpstr>
      <vt:lpstr>Unit returning functions</vt:lpstr>
      <vt:lpstr>Function arguments</vt:lpstr>
      <vt:lpstr>Default parameters</vt:lpstr>
      <vt:lpstr>Required parameters</vt:lpstr>
      <vt:lpstr>Default versus required parameters</vt:lpstr>
      <vt:lpstr>Named arguments</vt:lpstr>
      <vt:lpstr>Compact functions</vt:lpstr>
      <vt:lpstr>Single-expression functions</vt:lpstr>
      <vt:lpstr>Lambdas and higher-order functions</vt:lpstr>
      <vt:lpstr>Kotlin functions are first-class</vt:lpstr>
      <vt:lpstr>Lambda functions</vt:lpstr>
      <vt:lpstr>Syntax for function types</vt:lpstr>
      <vt:lpstr>Higher-order functions</vt:lpstr>
      <vt:lpstr>Higher-order functions</vt:lpstr>
      <vt:lpstr>Passing a function reference</vt:lpstr>
      <vt:lpstr>Last parameter call syntax</vt:lpstr>
      <vt:lpstr>Using higher-order functions</vt:lpstr>
      <vt:lpstr>List filters</vt:lpstr>
      <vt:lpstr>List filters</vt:lpstr>
      <vt:lpstr>Iterating through lists</vt:lpstr>
      <vt:lpstr>List filters</vt:lpstr>
      <vt:lpstr>Eager and lazy filters</vt:lpstr>
      <vt:lpstr>Eager filters</vt:lpstr>
      <vt:lpstr>Lazy filters</vt:lpstr>
      <vt:lpstr>Sequences -&gt; lists</vt:lpstr>
      <vt:lpstr>Other list transformations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Gupta</cp:lastModifiedBy>
  <cp:revision>1</cp:revision>
  <dcterms:modified xsi:type="dcterms:W3CDTF">2022-02-06T11:54:40Z</dcterms:modified>
</cp:coreProperties>
</file>