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panose="020B0604020202020204" charset="0"/>
      <p:regular r:id="rId12"/>
    </p:embeddedFont>
    <p:embeddedFont>
      <p:font typeface="Canva Sans Bold" panose="020B0604020202020204" charset="0"/>
      <p:regular r:id="rId13"/>
    </p:embeddedFont>
    <p:embeddedFont>
      <p:font typeface="Clear Sans" panose="020B0604020202020204" charset="0"/>
      <p:regular r:id="rId14"/>
    </p:embeddedFont>
    <p:embeddedFont>
      <p:font typeface="Grand Cru S" panose="020B0604020202020204" charset="0"/>
      <p:regular r:id="rId15"/>
    </p:embeddedFont>
    <p:embeddedFont>
      <p:font typeface="Grand Cru S Bold" panose="020B0604020202020204" charset="0"/>
      <p:regular r:id="rId16"/>
    </p:embeddedFont>
    <p:embeddedFont>
      <p:font typeface="Grand Cru S Light"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hyperlink" Target="https://dev.to/matthewbrophy/code-snippets---a-beginners-guide-p4d" TargetMode="External"/><Relationship Id="rId3" Type="http://schemas.openxmlformats.org/officeDocument/2006/relationships/hyperlink" Target="https://stackoverflow.com/questions/61422852/how-do-i-print-the-path-using-dijkstras-shortest-path-in-c" TargetMode="External"/><Relationship Id="rId7" Type="http://schemas.openxmlformats.org/officeDocument/2006/relationships/hyperlink" Target="https://iqcode.com/code/cpp/dijkstras-weighted-graph-shortest-path-in-c" TargetMode="External"/><Relationship Id="rId12" Type="http://schemas.openxmlformats.org/officeDocument/2006/relationships/hyperlink" Target="https://www.programiz.com/dsa/bellman-ford-algorithm" TargetMode="External"/><Relationship Id="rId2" Type="http://schemas.openxmlformats.org/officeDocument/2006/relationships/hyperlink" Target="https://www.geeksforgeeks.org/dijkstras" TargetMode="External"/><Relationship Id="rId1" Type="http://schemas.openxmlformats.org/officeDocument/2006/relationships/slideLayout" Target="../slideLayouts/slideLayout7.xml"/><Relationship Id="rId6" Type="http://schemas.openxmlformats.org/officeDocument/2006/relationships/hyperlink" Target="https://codereview.stackexchange.com/questions/68947/dijkstra-in-c-to-find-shortest-path-for-every-vertex-of-a-directed-graph" TargetMode="External"/><Relationship Id="rId11" Type="http://schemas.openxmlformats.org/officeDocument/2006/relationships/hyperlink" Target="https://stackoverflow.com/questions/292164/code-snippets-for-methods-in-visual-studio" TargetMode="External"/><Relationship Id="rId5" Type="http://schemas.openxmlformats.org/officeDocument/2006/relationships/hyperlink" Target="https://programesecure.com/mastering-dijkstras-algorithm-in-c-step-by-step-guide/" TargetMode="External"/><Relationship Id="rId10" Type="http://schemas.openxmlformats.org/officeDocument/2006/relationships/hyperlink" Target="https://code.pieces.app/blog/making-code-reuse-and-reference-seamless" TargetMode="External"/><Relationship Id="rId4" Type="http://schemas.openxmlformats.org/officeDocument/2006/relationships/hyperlink" Target="https://stackoverflow.com/questions/64773669/dijkstra-path-finder-in-c" TargetMode="External"/><Relationship Id="rId9" Type="http://schemas.openxmlformats.org/officeDocument/2006/relationships/hyperlink" Target="https://github.blog/2017-08-15-introducing-embedded-code-snippe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hyperlink" Target="https://medium.com/@brianpatrao1996/dijkstras-vs-bellman-ford-algorithm-383e4771c2c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github.com/DSA-IITJ-2024/ideathon-code-submission-b22mt0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2181378" y="2214965"/>
            <a:ext cx="15773873" cy="1832448"/>
          </a:xfrm>
          <a:prstGeom prst="rect">
            <a:avLst/>
          </a:prstGeom>
        </p:spPr>
        <p:txBody>
          <a:bodyPr lIns="0" tIns="0" rIns="0" bIns="0" rtlCol="0" anchor="t">
            <a:spAutoFit/>
          </a:bodyPr>
          <a:lstStyle/>
          <a:p>
            <a:pPr>
              <a:lnSpc>
                <a:spcPts val="7017"/>
              </a:lnSpc>
            </a:pPr>
            <a:r>
              <a:rPr lang="en-US" sz="7017">
                <a:solidFill>
                  <a:srgbClr val="FFAD85"/>
                </a:solidFill>
                <a:latin typeface="Grand Cru S Bold"/>
              </a:rPr>
              <a:t>Navigating Airports Using Graph Algorithms</a:t>
            </a:r>
          </a:p>
        </p:txBody>
      </p:sp>
      <p:grpSp>
        <p:nvGrpSpPr>
          <p:cNvPr id="3" name="Group 3"/>
          <p:cNvGrpSpPr/>
          <p:nvPr/>
        </p:nvGrpSpPr>
        <p:grpSpPr>
          <a:xfrm>
            <a:off x="2941001" y="4427343"/>
            <a:ext cx="11523079" cy="5600941"/>
            <a:chOff x="0" y="0"/>
            <a:chExt cx="15364106" cy="7467921"/>
          </a:xfrm>
        </p:grpSpPr>
        <p:sp>
          <p:nvSpPr>
            <p:cNvPr id="4" name="TextBox 4"/>
            <p:cNvSpPr txBox="1"/>
            <p:nvPr/>
          </p:nvSpPr>
          <p:spPr>
            <a:xfrm>
              <a:off x="0" y="759422"/>
              <a:ext cx="7787227" cy="676275"/>
            </a:xfrm>
            <a:prstGeom prst="rect">
              <a:avLst/>
            </a:prstGeom>
          </p:spPr>
          <p:txBody>
            <a:bodyPr lIns="0" tIns="0" rIns="0" bIns="0" rtlCol="0" anchor="t">
              <a:spAutoFit/>
            </a:bodyPr>
            <a:lstStyle/>
            <a:p>
              <a:pPr>
                <a:lnSpc>
                  <a:spcPts val="4200"/>
                </a:lnSpc>
              </a:pPr>
              <a:r>
                <a:rPr lang="en-US" sz="3000">
                  <a:solidFill>
                    <a:srgbClr val="00FCFF"/>
                  </a:solidFill>
                  <a:latin typeface="Grand Cru S"/>
                </a:rPr>
                <a:t>Course Code : - CSL2020</a:t>
              </a:r>
            </a:p>
          </p:txBody>
        </p:sp>
        <p:sp>
          <p:nvSpPr>
            <p:cNvPr id="5" name="TextBox 5"/>
            <p:cNvSpPr txBox="1"/>
            <p:nvPr/>
          </p:nvSpPr>
          <p:spPr>
            <a:xfrm>
              <a:off x="0" y="-66675"/>
              <a:ext cx="11938256" cy="676275"/>
            </a:xfrm>
            <a:prstGeom prst="rect">
              <a:avLst/>
            </a:prstGeom>
          </p:spPr>
          <p:txBody>
            <a:bodyPr lIns="0" tIns="0" rIns="0" bIns="0" rtlCol="0" anchor="t">
              <a:spAutoFit/>
            </a:bodyPr>
            <a:lstStyle/>
            <a:p>
              <a:pPr>
                <a:lnSpc>
                  <a:spcPts val="4200"/>
                </a:lnSpc>
              </a:pPr>
              <a:r>
                <a:rPr lang="en-US" sz="3000">
                  <a:solidFill>
                    <a:srgbClr val="00FCFF"/>
                  </a:solidFill>
                  <a:latin typeface="Grand Cru S"/>
                </a:rPr>
                <a:t>Course Title : - Data Structures &amp; Algorithms</a:t>
              </a:r>
            </a:p>
          </p:txBody>
        </p:sp>
        <p:sp>
          <p:nvSpPr>
            <p:cNvPr id="6" name="TextBox 6"/>
            <p:cNvSpPr txBox="1"/>
            <p:nvPr/>
          </p:nvSpPr>
          <p:spPr>
            <a:xfrm>
              <a:off x="0" y="1584922"/>
              <a:ext cx="10637934" cy="676275"/>
            </a:xfrm>
            <a:prstGeom prst="rect">
              <a:avLst/>
            </a:prstGeom>
          </p:spPr>
          <p:txBody>
            <a:bodyPr lIns="0" tIns="0" rIns="0" bIns="0" rtlCol="0" anchor="t">
              <a:spAutoFit/>
            </a:bodyPr>
            <a:lstStyle/>
            <a:p>
              <a:pPr>
                <a:lnSpc>
                  <a:spcPts val="4200"/>
                </a:lnSpc>
              </a:pPr>
              <a:r>
                <a:rPr lang="en-US" sz="3000">
                  <a:solidFill>
                    <a:srgbClr val="00FCFF"/>
                  </a:solidFill>
                  <a:latin typeface="Grand Cru S"/>
                </a:rPr>
                <a:t>Instructor : - Suchetana Chakraborty </a:t>
              </a:r>
            </a:p>
          </p:txBody>
        </p:sp>
        <p:sp>
          <p:nvSpPr>
            <p:cNvPr id="7" name="TextBox 7"/>
            <p:cNvSpPr txBox="1"/>
            <p:nvPr/>
          </p:nvSpPr>
          <p:spPr>
            <a:xfrm>
              <a:off x="0" y="2410422"/>
              <a:ext cx="15364106" cy="1387475"/>
            </a:xfrm>
            <a:prstGeom prst="rect">
              <a:avLst/>
            </a:prstGeom>
          </p:spPr>
          <p:txBody>
            <a:bodyPr lIns="0" tIns="0" rIns="0" bIns="0" rtlCol="0" anchor="t">
              <a:spAutoFit/>
            </a:bodyPr>
            <a:lstStyle/>
            <a:p>
              <a:pPr>
                <a:lnSpc>
                  <a:spcPts val="4200"/>
                </a:lnSpc>
              </a:pPr>
              <a:r>
                <a:rPr lang="en-US" sz="3000">
                  <a:solidFill>
                    <a:srgbClr val="00FCFF"/>
                  </a:solidFill>
                  <a:latin typeface="Grand Cru S"/>
                </a:rPr>
                <a:t>Mentor : - Jainan Nareshkumar Tandel (M23CSA010) &amp;   </a:t>
              </a:r>
            </a:p>
            <a:p>
              <a:pPr>
                <a:lnSpc>
                  <a:spcPts val="4200"/>
                </a:lnSpc>
              </a:pPr>
              <a:r>
                <a:rPr lang="en-US" sz="3000">
                  <a:solidFill>
                    <a:srgbClr val="00FCFF"/>
                  </a:solidFill>
                  <a:latin typeface="Grand Cru S"/>
                </a:rPr>
                <a:t>                           Dhruv(B20EE016) </a:t>
              </a:r>
            </a:p>
          </p:txBody>
        </p:sp>
        <p:sp>
          <p:nvSpPr>
            <p:cNvPr id="8" name="TextBox 8"/>
            <p:cNvSpPr txBox="1"/>
            <p:nvPr/>
          </p:nvSpPr>
          <p:spPr>
            <a:xfrm>
              <a:off x="0" y="3947122"/>
              <a:ext cx="15364106" cy="3520799"/>
            </a:xfrm>
            <a:prstGeom prst="rect">
              <a:avLst/>
            </a:prstGeom>
          </p:spPr>
          <p:txBody>
            <a:bodyPr lIns="0" tIns="0" rIns="0" bIns="0" rtlCol="0" anchor="t">
              <a:spAutoFit/>
            </a:bodyPr>
            <a:lstStyle/>
            <a:p>
              <a:pPr>
                <a:lnSpc>
                  <a:spcPts val="4200"/>
                </a:lnSpc>
              </a:pPr>
              <a:r>
                <a:rPr lang="en-US" sz="3000">
                  <a:solidFill>
                    <a:srgbClr val="00FCFF"/>
                  </a:solidFill>
                  <a:latin typeface="Grand Cru S"/>
                </a:rPr>
                <a:t>Team Members: -</a:t>
              </a:r>
            </a:p>
            <a:p>
              <a:pPr marL="647700" lvl="1" indent="-323850">
                <a:lnSpc>
                  <a:spcPts val="4200"/>
                </a:lnSpc>
                <a:buFont typeface="Arial"/>
                <a:buChar char="•"/>
              </a:pPr>
              <a:r>
                <a:rPr lang="en-US" sz="3000">
                  <a:solidFill>
                    <a:srgbClr val="00FCFF"/>
                  </a:solidFill>
                  <a:latin typeface="Grand Cru S"/>
                </a:rPr>
                <a:t> Aaditya Kamble (B22MT024)</a:t>
              </a:r>
            </a:p>
            <a:p>
              <a:pPr marL="647700" lvl="1" indent="-323850">
                <a:lnSpc>
                  <a:spcPts val="4200"/>
                </a:lnSpc>
                <a:buFont typeface="Arial"/>
                <a:buChar char="•"/>
              </a:pPr>
              <a:r>
                <a:rPr lang="en-US" sz="3000">
                  <a:solidFill>
                    <a:srgbClr val="00FCFF"/>
                  </a:solidFill>
                  <a:latin typeface="Grand Cru S"/>
                </a:rPr>
                <a:t> Jadeja Vishwjeetsinh (B22MT023)</a:t>
              </a:r>
            </a:p>
            <a:p>
              <a:pPr marL="647700" lvl="1" indent="-323850">
                <a:lnSpc>
                  <a:spcPts val="4200"/>
                </a:lnSpc>
                <a:buFont typeface="Arial"/>
                <a:buChar char="•"/>
              </a:pPr>
              <a:r>
                <a:rPr lang="en-US" sz="3000">
                  <a:solidFill>
                    <a:srgbClr val="00FCFF"/>
                  </a:solidFill>
                  <a:latin typeface="Grand Cru S"/>
                </a:rPr>
                <a:t> Sahil (B22MT038)</a:t>
              </a:r>
            </a:p>
            <a:p>
              <a:pPr marL="647700" lvl="1" indent="-323850">
                <a:lnSpc>
                  <a:spcPts val="4200"/>
                </a:lnSpc>
                <a:buFont typeface="Arial"/>
                <a:buChar char="•"/>
              </a:pPr>
              <a:r>
                <a:rPr lang="en-US" sz="3000">
                  <a:solidFill>
                    <a:srgbClr val="00FCFF"/>
                  </a:solidFill>
                  <a:latin typeface="Grand Cru S"/>
                </a:rPr>
                <a:t> Ghanshyam (B22PH009)</a:t>
              </a:r>
            </a:p>
          </p:txBody>
        </p:sp>
      </p:grpSp>
      <p:sp>
        <p:nvSpPr>
          <p:cNvPr id="9" name="Freeform 9"/>
          <p:cNvSpPr/>
          <p:nvPr/>
        </p:nvSpPr>
        <p:spPr>
          <a:xfrm flipH="1">
            <a:off x="-673573" y="6175499"/>
            <a:ext cx="3404546" cy="2104628"/>
          </a:xfrm>
          <a:custGeom>
            <a:avLst/>
            <a:gdLst/>
            <a:ahLst/>
            <a:cxnLst/>
            <a:rect l="l" t="t" r="r" b="b"/>
            <a:pathLst>
              <a:path w="3404546" h="2104628">
                <a:moveTo>
                  <a:pt x="3404546" y="0"/>
                </a:moveTo>
                <a:lnTo>
                  <a:pt x="0" y="0"/>
                </a:lnTo>
                <a:lnTo>
                  <a:pt x="0" y="2104628"/>
                </a:lnTo>
                <a:lnTo>
                  <a:pt x="3404546" y="2104628"/>
                </a:lnTo>
                <a:lnTo>
                  <a:pt x="340454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83601" y="-2609840"/>
            <a:ext cx="3824602" cy="5219680"/>
          </a:xfrm>
          <a:custGeom>
            <a:avLst/>
            <a:gdLst/>
            <a:ahLst/>
            <a:cxnLst/>
            <a:rect l="l" t="t" r="r" b="b"/>
            <a:pathLst>
              <a:path w="3824602" h="5219680">
                <a:moveTo>
                  <a:pt x="0" y="0"/>
                </a:moveTo>
                <a:lnTo>
                  <a:pt x="3824602" y="0"/>
                </a:lnTo>
                <a:lnTo>
                  <a:pt x="3824602" y="5219680"/>
                </a:lnTo>
                <a:lnTo>
                  <a:pt x="0" y="52196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flipH="1">
            <a:off x="13908761" y="5761533"/>
            <a:ext cx="3350539" cy="3496767"/>
          </a:xfrm>
          <a:custGeom>
            <a:avLst/>
            <a:gdLst/>
            <a:ahLst/>
            <a:cxnLst/>
            <a:rect l="l" t="t" r="r" b="b"/>
            <a:pathLst>
              <a:path w="3350539" h="3496767">
                <a:moveTo>
                  <a:pt x="3350539" y="0"/>
                </a:moveTo>
                <a:lnTo>
                  <a:pt x="0" y="0"/>
                </a:lnTo>
                <a:lnTo>
                  <a:pt x="0" y="3496767"/>
                </a:lnTo>
                <a:lnTo>
                  <a:pt x="3350539" y="3496767"/>
                </a:lnTo>
                <a:lnTo>
                  <a:pt x="335053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830738">
            <a:off x="9730984" y="-154177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413686" y="314331"/>
            <a:ext cx="17160240" cy="1285864"/>
          </a:xfrm>
          <a:prstGeom prst="rect">
            <a:avLst/>
          </a:prstGeom>
        </p:spPr>
        <p:txBody>
          <a:bodyPr lIns="0" tIns="0" rIns="0" bIns="0" rtlCol="0" anchor="t">
            <a:spAutoFit/>
          </a:bodyPr>
          <a:lstStyle/>
          <a:p>
            <a:pPr algn="ctr">
              <a:lnSpc>
                <a:spcPts val="10500"/>
              </a:lnSpc>
            </a:pPr>
            <a:r>
              <a:rPr lang="en-US" sz="7500">
                <a:solidFill>
                  <a:srgbClr val="2B3482"/>
                </a:solidFill>
                <a:latin typeface="Grand Cru S"/>
              </a:rPr>
              <a:t>Contribution &amp; Acknowledgement </a:t>
            </a:r>
          </a:p>
        </p:txBody>
      </p:sp>
      <p:grpSp>
        <p:nvGrpSpPr>
          <p:cNvPr id="3" name="Group 3"/>
          <p:cNvGrpSpPr/>
          <p:nvPr/>
        </p:nvGrpSpPr>
        <p:grpSpPr>
          <a:xfrm>
            <a:off x="455447" y="7971562"/>
            <a:ext cx="4105126" cy="1923419"/>
            <a:chOff x="0" y="0"/>
            <a:chExt cx="5473501" cy="2564558"/>
          </a:xfrm>
        </p:grpSpPr>
        <p:sp>
          <p:nvSpPr>
            <p:cNvPr id="4" name="TextBox 4"/>
            <p:cNvSpPr txBox="1"/>
            <p:nvPr/>
          </p:nvSpPr>
          <p:spPr>
            <a:xfrm>
              <a:off x="0" y="1722123"/>
              <a:ext cx="2722672" cy="440267"/>
            </a:xfrm>
            <a:prstGeom prst="rect">
              <a:avLst/>
            </a:prstGeom>
          </p:spPr>
          <p:txBody>
            <a:bodyPr lIns="0" tIns="0" rIns="0" bIns="0" rtlCol="0" anchor="t">
              <a:spAutoFit/>
            </a:bodyPr>
            <a:lstStyle/>
            <a:p>
              <a:pPr algn="ctr">
                <a:lnSpc>
                  <a:spcPts val="2799"/>
                </a:lnSpc>
                <a:spcBef>
                  <a:spcPct val="0"/>
                </a:spcBef>
              </a:pPr>
              <a:r>
                <a:rPr lang="en-US" sz="1999" u="sng">
                  <a:solidFill>
                    <a:srgbClr val="000000"/>
                  </a:solidFill>
                  <a:latin typeface="Grand Cru S Bold"/>
                </a:rPr>
                <a:t>stacksoverflow</a:t>
              </a:r>
            </a:p>
          </p:txBody>
        </p:sp>
        <p:sp>
          <p:nvSpPr>
            <p:cNvPr id="5" name="TextBox 5"/>
            <p:cNvSpPr txBox="1"/>
            <p:nvPr/>
          </p:nvSpPr>
          <p:spPr>
            <a:xfrm>
              <a:off x="2722672" y="1722123"/>
              <a:ext cx="2500384" cy="440268"/>
            </a:xfrm>
            <a:prstGeom prst="rect">
              <a:avLst/>
            </a:prstGeom>
          </p:spPr>
          <p:txBody>
            <a:bodyPr lIns="0" tIns="0" rIns="0" bIns="0" rtlCol="0" anchor="t">
              <a:spAutoFit/>
            </a:bodyPr>
            <a:lstStyle/>
            <a:p>
              <a:pPr algn="ctr">
                <a:lnSpc>
                  <a:spcPts val="2799"/>
                </a:lnSpc>
              </a:pPr>
              <a:r>
                <a:rPr lang="en-US" sz="1999" u="sng">
                  <a:solidFill>
                    <a:srgbClr val="000000"/>
                  </a:solidFill>
                  <a:latin typeface="Canva Sans Bold"/>
                  <a:hlinkClick r:id="rId2" tooltip="https://www.geeksforgeeks.org/dijkstras"/>
                </a:rPr>
                <a:t>geeksforgeeks</a:t>
              </a:r>
            </a:p>
          </p:txBody>
        </p:sp>
        <p:sp>
          <p:nvSpPr>
            <p:cNvPr id="6" name="TextBox 6"/>
            <p:cNvSpPr txBox="1"/>
            <p:nvPr/>
          </p:nvSpPr>
          <p:spPr>
            <a:xfrm>
              <a:off x="0" y="1167556"/>
              <a:ext cx="2337752" cy="440268"/>
            </a:xfrm>
            <a:prstGeom prst="rect">
              <a:avLst/>
            </a:prstGeom>
          </p:spPr>
          <p:txBody>
            <a:bodyPr lIns="0" tIns="0" rIns="0" bIns="0" rtlCol="0" anchor="t">
              <a:spAutoFit/>
            </a:bodyPr>
            <a:lstStyle/>
            <a:p>
              <a:pPr algn="ctr">
                <a:lnSpc>
                  <a:spcPts val="2799"/>
                </a:lnSpc>
              </a:pPr>
              <a:r>
                <a:rPr lang="en-US" sz="1999" u="sng">
                  <a:solidFill>
                    <a:srgbClr val="000000"/>
                  </a:solidFill>
                  <a:latin typeface="Canva Sans Bold"/>
                  <a:hlinkClick r:id="rId3" tooltip="https://stackoverflow.com/questions/61422852/how-do-i-print-the-path-using-dijkstras-shortest-path-in-c"/>
                </a:rPr>
                <a:t>stackoverflow</a:t>
              </a:r>
            </a:p>
          </p:txBody>
        </p:sp>
        <p:sp>
          <p:nvSpPr>
            <p:cNvPr id="7" name="TextBox 7"/>
            <p:cNvSpPr txBox="1"/>
            <p:nvPr/>
          </p:nvSpPr>
          <p:spPr>
            <a:xfrm>
              <a:off x="2722672" y="1216236"/>
              <a:ext cx="1588453" cy="440268"/>
            </a:xfrm>
            <a:prstGeom prst="rect">
              <a:avLst/>
            </a:prstGeom>
          </p:spPr>
          <p:txBody>
            <a:bodyPr lIns="0" tIns="0" rIns="0" bIns="0" rtlCol="0" anchor="t">
              <a:spAutoFit/>
            </a:bodyPr>
            <a:lstStyle/>
            <a:p>
              <a:pPr algn="ctr">
                <a:lnSpc>
                  <a:spcPts val="2799"/>
                </a:lnSpc>
              </a:pPr>
              <a:r>
                <a:rPr lang="en-US" sz="1999" u="sng">
                  <a:solidFill>
                    <a:srgbClr val="000000"/>
                  </a:solidFill>
                  <a:latin typeface="Canva Sans Bold"/>
                  <a:hlinkClick r:id="rId4" tooltip="https://stackoverflow.com/questions/64773669/dijkstra-path-finder-in-c"/>
                </a:rPr>
                <a:t>stackflow</a:t>
              </a:r>
            </a:p>
          </p:txBody>
        </p:sp>
        <p:sp>
          <p:nvSpPr>
            <p:cNvPr id="8" name="TextBox 8"/>
            <p:cNvSpPr txBox="1"/>
            <p:nvPr/>
          </p:nvSpPr>
          <p:spPr>
            <a:xfrm>
              <a:off x="2722672" y="612985"/>
              <a:ext cx="2718911" cy="440268"/>
            </a:xfrm>
            <a:prstGeom prst="rect">
              <a:avLst/>
            </a:prstGeom>
          </p:spPr>
          <p:txBody>
            <a:bodyPr lIns="0" tIns="0" rIns="0" bIns="0" rtlCol="0" anchor="t">
              <a:spAutoFit/>
            </a:bodyPr>
            <a:lstStyle/>
            <a:p>
              <a:pPr algn="ctr">
                <a:lnSpc>
                  <a:spcPts val="2799"/>
                </a:lnSpc>
              </a:pPr>
              <a:r>
                <a:rPr lang="en-US" sz="1999" u="sng">
                  <a:solidFill>
                    <a:srgbClr val="000000"/>
                  </a:solidFill>
                  <a:latin typeface="Canva Sans Bold"/>
                  <a:hlinkClick r:id="rId5" tooltip="https://programesecure.com/mastering-dijkstras-algorithm-in-c-step-by-step-guide/"/>
                </a:rPr>
                <a:t>programesecure</a:t>
              </a:r>
            </a:p>
          </p:txBody>
        </p:sp>
        <p:sp>
          <p:nvSpPr>
            <p:cNvPr id="9" name="TextBox 9"/>
            <p:cNvSpPr txBox="1"/>
            <p:nvPr/>
          </p:nvSpPr>
          <p:spPr>
            <a:xfrm>
              <a:off x="769801" y="2124291"/>
              <a:ext cx="4453255" cy="440268"/>
            </a:xfrm>
            <a:prstGeom prst="rect">
              <a:avLst/>
            </a:prstGeom>
          </p:spPr>
          <p:txBody>
            <a:bodyPr lIns="0" tIns="0" rIns="0" bIns="0" rtlCol="0" anchor="t">
              <a:spAutoFit/>
            </a:bodyPr>
            <a:lstStyle/>
            <a:p>
              <a:pPr algn="ctr">
                <a:lnSpc>
                  <a:spcPts val="2799"/>
                </a:lnSpc>
              </a:pPr>
              <a:r>
                <a:rPr lang="en-US" sz="1999" u="sng">
                  <a:solidFill>
                    <a:srgbClr val="000000"/>
                  </a:solidFill>
                  <a:latin typeface="Canva Sans Bold"/>
                  <a:hlinkClick r:id="rId6" tooltip="https://codereview.stackexchange.com/questions/68947/dijkstra-in-c-to-find-shortest-path-for-every-vertex-of-a-directed-graph"/>
                </a:rPr>
                <a:t>codereview.stackexchange</a:t>
              </a:r>
            </a:p>
          </p:txBody>
        </p:sp>
        <p:sp>
          <p:nvSpPr>
            <p:cNvPr id="10" name="TextBox 10"/>
            <p:cNvSpPr txBox="1"/>
            <p:nvPr/>
          </p:nvSpPr>
          <p:spPr>
            <a:xfrm>
              <a:off x="0" y="612985"/>
              <a:ext cx="1753552" cy="440268"/>
            </a:xfrm>
            <a:prstGeom prst="rect">
              <a:avLst/>
            </a:prstGeom>
          </p:spPr>
          <p:txBody>
            <a:bodyPr lIns="0" tIns="0" rIns="0" bIns="0" rtlCol="0" anchor="t">
              <a:spAutoFit/>
            </a:bodyPr>
            <a:lstStyle/>
            <a:p>
              <a:pPr>
                <a:lnSpc>
                  <a:spcPts val="2799"/>
                </a:lnSpc>
              </a:pPr>
              <a:r>
                <a:rPr lang="en-US" sz="1999" u="sng">
                  <a:solidFill>
                    <a:srgbClr val="000000"/>
                  </a:solidFill>
                  <a:latin typeface="Canva Sans Bold"/>
                  <a:hlinkClick r:id="rId7" tooltip="https://iqcode.com/code/cpp/dijkstras-weighted-graph-shortest-path-in-c"/>
                </a:rPr>
                <a:t>iqcode</a:t>
              </a:r>
            </a:p>
          </p:txBody>
        </p:sp>
        <p:sp>
          <p:nvSpPr>
            <p:cNvPr id="11" name="TextBox 11"/>
            <p:cNvSpPr txBox="1"/>
            <p:nvPr/>
          </p:nvSpPr>
          <p:spPr>
            <a:xfrm>
              <a:off x="55681" y="-66675"/>
              <a:ext cx="5417820" cy="676275"/>
            </a:xfrm>
            <a:prstGeom prst="rect">
              <a:avLst/>
            </a:prstGeom>
          </p:spPr>
          <p:txBody>
            <a:bodyPr lIns="0" tIns="0" rIns="0" bIns="0" rtlCol="0" anchor="t">
              <a:spAutoFit/>
            </a:bodyPr>
            <a:lstStyle/>
            <a:p>
              <a:pPr algn="ctr">
                <a:lnSpc>
                  <a:spcPts val="4200"/>
                </a:lnSpc>
              </a:pPr>
              <a:r>
                <a:rPr lang="en-US" sz="3000">
                  <a:solidFill>
                    <a:srgbClr val="244274"/>
                  </a:solidFill>
                  <a:latin typeface="Grand Cru S Bold"/>
                </a:rPr>
                <a:t>Dijkstra's Algorithm</a:t>
              </a:r>
            </a:p>
          </p:txBody>
        </p:sp>
      </p:grpSp>
      <p:grpSp>
        <p:nvGrpSpPr>
          <p:cNvPr id="12" name="Group 12"/>
          <p:cNvGrpSpPr/>
          <p:nvPr/>
        </p:nvGrpSpPr>
        <p:grpSpPr>
          <a:xfrm>
            <a:off x="6004831" y="8069988"/>
            <a:ext cx="5185886" cy="2075817"/>
            <a:chOff x="0" y="0"/>
            <a:chExt cx="6914515" cy="2767756"/>
          </a:xfrm>
        </p:grpSpPr>
        <p:sp>
          <p:nvSpPr>
            <p:cNvPr id="13" name="TextBox 13"/>
            <p:cNvSpPr txBox="1"/>
            <p:nvPr/>
          </p:nvSpPr>
          <p:spPr>
            <a:xfrm>
              <a:off x="1712821" y="804544"/>
              <a:ext cx="613093" cy="449792"/>
            </a:xfrm>
            <a:prstGeom prst="rect">
              <a:avLst/>
            </a:prstGeom>
          </p:spPr>
          <p:txBody>
            <a:bodyPr lIns="0" tIns="0" rIns="0" bIns="0" rtlCol="0" anchor="t">
              <a:spAutoFit/>
            </a:bodyPr>
            <a:lstStyle/>
            <a:p>
              <a:pPr algn="ctr">
                <a:lnSpc>
                  <a:spcPts val="2800"/>
                </a:lnSpc>
              </a:pPr>
              <a:r>
                <a:rPr lang="en-US" sz="2000" u="sng">
                  <a:solidFill>
                    <a:srgbClr val="000000"/>
                  </a:solidFill>
                  <a:latin typeface="Canva Sans Bold"/>
                  <a:hlinkClick r:id="rId8" tooltip="https://dev.to/matthewbrophy/code-snippets---a-beginners-guide-p4d"/>
                </a:rPr>
                <a:t>dev</a:t>
              </a:r>
            </a:p>
          </p:txBody>
        </p:sp>
        <p:sp>
          <p:nvSpPr>
            <p:cNvPr id="14" name="TextBox 14"/>
            <p:cNvSpPr txBox="1"/>
            <p:nvPr/>
          </p:nvSpPr>
          <p:spPr>
            <a:xfrm>
              <a:off x="1712821" y="1310432"/>
              <a:ext cx="1072674" cy="449792"/>
            </a:xfrm>
            <a:prstGeom prst="rect">
              <a:avLst/>
            </a:prstGeom>
          </p:spPr>
          <p:txBody>
            <a:bodyPr lIns="0" tIns="0" rIns="0" bIns="0" rtlCol="0" anchor="t">
              <a:spAutoFit/>
            </a:bodyPr>
            <a:lstStyle/>
            <a:p>
              <a:pPr algn="ctr">
                <a:lnSpc>
                  <a:spcPts val="2800"/>
                </a:lnSpc>
              </a:pPr>
              <a:r>
                <a:rPr lang="en-US" sz="2000" u="sng">
                  <a:solidFill>
                    <a:srgbClr val="000000"/>
                  </a:solidFill>
                  <a:latin typeface="Canva Sans Bold"/>
                  <a:hlinkClick r:id="rId9" tooltip="https://github.blog/2017-08-15-introducing-embedded-code-snippets/"/>
                </a:rPr>
                <a:t>github</a:t>
              </a:r>
            </a:p>
          </p:txBody>
        </p:sp>
        <p:sp>
          <p:nvSpPr>
            <p:cNvPr id="15" name="TextBox 15"/>
            <p:cNvSpPr txBox="1"/>
            <p:nvPr/>
          </p:nvSpPr>
          <p:spPr>
            <a:xfrm>
              <a:off x="1712821" y="2317965"/>
              <a:ext cx="2814489" cy="449792"/>
            </a:xfrm>
            <a:prstGeom prst="rect">
              <a:avLst/>
            </a:prstGeom>
          </p:spPr>
          <p:txBody>
            <a:bodyPr lIns="0" tIns="0" rIns="0" bIns="0" rtlCol="0" anchor="t">
              <a:spAutoFit/>
            </a:bodyPr>
            <a:lstStyle/>
            <a:p>
              <a:pPr algn="ctr">
                <a:lnSpc>
                  <a:spcPts val="2800"/>
                </a:lnSpc>
              </a:pPr>
              <a:r>
                <a:rPr lang="en-US" sz="2000" u="sng">
                  <a:solidFill>
                    <a:srgbClr val="000000"/>
                  </a:solidFill>
                  <a:latin typeface="Canva Sans Bold"/>
                  <a:hlinkClick r:id="rId10" tooltip="https://code.pieces.app/blog/making-code-reuse-and-reference-seamless"/>
                </a:rPr>
                <a:t>code.pieces.app</a:t>
              </a:r>
            </a:p>
          </p:txBody>
        </p:sp>
        <p:sp>
          <p:nvSpPr>
            <p:cNvPr id="16" name="TextBox 16"/>
            <p:cNvSpPr txBox="1"/>
            <p:nvPr/>
          </p:nvSpPr>
          <p:spPr>
            <a:xfrm>
              <a:off x="1712821" y="1814198"/>
              <a:ext cx="2382025" cy="449792"/>
            </a:xfrm>
            <a:prstGeom prst="rect">
              <a:avLst/>
            </a:prstGeom>
          </p:spPr>
          <p:txBody>
            <a:bodyPr lIns="0" tIns="0" rIns="0" bIns="0" rtlCol="0" anchor="t">
              <a:spAutoFit/>
            </a:bodyPr>
            <a:lstStyle/>
            <a:p>
              <a:pPr algn="ctr">
                <a:lnSpc>
                  <a:spcPts val="2800"/>
                </a:lnSpc>
              </a:pPr>
              <a:r>
                <a:rPr lang="en-US" sz="2000" u="sng">
                  <a:solidFill>
                    <a:srgbClr val="000000"/>
                  </a:solidFill>
                  <a:latin typeface="Canva Sans Bold"/>
                  <a:hlinkClick r:id="rId11" tooltip="https://stackoverflow.com/questions/292164/code-snippets-for-methods-in-visual-studio"/>
                </a:rPr>
                <a:t>stackoverflow</a:t>
              </a:r>
            </a:p>
          </p:txBody>
        </p:sp>
        <p:sp>
          <p:nvSpPr>
            <p:cNvPr id="17" name="TextBox 17"/>
            <p:cNvSpPr txBox="1"/>
            <p:nvPr/>
          </p:nvSpPr>
          <p:spPr>
            <a:xfrm>
              <a:off x="0" y="-66675"/>
              <a:ext cx="6914515" cy="676275"/>
            </a:xfrm>
            <a:prstGeom prst="rect">
              <a:avLst/>
            </a:prstGeom>
          </p:spPr>
          <p:txBody>
            <a:bodyPr lIns="0" tIns="0" rIns="0" bIns="0" rtlCol="0" anchor="t">
              <a:spAutoFit/>
            </a:bodyPr>
            <a:lstStyle/>
            <a:p>
              <a:pPr algn="ctr">
                <a:lnSpc>
                  <a:spcPts val="4200"/>
                </a:lnSpc>
              </a:pPr>
              <a:r>
                <a:rPr lang="en-US" sz="3000">
                  <a:solidFill>
                    <a:srgbClr val="2B3482"/>
                  </a:solidFill>
                  <a:latin typeface="Grand Cru S Bold"/>
                </a:rPr>
                <a:t>Floyd Warshall Algorithm</a:t>
              </a:r>
            </a:p>
          </p:txBody>
        </p:sp>
      </p:grpSp>
      <p:sp>
        <p:nvSpPr>
          <p:cNvPr id="18" name="TextBox 18"/>
          <p:cNvSpPr txBox="1"/>
          <p:nvPr/>
        </p:nvSpPr>
        <p:spPr>
          <a:xfrm>
            <a:off x="12700106" y="8003313"/>
            <a:ext cx="4938951" cy="523875"/>
          </a:xfrm>
          <a:prstGeom prst="rect">
            <a:avLst/>
          </a:prstGeom>
        </p:spPr>
        <p:txBody>
          <a:bodyPr lIns="0" tIns="0" rIns="0" bIns="0" rtlCol="0" anchor="t">
            <a:spAutoFit/>
          </a:bodyPr>
          <a:lstStyle/>
          <a:p>
            <a:pPr algn="ctr">
              <a:lnSpc>
                <a:spcPts val="4200"/>
              </a:lnSpc>
            </a:pPr>
            <a:r>
              <a:rPr lang="en-US" sz="3000">
                <a:solidFill>
                  <a:srgbClr val="244274"/>
                </a:solidFill>
                <a:latin typeface="Grand Cru S Bold"/>
              </a:rPr>
              <a:t>Bellman-Ford Algorithm</a:t>
            </a:r>
          </a:p>
        </p:txBody>
      </p:sp>
      <p:sp>
        <p:nvSpPr>
          <p:cNvPr id="19" name="TextBox 19"/>
          <p:cNvSpPr txBox="1"/>
          <p:nvPr/>
        </p:nvSpPr>
        <p:spPr>
          <a:xfrm>
            <a:off x="455447" y="3084081"/>
            <a:ext cx="3156893" cy="753660"/>
          </a:xfrm>
          <a:prstGeom prst="rect">
            <a:avLst/>
          </a:prstGeom>
        </p:spPr>
        <p:txBody>
          <a:bodyPr lIns="0" tIns="0" rIns="0" bIns="0" rtlCol="0" anchor="t">
            <a:spAutoFit/>
          </a:bodyPr>
          <a:lstStyle/>
          <a:p>
            <a:pPr algn="ctr">
              <a:lnSpc>
                <a:spcPts val="3080"/>
              </a:lnSpc>
            </a:pPr>
            <a:r>
              <a:rPr lang="en-US" sz="2200">
                <a:solidFill>
                  <a:srgbClr val="244274"/>
                </a:solidFill>
                <a:latin typeface="Grand Cru S Bold"/>
              </a:rPr>
              <a:t>Vishwjeetsinh Jadeja (B22MT023)</a:t>
            </a:r>
          </a:p>
        </p:txBody>
      </p:sp>
      <p:sp>
        <p:nvSpPr>
          <p:cNvPr id="20" name="TextBox 20"/>
          <p:cNvSpPr txBox="1"/>
          <p:nvPr/>
        </p:nvSpPr>
        <p:spPr>
          <a:xfrm>
            <a:off x="4890413" y="3084081"/>
            <a:ext cx="3156893" cy="753743"/>
          </a:xfrm>
          <a:prstGeom prst="rect">
            <a:avLst/>
          </a:prstGeom>
        </p:spPr>
        <p:txBody>
          <a:bodyPr lIns="0" tIns="0" rIns="0" bIns="0" rtlCol="0" anchor="t">
            <a:spAutoFit/>
          </a:bodyPr>
          <a:lstStyle/>
          <a:p>
            <a:pPr algn="ctr">
              <a:lnSpc>
                <a:spcPts val="3080"/>
              </a:lnSpc>
            </a:pPr>
            <a:r>
              <a:rPr lang="en-US" sz="2200">
                <a:solidFill>
                  <a:srgbClr val="244274"/>
                </a:solidFill>
                <a:latin typeface="Grand Cru S Bold"/>
              </a:rPr>
              <a:t>Aaditya Kamble(B22MT024)</a:t>
            </a:r>
          </a:p>
        </p:txBody>
      </p:sp>
      <p:sp>
        <p:nvSpPr>
          <p:cNvPr id="21" name="TextBox 21"/>
          <p:cNvSpPr txBox="1"/>
          <p:nvPr/>
        </p:nvSpPr>
        <p:spPr>
          <a:xfrm>
            <a:off x="9478082" y="3112022"/>
            <a:ext cx="3156893" cy="363218"/>
          </a:xfrm>
          <a:prstGeom prst="rect">
            <a:avLst/>
          </a:prstGeom>
        </p:spPr>
        <p:txBody>
          <a:bodyPr lIns="0" tIns="0" rIns="0" bIns="0" rtlCol="0" anchor="t">
            <a:spAutoFit/>
          </a:bodyPr>
          <a:lstStyle/>
          <a:p>
            <a:pPr algn="ctr">
              <a:lnSpc>
                <a:spcPts val="3080"/>
              </a:lnSpc>
            </a:pPr>
            <a:r>
              <a:rPr lang="en-US" sz="2200">
                <a:solidFill>
                  <a:srgbClr val="244274"/>
                </a:solidFill>
                <a:latin typeface="Grand Cru S Bold"/>
              </a:rPr>
              <a:t>Sahil (B22MT038)</a:t>
            </a:r>
          </a:p>
        </p:txBody>
      </p:sp>
      <p:sp>
        <p:nvSpPr>
          <p:cNvPr id="22" name="TextBox 22"/>
          <p:cNvSpPr txBox="1"/>
          <p:nvPr/>
        </p:nvSpPr>
        <p:spPr>
          <a:xfrm>
            <a:off x="13911325" y="3112022"/>
            <a:ext cx="3156893" cy="753743"/>
          </a:xfrm>
          <a:prstGeom prst="rect">
            <a:avLst/>
          </a:prstGeom>
        </p:spPr>
        <p:txBody>
          <a:bodyPr lIns="0" tIns="0" rIns="0" bIns="0" rtlCol="0" anchor="t">
            <a:spAutoFit/>
          </a:bodyPr>
          <a:lstStyle/>
          <a:p>
            <a:pPr algn="ctr">
              <a:lnSpc>
                <a:spcPts val="3080"/>
              </a:lnSpc>
            </a:pPr>
            <a:r>
              <a:rPr lang="en-US" sz="2200">
                <a:solidFill>
                  <a:srgbClr val="244274"/>
                </a:solidFill>
                <a:latin typeface="Grand Cru S Bold"/>
              </a:rPr>
              <a:t>Ghanshyam (B22PH009)</a:t>
            </a:r>
          </a:p>
        </p:txBody>
      </p:sp>
      <p:sp>
        <p:nvSpPr>
          <p:cNvPr id="23" name="TextBox 23"/>
          <p:cNvSpPr txBox="1"/>
          <p:nvPr/>
        </p:nvSpPr>
        <p:spPr>
          <a:xfrm>
            <a:off x="115153" y="4175843"/>
            <a:ext cx="3837482" cy="860259"/>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Took a lead of Floyd-Warshall algorithm. </a:t>
            </a:r>
          </a:p>
        </p:txBody>
      </p:sp>
      <p:sp>
        <p:nvSpPr>
          <p:cNvPr id="24" name="TextBox 24"/>
          <p:cNvSpPr txBox="1"/>
          <p:nvPr/>
        </p:nvSpPr>
        <p:spPr>
          <a:xfrm>
            <a:off x="4550119" y="4470524"/>
            <a:ext cx="3837482" cy="129857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Took a lead of Bellman-Ford algorithm. </a:t>
            </a:r>
          </a:p>
        </p:txBody>
      </p:sp>
      <p:sp>
        <p:nvSpPr>
          <p:cNvPr id="25" name="TextBox 25"/>
          <p:cNvSpPr txBox="1"/>
          <p:nvPr/>
        </p:nvSpPr>
        <p:spPr>
          <a:xfrm>
            <a:off x="8797494" y="3988559"/>
            <a:ext cx="3837482" cy="860259"/>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Took a lead of Dijkstra algorithm. </a:t>
            </a:r>
          </a:p>
        </p:txBody>
      </p:sp>
      <p:sp>
        <p:nvSpPr>
          <p:cNvPr id="26" name="TextBox 26"/>
          <p:cNvSpPr txBox="1"/>
          <p:nvPr/>
        </p:nvSpPr>
        <p:spPr>
          <a:xfrm>
            <a:off x="3282395" y="1906060"/>
            <a:ext cx="11723210" cy="939895"/>
          </a:xfrm>
          <a:prstGeom prst="rect">
            <a:avLst/>
          </a:prstGeom>
        </p:spPr>
        <p:txBody>
          <a:bodyPr lIns="0" tIns="0" rIns="0" bIns="0" rtlCol="0" anchor="t">
            <a:spAutoFit/>
          </a:bodyPr>
          <a:lstStyle/>
          <a:p>
            <a:pPr algn="ctr">
              <a:lnSpc>
                <a:spcPts val="3801"/>
              </a:lnSpc>
            </a:pPr>
            <a:r>
              <a:rPr lang="en-US" sz="2715">
                <a:solidFill>
                  <a:srgbClr val="000000"/>
                </a:solidFill>
                <a:latin typeface="Canva Sans"/>
              </a:rPr>
              <a:t>Each of our Team members made equal contributions to the codes</a:t>
            </a:r>
          </a:p>
          <a:p>
            <a:pPr algn="ctr">
              <a:lnSpc>
                <a:spcPts val="3801"/>
              </a:lnSpc>
            </a:pPr>
            <a:r>
              <a:rPr lang="en-US" sz="2715">
                <a:solidFill>
                  <a:srgbClr val="000000"/>
                </a:solidFill>
                <a:latin typeface="Canva Sans"/>
              </a:rPr>
              <a:t> and we took lot of references from other sources also.</a:t>
            </a:r>
          </a:p>
        </p:txBody>
      </p:sp>
      <p:sp>
        <p:nvSpPr>
          <p:cNvPr id="27" name="TextBox 27"/>
          <p:cNvSpPr txBox="1"/>
          <p:nvPr/>
        </p:nvSpPr>
        <p:spPr>
          <a:xfrm>
            <a:off x="13571031" y="4056265"/>
            <a:ext cx="3837482" cy="1298327"/>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Handle all the trouble shooting issues and errors.</a:t>
            </a:r>
          </a:p>
        </p:txBody>
      </p:sp>
      <p:sp>
        <p:nvSpPr>
          <p:cNvPr id="28" name="TextBox 28"/>
          <p:cNvSpPr txBox="1"/>
          <p:nvPr/>
        </p:nvSpPr>
        <p:spPr>
          <a:xfrm>
            <a:off x="8797494" y="5039319"/>
            <a:ext cx="3837482" cy="860259"/>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Did major research required. </a:t>
            </a:r>
          </a:p>
        </p:txBody>
      </p:sp>
      <p:sp>
        <p:nvSpPr>
          <p:cNvPr id="29" name="TextBox 29"/>
          <p:cNvSpPr txBox="1"/>
          <p:nvPr/>
        </p:nvSpPr>
        <p:spPr>
          <a:xfrm>
            <a:off x="243180" y="5255177"/>
            <a:ext cx="3837482" cy="1298327"/>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Canva Sans"/>
              </a:rPr>
              <a:t>Study the time complexities of all algorithms.</a:t>
            </a:r>
          </a:p>
        </p:txBody>
      </p:sp>
      <p:sp>
        <p:nvSpPr>
          <p:cNvPr id="30" name="TextBox 30"/>
          <p:cNvSpPr txBox="1"/>
          <p:nvPr/>
        </p:nvSpPr>
        <p:spPr>
          <a:xfrm>
            <a:off x="13571031" y="5545091"/>
            <a:ext cx="3837482" cy="2174461"/>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Made datasets, did data processing and manage all datas of airport and routes files.</a:t>
            </a:r>
          </a:p>
        </p:txBody>
      </p:sp>
      <p:sp>
        <p:nvSpPr>
          <p:cNvPr id="31" name="TextBox 31"/>
          <p:cNvSpPr txBox="1"/>
          <p:nvPr/>
        </p:nvSpPr>
        <p:spPr>
          <a:xfrm>
            <a:off x="4518812" y="5853837"/>
            <a:ext cx="3837482"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Visulize the graphs along with minor improvements here and there</a:t>
            </a:r>
          </a:p>
        </p:txBody>
      </p:sp>
      <p:sp>
        <p:nvSpPr>
          <p:cNvPr id="32" name="TextBox 32"/>
          <p:cNvSpPr txBox="1"/>
          <p:nvPr/>
        </p:nvSpPr>
        <p:spPr>
          <a:xfrm>
            <a:off x="4550119" y="3993535"/>
            <a:ext cx="3837482" cy="42227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Lead the Team</a:t>
            </a:r>
          </a:p>
        </p:txBody>
      </p:sp>
      <p:sp>
        <p:nvSpPr>
          <p:cNvPr id="33" name="TextBox 33"/>
          <p:cNvSpPr txBox="1"/>
          <p:nvPr/>
        </p:nvSpPr>
        <p:spPr>
          <a:xfrm>
            <a:off x="13125998" y="8685704"/>
            <a:ext cx="2363774" cy="422192"/>
          </a:xfrm>
          <a:prstGeom prst="rect">
            <a:avLst/>
          </a:prstGeom>
        </p:spPr>
        <p:txBody>
          <a:bodyPr lIns="0" tIns="0" rIns="0" bIns="0" rtlCol="0" anchor="t">
            <a:spAutoFit/>
          </a:bodyPr>
          <a:lstStyle/>
          <a:p>
            <a:pPr algn="ctr">
              <a:lnSpc>
                <a:spcPts val="3499"/>
              </a:lnSpc>
            </a:pPr>
            <a:r>
              <a:rPr lang="en-US" sz="2499" u="sng">
                <a:solidFill>
                  <a:srgbClr val="000000"/>
                </a:solidFill>
                <a:latin typeface="Canva Sans Bold"/>
              </a:rPr>
              <a:t>geeks for geeks</a:t>
            </a:r>
          </a:p>
        </p:txBody>
      </p:sp>
      <p:sp>
        <p:nvSpPr>
          <p:cNvPr id="34" name="TextBox 34"/>
          <p:cNvSpPr txBox="1"/>
          <p:nvPr/>
        </p:nvSpPr>
        <p:spPr>
          <a:xfrm>
            <a:off x="13125016" y="9210675"/>
            <a:ext cx="1572619" cy="422192"/>
          </a:xfrm>
          <a:prstGeom prst="rect">
            <a:avLst/>
          </a:prstGeom>
        </p:spPr>
        <p:txBody>
          <a:bodyPr lIns="0" tIns="0" rIns="0" bIns="0" rtlCol="0" anchor="t">
            <a:spAutoFit/>
          </a:bodyPr>
          <a:lstStyle/>
          <a:p>
            <a:pPr algn="ctr">
              <a:lnSpc>
                <a:spcPts val="3499"/>
              </a:lnSpc>
            </a:pPr>
            <a:r>
              <a:rPr lang="en-US" sz="2499" u="sng">
                <a:solidFill>
                  <a:srgbClr val="000000"/>
                </a:solidFill>
                <a:latin typeface="Canva Sans Bold"/>
                <a:hlinkClick r:id="rId12" tooltip="https://www.programiz.com/dsa/bellman-ford-algorithm"/>
              </a:rPr>
              <a:t>Programiz</a:t>
            </a:r>
          </a:p>
        </p:txBody>
      </p:sp>
      <p:sp>
        <p:nvSpPr>
          <p:cNvPr id="35" name="TextBox 35"/>
          <p:cNvSpPr txBox="1"/>
          <p:nvPr/>
        </p:nvSpPr>
        <p:spPr>
          <a:xfrm>
            <a:off x="8862625" y="6090078"/>
            <a:ext cx="3837482" cy="860259"/>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0000"/>
                </a:solidFill>
                <a:latin typeface="Canva Sans"/>
              </a:rPr>
              <a:t>Suggested the idea of the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3153234" y="610911"/>
            <a:ext cx="10336809" cy="1026078"/>
          </a:xfrm>
          <a:prstGeom prst="rect">
            <a:avLst/>
          </a:prstGeom>
        </p:spPr>
        <p:txBody>
          <a:bodyPr lIns="0" tIns="0" rIns="0" bIns="0" rtlCol="0" anchor="t">
            <a:spAutoFit/>
          </a:bodyPr>
          <a:lstStyle/>
          <a:p>
            <a:pPr>
              <a:lnSpc>
                <a:spcPts val="7520"/>
              </a:lnSpc>
            </a:pPr>
            <a:r>
              <a:rPr lang="en-US" sz="8000" spc="-88">
                <a:solidFill>
                  <a:srgbClr val="2B4B82"/>
                </a:solidFill>
                <a:latin typeface="Grand Cru S Bold"/>
              </a:rPr>
              <a:t>Problem Statement</a:t>
            </a:r>
          </a:p>
        </p:txBody>
      </p:sp>
      <p:sp>
        <p:nvSpPr>
          <p:cNvPr id="3" name="Freeform 3"/>
          <p:cNvSpPr/>
          <p:nvPr/>
        </p:nvSpPr>
        <p:spPr>
          <a:xfrm>
            <a:off x="8763655" y="8930164"/>
            <a:ext cx="4338720" cy="2713672"/>
          </a:xfrm>
          <a:custGeom>
            <a:avLst/>
            <a:gdLst/>
            <a:ahLst/>
            <a:cxnLst/>
            <a:rect l="l" t="t" r="r" b="b"/>
            <a:pathLst>
              <a:path w="4338720" h="2713672">
                <a:moveTo>
                  <a:pt x="0" y="0"/>
                </a:moveTo>
                <a:lnTo>
                  <a:pt x="4338720" y="0"/>
                </a:lnTo>
                <a:lnTo>
                  <a:pt x="4338720" y="2713672"/>
                </a:lnTo>
                <a:lnTo>
                  <a:pt x="0" y="2713672"/>
                </a:lnTo>
                <a:lnTo>
                  <a:pt x="0" y="0"/>
                </a:lnTo>
                <a:close/>
              </a:path>
            </a:pathLst>
          </a:custGeom>
          <a:blipFill>
            <a:blip r:embed="rId2">
              <a:alphaModFix amt="59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5291318" y="5946308"/>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824017" y="520442"/>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2927940"/>
            <a:ext cx="16230600" cy="2454274"/>
          </a:xfrm>
          <a:prstGeom prst="rect">
            <a:avLst/>
          </a:prstGeom>
        </p:spPr>
        <p:txBody>
          <a:bodyPr lIns="0" tIns="0" rIns="0" bIns="0" rtlCol="0" anchor="t">
            <a:spAutoFit/>
          </a:bodyPr>
          <a:lstStyle/>
          <a:p>
            <a:pPr algn="just">
              <a:lnSpc>
                <a:spcPts val="4900"/>
              </a:lnSpc>
            </a:pPr>
            <a:r>
              <a:rPr lang="en-US" sz="3500">
                <a:solidFill>
                  <a:srgbClr val="2B4B82"/>
                </a:solidFill>
                <a:latin typeface="Grand Cru S"/>
              </a:rPr>
              <a:t>Finding the shortest distance between airports in a network of routes. Utilizing datasets containing airport and route information. Implementing Dijkstra's, Floyd Warshall's, and Bellman-Ford's algorithms. And aalso comparing their outputs.</a:t>
            </a:r>
          </a:p>
        </p:txBody>
      </p:sp>
      <p:sp>
        <p:nvSpPr>
          <p:cNvPr id="7" name="TextBox 7"/>
          <p:cNvSpPr txBox="1"/>
          <p:nvPr/>
        </p:nvSpPr>
        <p:spPr>
          <a:xfrm>
            <a:off x="320573" y="1937236"/>
            <a:ext cx="6972776" cy="712470"/>
          </a:xfrm>
          <a:prstGeom prst="rect">
            <a:avLst/>
          </a:prstGeom>
        </p:spPr>
        <p:txBody>
          <a:bodyPr lIns="0" tIns="0" rIns="0" bIns="0" rtlCol="0" anchor="t">
            <a:spAutoFit/>
          </a:bodyPr>
          <a:lstStyle/>
          <a:p>
            <a:pPr algn="ctr">
              <a:lnSpc>
                <a:spcPts val="5879"/>
              </a:lnSpc>
              <a:spcBef>
                <a:spcPct val="0"/>
              </a:spcBef>
            </a:pPr>
            <a:r>
              <a:rPr lang="en-US" sz="4199">
                <a:solidFill>
                  <a:srgbClr val="2B4B82"/>
                </a:solidFill>
                <a:latin typeface="Grand Cru S Bold"/>
              </a:rPr>
              <a:t>Introducing the Problem:</a:t>
            </a:r>
          </a:p>
        </p:txBody>
      </p:sp>
      <p:sp>
        <p:nvSpPr>
          <p:cNvPr id="8" name="TextBox 8"/>
          <p:cNvSpPr txBox="1"/>
          <p:nvPr/>
        </p:nvSpPr>
        <p:spPr>
          <a:xfrm>
            <a:off x="1028700" y="5677489"/>
            <a:ext cx="13959476" cy="3829128"/>
          </a:xfrm>
          <a:prstGeom prst="rect">
            <a:avLst/>
          </a:prstGeom>
        </p:spPr>
        <p:txBody>
          <a:bodyPr lIns="0" tIns="0" rIns="0" bIns="0" rtlCol="0" anchor="t">
            <a:spAutoFit/>
          </a:bodyPr>
          <a:lstStyle/>
          <a:p>
            <a:pPr marL="676376" lvl="1" indent="-338188" algn="l">
              <a:lnSpc>
                <a:spcPts val="4385"/>
              </a:lnSpc>
              <a:buFont typeface="Arial"/>
              <a:buChar char="•"/>
            </a:pPr>
            <a:r>
              <a:rPr lang="en-US" sz="3132" u="none" strike="noStrike">
                <a:solidFill>
                  <a:srgbClr val="2B4B82"/>
                </a:solidFill>
                <a:latin typeface="Grand Cru S"/>
              </a:rPr>
              <a:t>Efficient route planning is crucial for fast travel and passenger satisfaction in aviation.</a:t>
            </a:r>
          </a:p>
          <a:p>
            <a:pPr marL="676376" lvl="1" indent="-338188" algn="l">
              <a:lnSpc>
                <a:spcPts val="4385"/>
              </a:lnSpc>
              <a:buFont typeface="Arial"/>
              <a:buChar char="•"/>
            </a:pPr>
            <a:r>
              <a:rPr lang="en-US" sz="3132" u="none" strike="noStrike">
                <a:solidFill>
                  <a:srgbClr val="2B4B82"/>
                </a:solidFill>
                <a:latin typeface="Grand Cru S"/>
              </a:rPr>
              <a:t>Comparing the outputs of Dijkstra's, Bellman-Ford, and Floyd-Warshall's algorithms using accurate data allows for a comprehensive evaluation of their performance and suitability for different scenarios, leading to informed decision-making in route selection.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3482"/>
        </a:solidFill>
        <a:effectLst/>
      </p:bgPr>
    </p:bg>
    <p:spTree>
      <p:nvGrpSpPr>
        <p:cNvPr id="1" name=""/>
        <p:cNvGrpSpPr/>
        <p:nvPr/>
      </p:nvGrpSpPr>
      <p:grpSpPr>
        <a:xfrm>
          <a:off x="0" y="0"/>
          <a:ext cx="0" cy="0"/>
          <a:chOff x="0" y="0"/>
          <a:chExt cx="0" cy="0"/>
        </a:xfrm>
      </p:grpSpPr>
      <p:sp>
        <p:nvSpPr>
          <p:cNvPr id="2" name="Freeform 2"/>
          <p:cNvSpPr/>
          <p:nvPr/>
        </p:nvSpPr>
        <p:spPr>
          <a:xfrm>
            <a:off x="13596675" y="1838947"/>
            <a:ext cx="3662625" cy="5642699"/>
          </a:xfrm>
          <a:custGeom>
            <a:avLst/>
            <a:gdLst/>
            <a:ahLst/>
            <a:cxnLst/>
            <a:rect l="l" t="t" r="r" b="b"/>
            <a:pathLst>
              <a:path w="3662625" h="5642699">
                <a:moveTo>
                  <a:pt x="0" y="0"/>
                </a:moveTo>
                <a:lnTo>
                  <a:pt x="3662625" y="0"/>
                </a:lnTo>
                <a:lnTo>
                  <a:pt x="3662625" y="5642700"/>
                </a:lnTo>
                <a:lnTo>
                  <a:pt x="0" y="5642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959047"/>
            <a:ext cx="11007542" cy="1201371"/>
          </a:xfrm>
          <a:prstGeom prst="rect">
            <a:avLst/>
          </a:prstGeom>
        </p:spPr>
        <p:txBody>
          <a:bodyPr lIns="0" tIns="0" rIns="0" bIns="0" rtlCol="0" anchor="t">
            <a:spAutoFit/>
          </a:bodyPr>
          <a:lstStyle/>
          <a:p>
            <a:pPr>
              <a:lnSpc>
                <a:spcPts val="9048"/>
              </a:lnSpc>
            </a:pPr>
            <a:r>
              <a:rPr lang="en-US" sz="9048">
                <a:solidFill>
                  <a:srgbClr val="FFAD85"/>
                </a:solidFill>
                <a:latin typeface="Grand Cru S"/>
              </a:rPr>
              <a:t>Current Status</a:t>
            </a:r>
          </a:p>
        </p:txBody>
      </p:sp>
      <p:sp>
        <p:nvSpPr>
          <p:cNvPr id="4" name="TextBox 4"/>
          <p:cNvSpPr txBox="1"/>
          <p:nvPr/>
        </p:nvSpPr>
        <p:spPr>
          <a:xfrm>
            <a:off x="709121" y="2334846"/>
            <a:ext cx="12167455" cy="4154429"/>
          </a:xfrm>
          <a:prstGeom prst="rect">
            <a:avLst/>
          </a:prstGeom>
        </p:spPr>
        <p:txBody>
          <a:bodyPr lIns="0" tIns="0" rIns="0" bIns="0" rtlCol="0" anchor="t">
            <a:spAutoFit/>
          </a:bodyPr>
          <a:lstStyle/>
          <a:p>
            <a:pPr algn="just">
              <a:lnSpc>
                <a:spcPts val="4698"/>
              </a:lnSpc>
            </a:pPr>
            <a:r>
              <a:rPr lang="en-US" sz="3356">
                <a:solidFill>
                  <a:srgbClr val="00FCFF"/>
                </a:solidFill>
                <a:latin typeface="Grand Cru S Light"/>
              </a:rPr>
              <a:t>Some Research papers have been published in this Regard.</a:t>
            </a:r>
          </a:p>
          <a:p>
            <a:pPr marL="724594" lvl="1" indent="-362297" algn="just">
              <a:lnSpc>
                <a:spcPts val="4698"/>
              </a:lnSpc>
              <a:buFont typeface="Arial"/>
              <a:buChar char="•"/>
            </a:pPr>
            <a:r>
              <a:rPr lang="en-US" sz="3356">
                <a:solidFill>
                  <a:srgbClr val="00FCFF"/>
                </a:solidFill>
                <a:latin typeface="Grand Cru S Light"/>
              </a:rPr>
              <a:t>According to GeeksforGeeks, Bellman-Ford is the faster Algorithm when the graph is unweighted.</a:t>
            </a:r>
          </a:p>
          <a:p>
            <a:pPr marL="724594" lvl="1" indent="-362297" algn="just">
              <a:lnSpc>
                <a:spcPts val="4698"/>
              </a:lnSpc>
              <a:buFont typeface="Arial"/>
              <a:buChar char="•"/>
            </a:pPr>
            <a:r>
              <a:rPr lang="en-US" sz="3356">
                <a:solidFill>
                  <a:srgbClr val="00FCFF"/>
                </a:solidFill>
                <a:latin typeface="Grand Cru S Light"/>
              </a:rPr>
              <a:t>As per </a:t>
            </a:r>
            <a:r>
              <a:rPr lang="en-US" sz="3356" u="sng">
                <a:solidFill>
                  <a:srgbClr val="00FCFF"/>
                </a:solidFill>
                <a:latin typeface="Grand Cru S Light"/>
                <a:hlinkClick r:id="rId4" tooltip="https://medium.com/@brianpatrao1996/dijkstras-vs-bellman-ford-algorithm-383e4771c2cb"/>
              </a:rPr>
              <a:t>medium.com</a:t>
            </a:r>
          </a:p>
          <a:p>
            <a:pPr algn="just">
              <a:lnSpc>
                <a:spcPts val="4698"/>
              </a:lnSpc>
            </a:pPr>
            <a:r>
              <a:rPr lang="en-US" sz="3356">
                <a:solidFill>
                  <a:srgbClr val="00FCFF"/>
                </a:solidFill>
                <a:latin typeface="Grand Cru S Light"/>
              </a:rPr>
              <a:t>“The Bellman-Ford algorithm is more versatile ........ Dijkstra’s Algorithm is more efficient ....... weights.” </a:t>
            </a:r>
          </a:p>
        </p:txBody>
      </p:sp>
      <p:sp>
        <p:nvSpPr>
          <p:cNvPr id="5" name="TextBox 5"/>
          <p:cNvSpPr txBox="1"/>
          <p:nvPr/>
        </p:nvSpPr>
        <p:spPr>
          <a:xfrm>
            <a:off x="546441" y="6660726"/>
            <a:ext cx="13677851" cy="3106620"/>
          </a:xfrm>
          <a:prstGeom prst="rect">
            <a:avLst/>
          </a:prstGeom>
        </p:spPr>
        <p:txBody>
          <a:bodyPr lIns="0" tIns="0" rIns="0" bIns="0" rtlCol="0" anchor="t">
            <a:spAutoFit/>
          </a:bodyPr>
          <a:lstStyle/>
          <a:p>
            <a:pPr>
              <a:lnSpc>
                <a:spcPts val="4984"/>
              </a:lnSpc>
            </a:pPr>
            <a:r>
              <a:rPr lang="en-US" sz="3560">
                <a:solidFill>
                  <a:srgbClr val="00FCFF"/>
                </a:solidFill>
                <a:latin typeface="Grand Cru S Light"/>
              </a:rPr>
              <a:t>Overall, It is seen as not easy to answer, so which is the better algorithm? It is a common perception that Dijksrtra is more efficient and Bellman is better for handling negative cycles, and both of these are better than the Floyd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3482"/>
        </a:solidFill>
        <a:effectLst/>
      </p:bgPr>
    </p:bg>
    <p:spTree>
      <p:nvGrpSpPr>
        <p:cNvPr id="1" name=""/>
        <p:cNvGrpSpPr/>
        <p:nvPr/>
      </p:nvGrpSpPr>
      <p:grpSpPr>
        <a:xfrm>
          <a:off x="0" y="0"/>
          <a:ext cx="0" cy="0"/>
          <a:chOff x="0" y="0"/>
          <a:chExt cx="0" cy="0"/>
        </a:xfrm>
      </p:grpSpPr>
      <p:sp>
        <p:nvSpPr>
          <p:cNvPr id="2" name="TextBox 2"/>
          <p:cNvSpPr txBox="1"/>
          <p:nvPr/>
        </p:nvSpPr>
        <p:spPr>
          <a:xfrm>
            <a:off x="2208839" y="624907"/>
            <a:ext cx="13870322" cy="1354388"/>
          </a:xfrm>
          <a:prstGeom prst="rect">
            <a:avLst/>
          </a:prstGeom>
        </p:spPr>
        <p:txBody>
          <a:bodyPr lIns="0" tIns="0" rIns="0" bIns="0" rtlCol="0" anchor="t">
            <a:spAutoFit/>
          </a:bodyPr>
          <a:lstStyle/>
          <a:p>
            <a:pPr algn="ctr">
              <a:lnSpc>
                <a:spcPts val="11134"/>
              </a:lnSpc>
            </a:pPr>
            <a:r>
              <a:rPr lang="en-US" sz="7953">
                <a:solidFill>
                  <a:srgbClr val="FFAD85"/>
                </a:solidFill>
                <a:latin typeface="Grand Cru S Bold"/>
              </a:rPr>
              <a:t>Limitations of Algorithms </a:t>
            </a:r>
          </a:p>
        </p:txBody>
      </p:sp>
      <p:sp>
        <p:nvSpPr>
          <p:cNvPr id="3" name="TextBox 3"/>
          <p:cNvSpPr txBox="1"/>
          <p:nvPr/>
        </p:nvSpPr>
        <p:spPr>
          <a:xfrm>
            <a:off x="466347" y="2255520"/>
            <a:ext cx="3372672" cy="887095"/>
          </a:xfrm>
          <a:prstGeom prst="rect">
            <a:avLst/>
          </a:prstGeom>
        </p:spPr>
        <p:txBody>
          <a:bodyPr lIns="0" tIns="0" rIns="0" bIns="0" rtlCol="0" anchor="t">
            <a:spAutoFit/>
          </a:bodyPr>
          <a:lstStyle/>
          <a:p>
            <a:pPr algn="ctr">
              <a:lnSpc>
                <a:spcPts val="7279"/>
              </a:lnSpc>
            </a:pPr>
            <a:r>
              <a:rPr lang="en-US" sz="5199">
                <a:solidFill>
                  <a:srgbClr val="FFAD85"/>
                </a:solidFill>
                <a:latin typeface="Grand Cru S"/>
              </a:rPr>
              <a:t>Dijkstra's </a:t>
            </a:r>
          </a:p>
        </p:txBody>
      </p:sp>
      <p:sp>
        <p:nvSpPr>
          <p:cNvPr id="4" name="TextBox 4"/>
          <p:cNvSpPr txBox="1"/>
          <p:nvPr/>
        </p:nvSpPr>
        <p:spPr>
          <a:xfrm>
            <a:off x="1028700" y="3333115"/>
            <a:ext cx="16230600" cy="1810385"/>
          </a:xfrm>
          <a:prstGeom prst="rect">
            <a:avLst/>
          </a:prstGeom>
        </p:spPr>
        <p:txBody>
          <a:bodyPr lIns="0" tIns="0" rIns="0" bIns="0" rtlCol="0" anchor="t">
            <a:spAutoFit/>
          </a:bodyPr>
          <a:lstStyle/>
          <a:p>
            <a:pPr marL="561341" lvl="1" indent="-280670" algn="just">
              <a:lnSpc>
                <a:spcPts val="3640"/>
              </a:lnSpc>
              <a:spcBef>
                <a:spcPct val="0"/>
              </a:spcBef>
              <a:buFont typeface="Arial"/>
              <a:buChar char="•"/>
            </a:pPr>
            <a:r>
              <a:rPr lang="en-US" sz="2600" u="none" strike="noStrike">
                <a:solidFill>
                  <a:srgbClr val="00FCFF"/>
                </a:solidFill>
                <a:latin typeface="Grand Cru S Light"/>
              </a:rPr>
              <a:t>Limited to graphs with non-negative edge weights.</a:t>
            </a:r>
          </a:p>
          <a:p>
            <a:pPr marL="561341" lvl="1" indent="-280670" algn="just">
              <a:lnSpc>
                <a:spcPts val="3640"/>
              </a:lnSpc>
              <a:spcBef>
                <a:spcPct val="0"/>
              </a:spcBef>
              <a:buFont typeface="Arial"/>
              <a:buChar char="•"/>
            </a:pPr>
            <a:r>
              <a:rPr lang="en-US" sz="2600" u="none" strike="noStrike">
                <a:solidFill>
                  <a:srgbClr val="00FCFF"/>
                </a:solidFill>
                <a:latin typeface="Grand Cru S Light"/>
              </a:rPr>
              <a:t>Inefficient for graphs with negative edge weights or cycles.</a:t>
            </a:r>
          </a:p>
          <a:p>
            <a:pPr marL="561341" lvl="1" indent="-280670" algn="just">
              <a:lnSpc>
                <a:spcPts val="3640"/>
              </a:lnSpc>
              <a:spcBef>
                <a:spcPct val="0"/>
              </a:spcBef>
              <a:buFont typeface="Arial"/>
              <a:buChar char="•"/>
            </a:pPr>
            <a:r>
              <a:rPr lang="en-US" sz="2600" u="none" strike="noStrike">
                <a:solidFill>
                  <a:srgbClr val="00FCFF"/>
                </a:solidFill>
                <a:latin typeface="Grand Cru S Light"/>
              </a:rPr>
              <a:t>Requires a priority queue for efficient implementation, which can be memory-intensive and challenging to implement in certain scenarios.</a:t>
            </a:r>
          </a:p>
        </p:txBody>
      </p:sp>
      <p:sp>
        <p:nvSpPr>
          <p:cNvPr id="5" name="TextBox 5"/>
          <p:cNvSpPr txBox="1"/>
          <p:nvPr/>
        </p:nvSpPr>
        <p:spPr>
          <a:xfrm>
            <a:off x="466347" y="5290035"/>
            <a:ext cx="4985147" cy="887095"/>
          </a:xfrm>
          <a:prstGeom prst="rect">
            <a:avLst/>
          </a:prstGeom>
        </p:spPr>
        <p:txBody>
          <a:bodyPr lIns="0" tIns="0" rIns="0" bIns="0" rtlCol="0" anchor="t">
            <a:spAutoFit/>
          </a:bodyPr>
          <a:lstStyle/>
          <a:p>
            <a:pPr algn="ctr">
              <a:lnSpc>
                <a:spcPts val="7279"/>
              </a:lnSpc>
            </a:pPr>
            <a:r>
              <a:rPr lang="en-US" sz="5199">
                <a:solidFill>
                  <a:srgbClr val="FFAD85"/>
                </a:solidFill>
                <a:latin typeface="Grand Cru S"/>
              </a:rPr>
              <a:t>Bellman-Ford </a:t>
            </a:r>
          </a:p>
        </p:txBody>
      </p:sp>
      <p:sp>
        <p:nvSpPr>
          <p:cNvPr id="6" name="TextBox 6"/>
          <p:cNvSpPr txBox="1"/>
          <p:nvPr/>
        </p:nvSpPr>
        <p:spPr>
          <a:xfrm>
            <a:off x="1028700" y="6129505"/>
            <a:ext cx="16230600" cy="895985"/>
          </a:xfrm>
          <a:prstGeom prst="rect">
            <a:avLst/>
          </a:prstGeom>
        </p:spPr>
        <p:txBody>
          <a:bodyPr lIns="0" tIns="0" rIns="0" bIns="0" rtlCol="0" anchor="t">
            <a:spAutoFit/>
          </a:bodyPr>
          <a:lstStyle/>
          <a:p>
            <a:pPr algn="just">
              <a:lnSpc>
                <a:spcPts val="3640"/>
              </a:lnSpc>
              <a:spcBef>
                <a:spcPct val="0"/>
              </a:spcBef>
            </a:pPr>
            <a:endParaRPr/>
          </a:p>
          <a:p>
            <a:pPr marL="561341" lvl="1" indent="-280670" algn="just">
              <a:lnSpc>
                <a:spcPts val="3640"/>
              </a:lnSpc>
              <a:spcBef>
                <a:spcPct val="0"/>
              </a:spcBef>
              <a:buFont typeface="Arial"/>
              <a:buChar char="•"/>
            </a:pPr>
            <a:r>
              <a:rPr lang="en-US" sz="2600" u="none" strike="noStrike">
                <a:solidFill>
                  <a:srgbClr val="00FCFF"/>
                </a:solidFill>
                <a:latin typeface="Grand Cru S Light"/>
              </a:rPr>
              <a:t>It may need help finding the shortest path in negative-weight cycles.</a:t>
            </a:r>
          </a:p>
        </p:txBody>
      </p:sp>
      <p:sp>
        <p:nvSpPr>
          <p:cNvPr id="7" name="TextBox 7"/>
          <p:cNvSpPr txBox="1"/>
          <p:nvPr/>
        </p:nvSpPr>
        <p:spPr>
          <a:xfrm>
            <a:off x="466347" y="7303143"/>
            <a:ext cx="5249823" cy="887095"/>
          </a:xfrm>
          <a:prstGeom prst="rect">
            <a:avLst/>
          </a:prstGeom>
        </p:spPr>
        <p:txBody>
          <a:bodyPr lIns="0" tIns="0" rIns="0" bIns="0" rtlCol="0" anchor="t">
            <a:spAutoFit/>
          </a:bodyPr>
          <a:lstStyle/>
          <a:p>
            <a:pPr algn="ctr">
              <a:lnSpc>
                <a:spcPts val="7279"/>
              </a:lnSpc>
            </a:pPr>
            <a:r>
              <a:rPr lang="en-US" sz="5199">
                <a:solidFill>
                  <a:srgbClr val="FFAD85"/>
                </a:solidFill>
                <a:latin typeface="Grand Cru S"/>
              </a:rPr>
              <a:t>Floyd Warshall</a:t>
            </a:r>
          </a:p>
        </p:txBody>
      </p:sp>
      <p:sp>
        <p:nvSpPr>
          <p:cNvPr id="8" name="TextBox 8"/>
          <p:cNvSpPr txBox="1"/>
          <p:nvPr/>
        </p:nvSpPr>
        <p:spPr>
          <a:xfrm>
            <a:off x="1028700" y="8142613"/>
            <a:ext cx="16230600" cy="895985"/>
          </a:xfrm>
          <a:prstGeom prst="rect">
            <a:avLst/>
          </a:prstGeom>
        </p:spPr>
        <p:txBody>
          <a:bodyPr lIns="0" tIns="0" rIns="0" bIns="0" rtlCol="0" anchor="t">
            <a:spAutoFit/>
          </a:bodyPr>
          <a:lstStyle/>
          <a:p>
            <a:pPr algn="just">
              <a:lnSpc>
                <a:spcPts val="3640"/>
              </a:lnSpc>
              <a:spcBef>
                <a:spcPct val="0"/>
              </a:spcBef>
            </a:pPr>
            <a:endParaRPr/>
          </a:p>
          <a:p>
            <a:pPr marL="561341" lvl="1" indent="-280670" algn="just">
              <a:lnSpc>
                <a:spcPts val="3640"/>
              </a:lnSpc>
              <a:spcBef>
                <a:spcPct val="0"/>
              </a:spcBef>
              <a:buFont typeface="Arial"/>
              <a:buChar char="•"/>
            </a:pPr>
            <a:r>
              <a:rPr lang="en-US" sz="2600" u="none" strike="noStrike">
                <a:solidFill>
                  <a:srgbClr val="00FCFF"/>
                </a:solidFill>
                <a:latin typeface="Grand Cru S Light"/>
              </a:rPr>
              <a:t>Memory-intensive nature due to the need to store the distance matrix.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2" name="TextBox 2"/>
          <p:cNvSpPr txBox="1"/>
          <p:nvPr/>
        </p:nvSpPr>
        <p:spPr>
          <a:xfrm>
            <a:off x="7374236" y="647933"/>
            <a:ext cx="3438327" cy="1482806"/>
          </a:xfrm>
          <a:prstGeom prst="rect">
            <a:avLst/>
          </a:prstGeom>
        </p:spPr>
        <p:txBody>
          <a:bodyPr lIns="0" tIns="0" rIns="0" bIns="0" rtlCol="0" anchor="t">
            <a:spAutoFit/>
          </a:bodyPr>
          <a:lstStyle/>
          <a:p>
            <a:pPr>
              <a:lnSpc>
                <a:spcPts val="11193"/>
              </a:lnSpc>
            </a:pPr>
            <a:r>
              <a:rPr lang="en-US" sz="10660">
                <a:solidFill>
                  <a:srgbClr val="2B4B82"/>
                </a:solidFill>
                <a:latin typeface="Grand Cru S Bold"/>
              </a:rPr>
              <a:t>Idea</a:t>
            </a:r>
          </a:p>
        </p:txBody>
      </p:sp>
      <p:graphicFrame>
        <p:nvGraphicFramePr>
          <p:cNvPr id="3" name="Table 3"/>
          <p:cNvGraphicFramePr>
            <a:graphicFrameLocks noGrp="1"/>
          </p:cNvGraphicFramePr>
          <p:nvPr/>
        </p:nvGraphicFramePr>
        <p:xfrm>
          <a:off x="729485" y="4391025"/>
          <a:ext cx="15913509" cy="5657850"/>
        </p:xfrm>
        <a:graphic>
          <a:graphicData uri="http://schemas.openxmlformats.org/drawingml/2006/table">
            <a:tbl>
              <a:tblPr/>
              <a:tblGrid>
                <a:gridCol w="15913509">
                  <a:extLst>
                    <a:ext uri="{9D8B030D-6E8A-4147-A177-3AD203B41FA5}">
                      <a16:colId xmlns:a16="http://schemas.microsoft.com/office/drawing/2014/main" val="20000"/>
                    </a:ext>
                  </a:extLst>
                </a:gridCol>
              </a:tblGrid>
              <a:tr h="5657850">
                <a:tc>
                  <a:txBody>
                    <a:bodyPr/>
                    <a:lstStyle/>
                    <a:p>
                      <a:pPr algn="just">
                        <a:lnSpc>
                          <a:spcPts val="5040"/>
                        </a:lnSpc>
                        <a:defRPr/>
                      </a:pPr>
                      <a:r>
                        <a:rPr lang="en-US" sz="3600" u="sng">
                          <a:solidFill>
                            <a:srgbClr val="244274"/>
                          </a:solidFill>
                          <a:latin typeface="Grand Cru S Light"/>
                        </a:rPr>
                        <a:t>Data structures:</a:t>
                      </a:r>
                      <a:r>
                        <a:rPr lang="en-US" sz="3600">
                          <a:solidFill>
                            <a:srgbClr val="244274"/>
                          </a:solidFill>
                          <a:latin typeface="Grand Cru S Light"/>
                        </a:rPr>
                        <a:t> Used a graph data structure to represent the network of airports and routes and adjacency lists and matrices to store the connections between airports. </a:t>
                      </a:r>
                      <a:endParaRPr lang="en-US" sz="1100"/>
                    </a:p>
                    <a:p>
                      <a:pPr algn="just">
                        <a:lnSpc>
                          <a:spcPts val="5040"/>
                        </a:lnSpc>
                      </a:pPr>
                      <a:r>
                        <a:rPr lang="en-US" sz="3600" u="sng">
                          <a:solidFill>
                            <a:srgbClr val="244274"/>
                          </a:solidFill>
                          <a:latin typeface="Grand Cru S Light"/>
                        </a:rPr>
                        <a:t>Algorithms:</a:t>
                      </a:r>
                      <a:r>
                        <a:rPr lang="en-US" sz="3600">
                          <a:solidFill>
                            <a:srgbClr val="244274"/>
                          </a:solidFill>
                          <a:latin typeface="Grand Cru S Light"/>
                        </a:rPr>
                        <a:t> Selected well-suited and common algorithms to handle the problem. </a:t>
                      </a:r>
                    </a:p>
                    <a:p>
                      <a:pPr algn="just">
                        <a:lnSpc>
                          <a:spcPts val="5040"/>
                        </a:lnSpc>
                      </a:pPr>
                      <a:r>
                        <a:rPr lang="en-US" sz="3600">
                          <a:solidFill>
                            <a:srgbClr val="244274"/>
                          </a:solidFill>
                          <a:latin typeface="Grand Cru S Light"/>
                        </a:rPr>
                        <a:t>Used both types of algorithms, to find the shortest path between a single source and all other airports, used Dijkstra and to find the shortest path between all pairs of vertices, used Floyd-Warshall. </a:t>
                      </a:r>
                    </a:p>
                  </a:txBody>
                  <a:tcPr marL="190500" marR="190500" marT="190500" marB="190500" anchor="b">
                    <a:lnL w="47625" cap="flat" cmpd="sng" algn="ctr">
                      <a:solidFill>
                        <a:srgbClr val="F7B4A7"/>
                      </a:solidFill>
                      <a:prstDash val="solid"/>
                      <a:round/>
                      <a:headEnd type="none" w="med" len="med"/>
                      <a:tailEnd type="none" w="med" len="med"/>
                    </a:lnL>
                    <a:lnR w="47625" cap="flat" cmpd="sng" algn="ctr">
                      <a:solidFill>
                        <a:srgbClr val="F7B4A7"/>
                      </a:solidFill>
                      <a:prstDash val="solid"/>
                      <a:round/>
                      <a:headEnd type="none" w="med" len="med"/>
                      <a:tailEnd type="none" w="med" len="med"/>
                    </a:lnR>
                    <a:lnT w="47625" cap="flat" cmpd="sng" algn="ctr">
                      <a:solidFill>
                        <a:srgbClr val="F7B4A7"/>
                      </a:solidFill>
                      <a:prstDash val="solid"/>
                      <a:round/>
                      <a:headEnd type="none" w="med" len="med"/>
                      <a:tailEnd type="none" w="med" len="med"/>
                    </a:lnT>
                    <a:lnB w="47625" cap="flat" cmpd="sng" algn="ctr">
                      <a:solidFill>
                        <a:srgbClr val="F7B4A7"/>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Freeform 4"/>
          <p:cNvSpPr/>
          <p:nvPr/>
        </p:nvSpPr>
        <p:spPr>
          <a:xfrm>
            <a:off x="15766834" y="191617"/>
            <a:ext cx="2332479" cy="2349566"/>
          </a:xfrm>
          <a:custGeom>
            <a:avLst/>
            <a:gdLst/>
            <a:ahLst/>
            <a:cxnLst/>
            <a:rect l="l" t="t" r="r" b="b"/>
            <a:pathLst>
              <a:path w="2332479" h="2349566">
                <a:moveTo>
                  <a:pt x="0" y="0"/>
                </a:moveTo>
                <a:lnTo>
                  <a:pt x="2332478" y="0"/>
                </a:lnTo>
                <a:lnTo>
                  <a:pt x="2332478" y="2349567"/>
                </a:lnTo>
                <a:lnTo>
                  <a:pt x="0" y="2349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0" y="2436409"/>
            <a:ext cx="12764331" cy="863600"/>
          </a:xfrm>
          <a:prstGeom prst="rect">
            <a:avLst/>
          </a:prstGeom>
        </p:spPr>
        <p:txBody>
          <a:bodyPr lIns="0" tIns="0" rIns="0" bIns="0" rtlCol="0" anchor="t">
            <a:spAutoFit/>
          </a:bodyPr>
          <a:lstStyle/>
          <a:p>
            <a:pPr algn="ctr">
              <a:lnSpc>
                <a:spcPts val="7000"/>
              </a:lnSpc>
            </a:pPr>
            <a:r>
              <a:rPr lang="en-US" sz="5000">
                <a:solidFill>
                  <a:srgbClr val="2B4B82"/>
                </a:solidFill>
                <a:latin typeface="Canva Sans Bold"/>
              </a:rPr>
              <a:t>Improvements &amp; Implementation:</a:t>
            </a:r>
          </a:p>
        </p:txBody>
      </p:sp>
      <p:sp>
        <p:nvSpPr>
          <p:cNvPr id="6" name="TextBox 6"/>
          <p:cNvSpPr txBox="1"/>
          <p:nvPr/>
        </p:nvSpPr>
        <p:spPr>
          <a:xfrm>
            <a:off x="1028700" y="3794125"/>
            <a:ext cx="13289501" cy="596900"/>
          </a:xfrm>
          <a:prstGeom prst="rect">
            <a:avLst/>
          </a:prstGeom>
        </p:spPr>
        <p:txBody>
          <a:bodyPr lIns="0" tIns="0" rIns="0" bIns="0" rtlCol="0" anchor="t">
            <a:spAutoFit/>
          </a:bodyPr>
          <a:lstStyle/>
          <a:p>
            <a:pPr>
              <a:lnSpc>
                <a:spcPts val="4900"/>
              </a:lnSpc>
            </a:pPr>
            <a:r>
              <a:rPr lang="en-US" sz="3500">
                <a:solidFill>
                  <a:srgbClr val="2B4B82"/>
                </a:solidFill>
                <a:latin typeface="Canva Sans Bold"/>
              </a:rPr>
              <a:t>Github Repo Link: </a:t>
            </a:r>
            <a:r>
              <a:rPr lang="en-US" sz="3500" u="sng">
                <a:solidFill>
                  <a:srgbClr val="2B4B82"/>
                </a:solidFill>
                <a:latin typeface="Canva Sans Bold"/>
                <a:hlinkClick r:id="rId4" tooltip="https://github.com/DSA-IITJ-2024/ideathon-code-submission-b22mt024"/>
              </a:rPr>
              <a:t>ideathon-code-submission-b22mt024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2" name="Freeform 2"/>
          <p:cNvSpPr/>
          <p:nvPr/>
        </p:nvSpPr>
        <p:spPr>
          <a:xfrm>
            <a:off x="1425233" y="2688344"/>
            <a:ext cx="5798511" cy="3497637"/>
          </a:xfrm>
          <a:custGeom>
            <a:avLst/>
            <a:gdLst/>
            <a:ahLst/>
            <a:cxnLst/>
            <a:rect l="l" t="t" r="r" b="b"/>
            <a:pathLst>
              <a:path w="5798511" h="3497637">
                <a:moveTo>
                  <a:pt x="0" y="0"/>
                </a:moveTo>
                <a:lnTo>
                  <a:pt x="5798511" y="0"/>
                </a:lnTo>
                <a:lnTo>
                  <a:pt x="5798511" y="3497637"/>
                </a:lnTo>
                <a:lnTo>
                  <a:pt x="0" y="3497637"/>
                </a:lnTo>
                <a:lnTo>
                  <a:pt x="0" y="0"/>
                </a:lnTo>
                <a:close/>
              </a:path>
            </a:pathLst>
          </a:custGeom>
          <a:blipFill>
            <a:blip r:embed="rId2"/>
            <a:stretch>
              <a:fillRect/>
            </a:stretch>
          </a:blipFill>
        </p:spPr>
      </p:sp>
      <p:sp>
        <p:nvSpPr>
          <p:cNvPr id="3" name="Freeform 3"/>
          <p:cNvSpPr/>
          <p:nvPr/>
        </p:nvSpPr>
        <p:spPr>
          <a:xfrm>
            <a:off x="8622453" y="2688344"/>
            <a:ext cx="5803601" cy="3497637"/>
          </a:xfrm>
          <a:custGeom>
            <a:avLst/>
            <a:gdLst/>
            <a:ahLst/>
            <a:cxnLst/>
            <a:rect l="l" t="t" r="r" b="b"/>
            <a:pathLst>
              <a:path w="5803601" h="3497637">
                <a:moveTo>
                  <a:pt x="0" y="0"/>
                </a:moveTo>
                <a:lnTo>
                  <a:pt x="5803601" y="0"/>
                </a:lnTo>
                <a:lnTo>
                  <a:pt x="5803601" y="3497637"/>
                </a:lnTo>
                <a:lnTo>
                  <a:pt x="0" y="3497637"/>
                </a:lnTo>
                <a:lnTo>
                  <a:pt x="0" y="0"/>
                </a:lnTo>
                <a:close/>
              </a:path>
            </a:pathLst>
          </a:custGeom>
          <a:blipFill>
            <a:blip r:embed="rId3"/>
            <a:stretch>
              <a:fillRect/>
            </a:stretch>
          </a:blipFill>
        </p:spPr>
      </p:sp>
      <p:sp>
        <p:nvSpPr>
          <p:cNvPr id="4" name="Freeform 4"/>
          <p:cNvSpPr/>
          <p:nvPr/>
        </p:nvSpPr>
        <p:spPr>
          <a:xfrm>
            <a:off x="3784942" y="6547659"/>
            <a:ext cx="5790790" cy="3497637"/>
          </a:xfrm>
          <a:custGeom>
            <a:avLst/>
            <a:gdLst/>
            <a:ahLst/>
            <a:cxnLst/>
            <a:rect l="l" t="t" r="r" b="b"/>
            <a:pathLst>
              <a:path w="5790790" h="3497637">
                <a:moveTo>
                  <a:pt x="0" y="0"/>
                </a:moveTo>
                <a:lnTo>
                  <a:pt x="5790790" y="0"/>
                </a:lnTo>
                <a:lnTo>
                  <a:pt x="5790790" y="3497637"/>
                </a:lnTo>
                <a:lnTo>
                  <a:pt x="0" y="3497637"/>
                </a:lnTo>
                <a:lnTo>
                  <a:pt x="0" y="0"/>
                </a:lnTo>
                <a:close/>
              </a:path>
            </a:pathLst>
          </a:custGeom>
          <a:blipFill>
            <a:blip r:embed="rId4"/>
            <a:stretch>
              <a:fillRect/>
            </a:stretch>
          </a:blipFill>
        </p:spPr>
      </p:sp>
      <p:sp>
        <p:nvSpPr>
          <p:cNvPr id="5" name="Freeform 5"/>
          <p:cNvSpPr/>
          <p:nvPr/>
        </p:nvSpPr>
        <p:spPr>
          <a:xfrm>
            <a:off x="10893874" y="6547659"/>
            <a:ext cx="5357321" cy="3497637"/>
          </a:xfrm>
          <a:custGeom>
            <a:avLst/>
            <a:gdLst/>
            <a:ahLst/>
            <a:cxnLst/>
            <a:rect l="l" t="t" r="r" b="b"/>
            <a:pathLst>
              <a:path w="5357321" h="3497637">
                <a:moveTo>
                  <a:pt x="0" y="0"/>
                </a:moveTo>
                <a:lnTo>
                  <a:pt x="5357322" y="0"/>
                </a:lnTo>
                <a:lnTo>
                  <a:pt x="5357322" y="3497637"/>
                </a:lnTo>
                <a:lnTo>
                  <a:pt x="0" y="3497637"/>
                </a:lnTo>
                <a:lnTo>
                  <a:pt x="0" y="0"/>
                </a:lnTo>
                <a:close/>
              </a:path>
            </a:pathLst>
          </a:custGeom>
          <a:blipFill>
            <a:blip r:embed="rId5"/>
            <a:stretch>
              <a:fillRect/>
            </a:stretch>
          </a:blipFill>
        </p:spPr>
      </p:sp>
      <p:sp>
        <p:nvSpPr>
          <p:cNvPr id="6" name="TextBox 6"/>
          <p:cNvSpPr txBox="1"/>
          <p:nvPr/>
        </p:nvSpPr>
        <p:spPr>
          <a:xfrm>
            <a:off x="1425233" y="1933697"/>
            <a:ext cx="5633002" cy="588469"/>
          </a:xfrm>
          <a:prstGeom prst="rect">
            <a:avLst/>
          </a:prstGeom>
        </p:spPr>
        <p:txBody>
          <a:bodyPr lIns="0" tIns="0" rIns="0" bIns="0" rtlCol="0" anchor="t">
            <a:spAutoFit/>
          </a:bodyPr>
          <a:lstStyle/>
          <a:p>
            <a:pPr>
              <a:lnSpc>
                <a:spcPts val="4324"/>
              </a:lnSpc>
            </a:pPr>
            <a:r>
              <a:rPr lang="en-US" sz="4600" u="sng" spc="-50">
                <a:solidFill>
                  <a:srgbClr val="2B4B82"/>
                </a:solidFill>
                <a:latin typeface="Grand Cru S Bold"/>
              </a:rPr>
              <a:t>Time complexity:</a:t>
            </a:r>
          </a:p>
        </p:txBody>
      </p:sp>
      <p:sp>
        <p:nvSpPr>
          <p:cNvPr id="7" name="TextBox 7"/>
          <p:cNvSpPr txBox="1"/>
          <p:nvPr/>
        </p:nvSpPr>
        <p:spPr>
          <a:xfrm>
            <a:off x="4521172" y="251781"/>
            <a:ext cx="10109121" cy="1401438"/>
          </a:xfrm>
          <a:prstGeom prst="rect">
            <a:avLst/>
          </a:prstGeom>
        </p:spPr>
        <p:txBody>
          <a:bodyPr lIns="0" tIns="0" rIns="0" bIns="0" rtlCol="0" anchor="t">
            <a:spAutoFit/>
          </a:bodyPr>
          <a:lstStyle/>
          <a:p>
            <a:pPr algn="ctr">
              <a:lnSpc>
                <a:spcPts val="11480"/>
              </a:lnSpc>
            </a:pPr>
            <a:r>
              <a:rPr lang="en-US" sz="8200">
                <a:solidFill>
                  <a:srgbClr val="2B4B82"/>
                </a:solidFill>
                <a:latin typeface="Grand Cru S Bold"/>
              </a:rPr>
              <a:t>Results &amp;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0" y="5480571"/>
            <a:ext cx="10593633" cy="4489330"/>
          </a:xfrm>
          <a:custGeom>
            <a:avLst/>
            <a:gdLst/>
            <a:ahLst/>
            <a:cxnLst/>
            <a:rect l="l" t="t" r="r" b="b"/>
            <a:pathLst>
              <a:path w="10593633" h="4489330">
                <a:moveTo>
                  <a:pt x="0" y="0"/>
                </a:moveTo>
                <a:lnTo>
                  <a:pt x="10593633" y="0"/>
                </a:lnTo>
                <a:lnTo>
                  <a:pt x="10593633" y="4489329"/>
                </a:lnTo>
                <a:lnTo>
                  <a:pt x="0" y="4489329"/>
                </a:lnTo>
                <a:lnTo>
                  <a:pt x="0" y="0"/>
                </a:lnTo>
                <a:close/>
              </a:path>
            </a:pathLst>
          </a:custGeom>
          <a:blipFill>
            <a:blip r:embed="rId2"/>
            <a:stretch>
              <a:fillRect/>
            </a:stretch>
          </a:blipFill>
        </p:spPr>
      </p:sp>
      <p:sp>
        <p:nvSpPr>
          <p:cNvPr id="3" name="TextBox 3"/>
          <p:cNvSpPr txBox="1"/>
          <p:nvPr/>
        </p:nvSpPr>
        <p:spPr>
          <a:xfrm>
            <a:off x="379737" y="952500"/>
            <a:ext cx="17528526" cy="3313016"/>
          </a:xfrm>
          <a:prstGeom prst="rect">
            <a:avLst/>
          </a:prstGeom>
        </p:spPr>
        <p:txBody>
          <a:bodyPr lIns="0" tIns="0" rIns="0" bIns="0" rtlCol="0" anchor="t">
            <a:spAutoFit/>
          </a:bodyPr>
          <a:lstStyle/>
          <a:p>
            <a:pPr marL="820419" lvl="1" indent="-410209">
              <a:lnSpc>
                <a:spcPts val="5319"/>
              </a:lnSpc>
              <a:spcBef>
                <a:spcPct val="0"/>
              </a:spcBef>
              <a:buFont typeface="Arial"/>
              <a:buChar char="•"/>
            </a:pPr>
            <a:r>
              <a:rPr lang="en-US" sz="3799" u="none" strike="noStrike">
                <a:solidFill>
                  <a:srgbClr val="2B4B82"/>
                </a:solidFill>
                <a:latin typeface="Clear Sans"/>
              </a:rPr>
              <a:t>In terms of time complexity, Dijkstra's algorithm and Bellman-ford seems to be comparatively same and the efficient compared to Floyd-Warshall.</a:t>
            </a:r>
          </a:p>
          <a:p>
            <a:pPr>
              <a:lnSpc>
                <a:spcPts val="5319"/>
              </a:lnSpc>
              <a:spcBef>
                <a:spcPct val="0"/>
              </a:spcBef>
            </a:pPr>
            <a:endParaRPr lang="en-US" sz="3799" u="none" strike="noStrike">
              <a:solidFill>
                <a:srgbClr val="2B4B82"/>
              </a:solidFill>
              <a:latin typeface="Clear Sans"/>
            </a:endParaRPr>
          </a:p>
          <a:p>
            <a:pPr marL="820419" lvl="1" indent="-410209">
              <a:lnSpc>
                <a:spcPts val="5319"/>
              </a:lnSpc>
              <a:spcBef>
                <a:spcPct val="0"/>
              </a:spcBef>
              <a:buFont typeface="Arial"/>
              <a:buChar char="•"/>
            </a:pPr>
            <a:r>
              <a:rPr lang="en-US" sz="3799" u="none" strike="noStrike">
                <a:solidFill>
                  <a:srgbClr val="2B4B82"/>
                </a:solidFill>
                <a:latin typeface="Clear Sans"/>
              </a:rPr>
              <a:t>Floyd-Warshall consistently performs slower than Dijkstra and Bellman-Ford algorithms in the given scenarios.</a:t>
            </a:r>
          </a:p>
        </p:txBody>
      </p:sp>
      <p:sp>
        <p:nvSpPr>
          <p:cNvPr id="4" name="TextBox 4"/>
          <p:cNvSpPr txBox="1"/>
          <p:nvPr/>
        </p:nvSpPr>
        <p:spPr>
          <a:xfrm>
            <a:off x="10297197" y="6960783"/>
            <a:ext cx="7241503" cy="1313015"/>
          </a:xfrm>
          <a:prstGeom prst="rect">
            <a:avLst/>
          </a:prstGeom>
        </p:spPr>
        <p:txBody>
          <a:bodyPr lIns="0" tIns="0" rIns="0" bIns="0" rtlCol="0" anchor="t">
            <a:spAutoFit/>
          </a:bodyPr>
          <a:lstStyle/>
          <a:p>
            <a:pPr marL="820419" lvl="1" indent="-410209">
              <a:lnSpc>
                <a:spcPts val="5319"/>
              </a:lnSpc>
              <a:buFont typeface="Arial"/>
              <a:buChar char="•"/>
            </a:pPr>
            <a:r>
              <a:rPr lang="en-US" sz="3799">
                <a:solidFill>
                  <a:srgbClr val="2B4B82"/>
                </a:solidFill>
                <a:latin typeface="Clear Sans"/>
              </a:rPr>
              <a:t>n -&gt; number of vertices</a:t>
            </a:r>
          </a:p>
          <a:p>
            <a:pPr marL="820419" lvl="1" indent="-410209">
              <a:lnSpc>
                <a:spcPts val="5319"/>
              </a:lnSpc>
              <a:spcBef>
                <a:spcPct val="0"/>
              </a:spcBef>
              <a:buFont typeface="Arial"/>
              <a:buChar char="•"/>
            </a:pPr>
            <a:r>
              <a:rPr lang="en-US" sz="3799">
                <a:solidFill>
                  <a:srgbClr val="2B4B82"/>
                </a:solidFill>
                <a:latin typeface="Clear Sans"/>
              </a:rPr>
              <a:t>e -&gt; number of connections.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5715000" y="361721"/>
            <a:ext cx="6934200" cy="1401438"/>
          </a:xfrm>
          <a:prstGeom prst="rect">
            <a:avLst/>
          </a:prstGeom>
        </p:spPr>
        <p:txBody>
          <a:bodyPr wrap="square" lIns="0" tIns="0" rIns="0" bIns="0" rtlCol="0" anchor="t">
            <a:spAutoFit/>
          </a:bodyPr>
          <a:lstStyle/>
          <a:p>
            <a:pPr algn="ctr">
              <a:lnSpc>
                <a:spcPts val="11480"/>
              </a:lnSpc>
            </a:pPr>
            <a:r>
              <a:rPr lang="en-US" sz="8200" dirty="0">
                <a:solidFill>
                  <a:srgbClr val="2B4B82"/>
                </a:solidFill>
                <a:latin typeface="Grand Cru S Bold"/>
              </a:rPr>
              <a:t>Conclusion</a:t>
            </a:r>
          </a:p>
        </p:txBody>
      </p:sp>
      <p:sp>
        <p:nvSpPr>
          <p:cNvPr id="3" name="TextBox 3"/>
          <p:cNvSpPr txBox="1"/>
          <p:nvPr/>
        </p:nvSpPr>
        <p:spPr>
          <a:xfrm>
            <a:off x="873561" y="1735751"/>
            <a:ext cx="16385739" cy="8173551"/>
          </a:xfrm>
          <a:prstGeom prst="rect">
            <a:avLst/>
          </a:prstGeom>
        </p:spPr>
        <p:txBody>
          <a:bodyPr lIns="0" tIns="0" rIns="0" bIns="0" rtlCol="0" anchor="t">
            <a:spAutoFit/>
          </a:bodyPr>
          <a:lstStyle/>
          <a:p>
            <a:pPr algn="just">
              <a:lnSpc>
                <a:spcPts val="4623"/>
              </a:lnSpc>
            </a:pPr>
            <a:r>
              <a:rPr lang="en-US" sz="3302">
                <a:solidFill>
                  <a:srgbClr val="244274"/>
                </a:solidFill>
                <a:latin typeface="Grand Cru S Light"/>
              </a:rPr>
              <a:t>Finally, to conclude our implementation of all three algorithms, Dijkstra, Bellman-Ford, and Floyd-Warshall, It is seen that both the Dijkstra and Bellman are very closely matched and outperform each other at several occasions, so it would be unfair to say that any one algorithm is faster than other. Still, the Floyd algorithm is the slowest among the three. This might have been because it uses three nested loops to iterate over all pairs of vertices. We have used any graph with negative cycles, which is when the bellman algorithm is asit to shine, so in comparison of Time complexities, Dijkstra has a better consists at outperforming other algorithm any graph with negative cycles, which is when the bellman algorithm is asit to shine, so in comparison of Time complexities, Dijkstra has a better consists at outperforming other algorithms,  and look at the point that no one cycles were considered It could be stated that Dijkstra is a super algorithm if negative cycles are not considered.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833140"/>
            <a:ext cx="16230600" cy="4817011"/>
          </a:xfrm>
          <a:prstGeom prst="rect">
            <a:avLst/>
          </a:prstGeom>
        </p:spPr>
        <p:txBody>
          <a:bodyPr lIns="0" tIns="0" rIns="0" bIns="0" rtlCol="0" anchor="t">
            <a:spAutoFit/>
          </a:bodyPr>
          <a:lstStyle/>
          <a:p>
            <a:pPr marL="0" lvl="0" indent="0" algn="just">
              <a:lnSpc>
                <a:spcPts val="4220"/>
              </a:lnSpc>
              <a:spcBef>
                <a:spcPct val="0"/>
              </a:spcBef>
            </a:pPr>
            <a:r>
              <a:rPr lang="en-US" sz="3014">
                <a:solidFill>
                  <a:srgbClr val="244274"/>
                </a:solidFill>
                <a:latin typeface="Grand Cru S Light"/>
              </a:rPr>
              <a:t>S</a:t>
            </a:r>
            <a:r>
              <a:rPr lang="en-US" sz="3014" u="none" strike="noStrike">
                <a:solidFill>
                  <a:srgbClr val="244274"/>
                </a:solidFill>
                <a:latin typeface="Grand Cru S Light"/>
              </a:rPr>
              <a:t>cope of future extension:</a:t>
            </a:r>
          </a:p>
          <a:p>
            <a:pPr marL="0" lvl="0" indent="0" algn="just">
              <a:lnSpc>
                <a:spcPts val="4220"/>
              </a:lnSpc>
              <a:spcBef>
                <a:spcPct val="0"/>
              </a:spcBef>
            </a:pPr>
            <a:r>
              <a:rPr lang="en-US" sz="3014" u="none" strike="noStrike">
                <a:solidFill>
                  <a:srgbClr val="244274"/>
                </a:solidFill>
                <a:latin typeface="Grand Cru S Light"/>
              </a:rPr>
              <a:t>This initiative supports future expansion research in numerous areas. First, improving algorithms and data structures for massive datasets may boost efficiency. Parallelization and heuristics may save computation time and optimise resource use. The route planning system may be more resilient when finding and addressing negative-weight cycles in the Bellman-Ford algorithm. Finally, real data sources, including flight schedules, weather, and airport congestion, may improve route planning accuracy and responsiveness, improving the traveller experience.</a:t>
            </a:r>
          </a:p>
        </p:txBody>
      </p:sp>
      <p:sp>
        <p:nvSpPr>
          <p:cNvPr id="3" name="TextBox 3"/>
          <p:cNvSpPr txBox="1"/>
          <p:nvPr/>
        </p:nvSpPr>
        <p:spPr>
          <a:xfrm>
            <a:off x="1028700" y="6831125"/>
            <a:ext cx="16230600" cy="2924652"/>
          </a:xfrm>
          <a:prstGeom prst="rect">
            <a:avLst/>
          </a:prstGeom>
        </p:spPr>
        <p:txBody>
          <a:bodyPr lIns="0" tIns="0" rIns="0" bIns="0" rtlCol="0" anchor="t">
            <a:spAutoFit/>
          </a:bodyPr>
          <a:lstStyle/>
          <a:p>
            <a:pPr marL="0" lvl="0" indent="0" algn="just">
              <a:lnSpc>
                <a:spcPts val="3845"/>
              </a:lnSpc>
              <a:spcBef>
                <a:spcPct val="0"/>
              </a:spcBef>
            </a:pPr>
            <a:r>
              <a:rPr lang="en-US" sz="2746">
                <a:solidFill>
                  <a:srgbClr val="244274"/>
                </a:solidFill>
                <a:latin typeface="Grand Cru S Light"/>
              </a:rPr>
              <a:t>Summary</a:t>
            </a:r>
            <a:r>
              <a:rPr lang="en-US" sz="2746" u="none" strike="noStrike">
                <a:solidFill>
                  <a:srgbClr val="244274"/>
                </a:solidFill>
                <a:latin typeface="Grand Cru S Light"/>
              </a:rPr>
              <a:t>: </a:t>
            </a:r>
          </a:p>
          <a:p>
            <a:pPr marL="0" lvl="0" indent="0" algn="just">
              <a:lnSpc>
                <a:spcPts val="3845"/>
              </a:lnSpc>
              <a:spcBef>
                <a:spcPct val="0"/>
              </a:spcBef>
            </a:pPr>
            <a:r>
              <a:rPr lang="en-US" sz="2746" u="none" strike="noStrike">
                <a:solidFill>
                  <a:srgbClr val="244274"/>
                </a:solidFill>
                <a:latin typeface="Grand Cru S Light"/>
              </a:rPr>
              <a:t>By applying graph algorithms, the research optimised aircraft route planning. The research implemented and compared Dijkstra's, Bellman-Ford's, and Floyd-Warshall's algorithms to assess their performance and application. Using accurate data and thorough research, route selection improved client travel experiences. The project's findings provide the groundwork for aircraft route planning enhancements. </a:t>
            </a:r>
          </a:p>
        </p:txBody>
      </p:sp>
      <p:sp>
        <p:nvSpPr>
          <p:cNvPr id="4" name="TextBox 4"/>
          <p:cNvSpPr txBox="1"/>
          <p:nvPr/>
        </p:nvSpPr>
        <p:spPr>
          <a:xfrm>
            <a:off x="5334000" y="341215"/>
            <a:ext cx="6934200" cy="1401438"/>
          </a:xfrm>
          <a:prstGeom prst="rect">
            <a:avLst/>
          </a:prstGeom>
        </p:spPr>
        <p:txBody>
          <a:bodyPr wrap="square" lIns="0" tIns="0" rIns="0" bIns="0" rtlCol="0" anchor="t">
            <a:spAutoFit/>
          </a:bodyPr>
          <a:lstStyle/>
          <a:p>
            <a:pPr algn="ctr">
              <a:lnSpc>
                <a:spcPts val="11480"/>
              </a:lnSpc>
            </a:pPr>
            <a:r>
              <a:rPr lang="en-US" sz="8200" dirty="0">
                <a:solidFill>
                  <a:srgbClr val="2B4B82"/>
                </a:solidFill>
                <a:latin typeface="Grand Cru S Bol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Custom</PresentationFormat>
  <Paragraphs>86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Canva Sans Bold</vt:lpstr>
      <vt:lpstr>Canva Sans</vt:lpstr>
      <vt:lpstr>Grand Cru S</vt:lpstr>
      <vt:lpstr>Clear Sans</vt:lpstr>
      <vt:lpstr>Grand Cru S Bold</vt:lpstr>
      <vt:lpstr>Grand Cru 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Education Technology Presentation in Blue Peach Illustrative Style</dc:title>
  <dc:creator>b22mt038</dc:creator>
  <cp:lastModifiedBy>Aaditya Kamble</cp:lastModifiedBy>
  <cp:revision>2</cp:revision>
  <dcterms:created xsi:type="dcterms:W3CDTF">2006-08-16T00:00:00Z</dcterms:created>
  <dcterms:modified xsi:type="dcterms:W3CDTF">2024-04-30T18:15:00Z</dcterms:modified>
  <dc:identifier>DAGD0ScPLPQ</dc:identifier>
</cp:coreProperties>
</file>