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6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2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8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5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4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2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icolas-hug.com/blog/matrix_facto_2" TargetMode="External"/><Relationship Id="rId2" Type="http://schemas.openxmlformats.org/officeDocument/2006/relationships/hyperlink" Target="https://mahout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21AB-A018-4EF9-A661-5BF451D0D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79" y="0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Recommender System</a:t>
            </a:r>
            <a:br>
              <a:rPr lang="en-US" sz="5400" dirty="0"/>
            </a:br>
            <a:r>
              <a:rPr lang="en-US" sz="1800" dirty="0"/>
              <a:t>					DATA mining: CS535-01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B66FF-B6BD-4E7F-BB05-A64512B1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581" y="4900751"/>
            <a:ext cx="8791575" cy="1655762"/>
          </a:xfrm>
        </p:spPr>
        <p:txBody>
          <a:bodyPr/>
          <a:lstStyle/>
          <a:p>
            <a:r>
              <a:rPr lang="en-US" dirty="0"/>
              <a:t>Aaditya Sakharam Patil</a:t>
            </a:r>
          </a:p>
          <a:p>
            <a:r>
              <a:rPr lang="en-US" dirty="0"/>
              <a:t>B00713570</a:t>
            </a:r>
          </a:p>
        </p:txBody>
      </p:sp>
    </p:spTree>
    <p:extLst>
      <p:ext uri="{BB962C8B-B14F-4D97-AF65-F5344CB8AC3E}">
        <p14:creationId xmlns:p14="http://schemas.microsoft.com/office/powerpoint/2010/main" val="261149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80DE-15CF-41CF-9120-47BDEE43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27"/>
            <a:ext cx="9905998" cy="1478570"/>
          </a:xfrm>
        </p:spPr>
        <p:txBody>
          <a:bodyPr/>
          <a:lstStyle/>
          <a:p>
            <a:r>
              <a:rPr lang="en-US" dirty="0"/>
              <a:t>Evaluations: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1CCE-7FA9-485B-81F6-52D7BA95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0496"/>
            <a:ext cx="9905999" cy="4847051"/>
          </a:xfrm>
        </p:spPr>
        <p:txBody>
          <a:bodyPr/>
          <a:lstStyle/>
          <a:p>
            <a:r>
              <a:rPr lang="en-US" dirty="0"/>
              <a:t>Matrix:</a:t>
            </a:r>
          </a:p>
          <a:p>
            <a:pPr lvl="1"/>
            <a:r>
              <a:rPr lang="en-US" dirty="0"/>
              <a:t>Mean Absolute Error(MAE)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MAE is calculated by </a:t>
            </a:r>
            <a:r>
              <a:rPr lang="en-US" dirty="0" err="1"/>
              <a:t>AverageAbsoluteDifferenceRecommenderEvaluator</a:t>
            </a:r>
            <a:r>
              <a:rPr lang="en-US" dirty="0"/>
              <a:t> in mahout.</a:t>
            </a:r>
          </a:p>
          <a:p>
            <a:r>
              <a:rPr lang="en-US" dirty="0"/>
              <a:t>Training Data: 80% of all data</a:t>
            </a:r>
          </a:p>
          <a:p>
            <a:r>
              <a:rPr lang="en-US" dirty="0"/>
              <a:t>Testing data: 20% of the data</a:t>
            </a:r>
          </a:p>
          <a:p>
            <a:r>
              <a:rPr lang="en-US" dirty="0"/>
              <a:t>MAE obtained: 0.7578592939407708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C570E-C325-4EA5-A48F-528069932ED2}"/>
              </a:ext>
            </a:extLst>
          </p:cNvPr>
          <p:cNvPicPr/>
          <p:nvPr/>
        </p:nvPicPr>
        <p:blipFill rotWithShape="1">
          <a:blip r:embed="rId2"/>
          <a:srcRect l="9936" t="51881" r="23237" b="31300"/>
          <a:stretch/>
        </p:blipFill>
        <p:spPr bwMode="auto">
          <a:xfrm>
            <a:off x="1645133" y="2504661"/>
            <a:ext cx="3971925" cy="847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242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B995-C4A2-47D0-973A-BE8D9A9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Evaluations of Different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86FC-45D2-4BAF-9BBD-C28A1F8F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5329"/>
            <a:ext cx="9905999" cy="5344009"/>
          </a:xfrm>
        </p:spPr>
        <p:txBody>
          <a:bodyPr/>
          <a:lstStyle/>
          <a:p>
            <a:r>
              <a:rPr lang="en-US" dirty="0"/>
              <a:t>Evaluations are done with 80% training data and 20% testing data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1B7352-426F-45F1-A586-1BC98EDB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49995"/>
              </p:ext>
            </p:extLst>
          </p:nvPr>
        </p:nvGraphicFramePr>
        <p:xfrm>
          <a:off x="1263373" y="1819596"/>
          <a:ext cx="9974469" cy="473163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390297">
                  <a:extLst>
                    <a:ext uri="{9D8B030D-6E8A-4147-A177-3AD203B41FA5}">
                      <a16:colId xmlns:a16="http://schemas.microsoft.com/office/drawing/2014/main" val="2099744419"/>
                    </a:ext>
                  </a:extLst>
                </a:gridCol>
                <a:gridCol w="2584172">
                  <a:extLst>
                    <a:ext uri="{9D8B030D-6E8A-4147-A177-3AD203B41FA5}">
                      <a16:colId xmlns:a16="http://schemas.microsoft.com/office/drawing/2014/main" val="4221102105"/>
                    </a:ext>
                  </a:extLst>
                </a:gridCol>
              </a:tblGrid>
              <a:tr h="487037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0405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ALSWRFactorizer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ALSWRFactorizer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(model, 20, 0.085, 15);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dataModel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0.7578592939407708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270217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ALSWRFactorizer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ALSWRFactorizer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(model, 50, 0.085, 15);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SVDRecommender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svd</a:t>
                      </a:r>
                      <a:r>
                        <a:rPr lang="en-US" dirty="0"/>
                        <a:t> = new </a:t>
                      </a:r>
                      <a:r>
                        <a:rPr lang="en-US" dirty="0" err="1"/>
                        <a:t>SVDRecommender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factorizer</a:t>
                      </a:r>
                      <a:r>
                        <a:rPr lang="en-US" dirty="0"/>
                        <a:t>);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0.7629410184355793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9116907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SVDPlusPlusFactorizer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SVDPlusPlusFactorizer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(model, 50, 15);</a:t>
                      </a:r>
                    </a:p>
                    <a:p>
                      <a:r>
                        <a:rPr lang="en-US" dirty="0" err="1"/>
                        <a:t>SVDRecommender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svd</a:t>
                      </a:r>
                      <a:r>
                        <a:rPr lang="en-US" dirty="0"/>
                        <a:t> = new </a:t>
                      </a:r>
                      <a:r>
                        <a:rPr lang="en-US" dirty="0" err="1"/>
                        <a:t>SVDRecommender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dataModel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factorizer</a:t>
                      </a:r>
                      <a:r>
                        <a:rPr lang="en-US" dirty="0"/>
                        <a:t>);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0.8125401578420356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5714190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similarity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PearsonCorrelationSimilarity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(model);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(400, similarity, model);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GenericUserBasedRecommender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(model,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similarity);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0.8234045864839203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0041253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similarity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PearsonCorrelationSimilarity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(model);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(50, similarity, model);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GenericUserBasedRecommender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(model,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similarity);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0.8638892720349901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210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7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FBB61E-8C9F-4304-8F42-D2677F2A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Evaluations of Different Algorithms: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F80D79-0480-4225-BDED-C6CFC21C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95329"/>
            <a:ext cx="9905999" cy="5344009"/>
          </a:xfrm>
        </p:spPr>
        <p:txBody>
          <a:bodyPr/>
          <a:lstStyle/>
          <a:p>
            <a:r>
              <a:rPr lang="en-US" dirty="0"/>
              <a:t>Evaluations are done with 80% training data and 20% testing data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1D2C17-4943-4F77-903D-D98EAD195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1840"/>
              </p:ext>
            </p:extLst>
          </p:nvPr>
        </p:nvGraphicFramePr>
        <p:xfrm>
          <a:off x="1263373" y="1819596"/>
          <a:ext cx="9974469" cy="3913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390297">
                  <a:extLst>
                    <a:ext uri="{9D8B030D-6E8A-4147-A177-3AD203B41FA5}">
                      <a16:colId xmlns:a16="http://schemas.microsoft.com/office/drawing/2014/main" val="2099744419"/>
                    </a:ext>
                  </a:extLst>
                </a:gridCol>
                <a:gridCol w="2584172">
                  <a:extLst>
                    <a:ext uri="{9D8B030D-6E8A-4147-A177-3AD203B41FA5}">
                      <a16:colId xmlns:a16="http://schemas.microsoft.com/office/drawing/2014/main" val="4221102105"/>
                    </a:ext>
                  </a:extLst>
                </a:gridCol>
              </a:tblGrid>
              <a:tr h="512787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0405"/>
                  </a:ext>
                </a:extLst>
              </a:tr>
              <a:tr h="1383068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similarity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TanimotoCoefficientSimilarity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(model);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NearestNUserNeighborhood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(400, similarity, model);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GenericUserBasedRecommender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(model,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similarity);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0.8159369138076692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270217"/>
                  </a:ext>
                </a:extLst>
              </a:tr>
              <a:tr h="92880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TanimotoCoefficientSimilarity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(model);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GenericItemBasedRecommender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0.8079314214447291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9116907"/>
                  </a:ext>
                </a:extLst>
              </a:tr>
              <a:tr h="1088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PearsonCorrelationSimilarity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GenericItemBasedRecommender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itemSimilarity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		    	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0.8531408778399598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571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53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4B72-21C5-48A6-B2C4-08F11196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real-world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5B4B-DF22-4447-95A9-A3C55079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79443"/>
            <a:ext cx="9905999" cy="54333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Three-dimensional irregular seismic data reconstruction via low-rank matrix completion:</a:t>
            </a:r>
          </a:p>
          <a:p>
            <a:pPr lvl="1"/>
            <a:r>
              <a:rPr lang="en-US" dirty="0"/>
              <a:t>Based on properties of the seismic wavefields and on signal processing concepts, such as sparse signal representation in a transform domain, an algorithm has been developed for the reconstruction of seismic traces randomly missing from a uniform grid of a 3D seismic volume.</a:t>
            </a:r>
          </a:p>
          <a:p>
            <a:pPr lvl="1"/>
            <a:r>
              <a:rPr lang="en-US" dirty="0"/>
              <a:t>Low-rank components capture geometrically meaningful structures in seismic data that encompass conventional local features such as events and dips.</a:t>
            </a:r>
          </a:p>
          <a:p>
            <a:pPr lvl="1"/>
            <a:r>
              <a:rPr lang="en-US" dirty="0"/>
              <a:t>The rank of the seismic data (computed by singular value decomposition) increases with noise or missing traces.</a:t>
            </a:r>
          </a:p>
          <a:p>
            <a:pPr lvl="1"/>
            <a:r>
              <a:rPr lang="en-US" dirty="0"/>
              <a:t>low-rank matrix completion (MC) with a designed texture-patch transformation to 3D seismic data reconstruction is used.</a:t>
            </a:r>
          </a:p>
        </p:txBody>
      </p:sp>
    </p:spTree>
    <p:extLst>
      <p:ext uri="{BB962C8B-B14F-4D97-AF65-F5344CB8AC3E}">
        <p14:creationId xmlns:p14="http://schemas.microsoft.com/office/powerpoint/2010/main" val="25843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52E86F-2D8E-471F-A35D-2C9D0A99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real-world application: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B454D-A859-42FD-8A9F-9B696E19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79443"/>
            <a:ext cx="9905999" cy="543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</a:t>
            </a:r>
            <a:r>
              <a:rPr lang="en-US" dirty="0"/>
              <a:t>Correlation Matrix Completion in insurance and risk management.</a:t>
            </a:r>
          </a:p>
          <a:p>
            <a:pPr lvl="1"/>
            <a:r>
              <a:rPr lang="en-US" dirty="0"/>
              <a:t>An insurance company with many lines of business is required to satisfy certain capital requirements but may have incomplete knowledge of the underlying correlation matrix.</a:t>
            </a:r>
          </a:p>
          <a:p>
            <a:pPr lvl="1"/>
            <a:r>
              <a:rPr lang="en-US" dirty="0"/>
              <a:t>Calculations of the capital that financial firms are required to hold can allow for some diversification between types of risks.</a:t>
            </a:r>
          </a:p>
          <a:p>
            <a:pPr lvl="1"/>
            <a:r>
              <a:rPr lang="en-US" dirty="0"/>
              <a:t>Diversification can be derived from the dependency relations between capital for individual risks, specified in the form of a correlation matrix.</a:t>
            </a:r>
          </a:p>
          <a:p>
            <a:pPr lvl="1"/>
            <a:r>
              <a:rPr lang="en-US" dirty="0"/>
              <a:t>It is often the case that not all of the entries in the correlation matrix Σ are known.</a:t>
            </a:r>
          </a:p>
          <a:p>
            <a:pPr lvl="1"/>
            <a:r>
              <a:rPr lang="en-US" dirty="0"/>
              <a:t>For example, the insurer may be exposed to different risks than those considered in the standard formula, or may not be using the standard formula at all. </a:t>
            </a:r>
          </a:p>
          <a:p>
            <a:pPr lvl="1"/>
            <a:r>
              <a:rPr lang="en-US" dirty="0"/>
              <a:t>In such cases, Correlation Matrix Completion is used predict risks.</a:t>
            </a:r>
          </a:p>
        </p:txBody>
      </p:sp>
    </p:spTree>
    <p:extLst>
      <p:ext uri="{BB962C8B-B14F-4D97-AF65-F5344CB8AC3E}">
        <p14:creationId xmlns:p14="http://schemas.microsoft.com/office/powerpoint/2010/main" val="236586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B19C-52E6-4884-A215-829B8F79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927"/>
            <a:ext cx="9905998" cy="1478570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35C0-698A-4E3C-9892-698CA9A4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8338"/>
            <a:ext cx="9905999" cy="5211487"/>
          </a:xfrm>
        </p:spPr>
        <p:txBody>
          <a:bodyPr/>
          <a:lstStyle/>
          <a:p>
            <a:r>
              <a:rPr lang="en-US" dirty="0"/>
              <a:t>Explicit Solutions to Correlation Matrix Completion Problems, with an Application to Risk Management and Insurance </a:t>
            </a:r>
          </a:p>
          <a:p>
            <a:pPr marL="457200" lvl="1" indent="0">
              <a:buNone/>
            </a:pPr>
            <a:r>
              <a:rPr lang="en-US" dirty="0" err="1"/>
              <a:t>Georgescu</a:t>
            </a:r>
            <a:r>
              <a:rPr lang="en-US" dirty="0"/>
              <a:t>, Dan I. and </a:t>
            </a:r>
            <a:r>
              <a:rPr lang="en-US" dirty="0" err="1"/>
              <a:t>Higham</a:t>
            </a:r>
            <a:r>
              <a:rPr lang="en-US" dirty="0"/>
              <a:t>, Nicholas J. and Peters, Gareth W.</a:t>
            </a:r>
          </a:p>
          <a:p>
            <a:r>
              <a:rPr lang="en-US" dirty="0"/>
              <a:t>Three-dimensional irregular seismic data reconstruction via low-rank matrix completion</a:t>
            </a:r>
          </a:p>
          <a:p>
            <a:pPr marL="457200" lvl="1" indent="0">
              <a:buNone/>
            </a:pPr>
            <a:r>
              <a:rPr lang="en-US" dirty="0"/>
              <a:t>Article in Geophysics · August 2013</a:t>
            </a:r>
          </a:p>
          <a:p>
            <a:r>
              <a:rPr lang="en-US" dirty="0">
                <a:hlinkClick r:id="rId2"/>
              </a:rPr>
              <a:t>https://mahout.apache.org</a:t>
            </a:r>
            <a:endParaRPr lang="en-US" dirty="0"/>
          </a:p>
          <a:p>
            <a:r>
              <a:rPr lang="en-US" dirty="0">
                <a:hlinkClick r:id="rId3"/>
              </a:rPr>
              <a:t>http://nicolas-hug.com/blog/matrix_facto_2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D1BD-8CB1-4C40-9552-BA951AE5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52" y="2367805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/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98388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E5C-C357-4DF2-AC0F-376FC0B0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What is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FF76-32A1-4912-A076-436FA0B6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0991"/>
            <a:ext cx="9905999" cy="4545496"/>
          </a:xfrm>
        </p:spPr>
        <p:txBody>
          <a:bodyPr>
            <a:normAutofit/>
          </a:bodyPr>
          <a:lstStyle/>
          <a:p>
            <a:r>
              <a:rPr lang="en-US" dirty="0"/>
              <a:t> Recommender system is a technology that seeks to predict the "rating" or "preference" a user would give to an item.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sz="2200" dirty="0"/>
              <a:t>Collaborative filtering</a:t>
            </a:r>
          </a:p>
          <a:p>
            <a:pPr lvl="2"/>
            <a:r>
              <a:rPr lang="en-US" sz="2000" dirty="0"/>
              <a:t>User based</a:t>
            </a:r>
          </a:p>
          <a:p>
            <a:pPr lvl="2"/>
            <a:r>
              <a:rPr lang="en-US" sz="2000" dirty="0"/>
              <a:t>Item Based</a:t>
            </a:r>
          </a:p>
          <a:p>
            <a:pPr lvl="1"/>
            <a:r>
              <a:rPr lang="en-US" sz="2200" dirty="0"/>
              <a:t>Content-based filtering</a:t>
            </a:r>
          </a:p>
          <a:p>
            <a:pPr lvl="1"/>
            <a:r>
              <a:rPr lang="en-US" sz="2200" dirty="0"/>
              <a:t>Hybrid recommender systems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9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7E2-B32D-4B6C-BC06-F472AA5D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8BAB-3FCB-4153-B869-FEE9B148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05948"/>
            <a:ext cx="9905999" cy="5446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Language:</a:t>
            </a:r>
          </a:p>
          <a:p>
            <a:pPr lvl="1"/>
            <a:r>
              <a:rPr lang="en-US" dirty="0"/>
              <a:t>Java with Apache Mahout</a:t>
            </a:r>
          </a:p>
          <a:p>
            <a:r>
              <a:rPr lang="en-US" dirty="0"/>
              <a:t>External Libraries:</a:t>
            </a:r>
          </a:p>
          <a:p>
            <a:pPr lvl="1"/>
            <a:r>
              <a:rPr lang="en-US" dirty="0"/>
              <a:t>commons-math3-3.6.1</a:t>
            </a:r>
          </a:p>
          <a:p>
            <a:pPr lvl="1"/>
            <a:r>
              <a:rPr lang="en-US" dirty="0"/>
              <a:t>mahout-core-0.8</a:t>
            </a:r>
          </a:p>
          <a:p>
            <a:pPr lvl="1"/>
            <a:r>
              <a:rPr lang="en-US" dirty="0"/>
              <a:t>mahout-integration-0.12.2</a:t>
            </a:r>
          </a:p>
          <a:p>
            <a:pPr lvl="1"/>
            <a:r>
              <a:rPr lang="en-US" dirty="0"/>
              <a:t>mahout-math-0.12.2</a:t>
            </a:r>
          </a:p>
          <a:p>
            <a:pPr lvl="1"/>
            <a:r>
              <a:rPr lang="en-US" dirty="0"/>
              <a:t>guava-19.0</a:t>
            </a:r>
          </a:p>
          <a:p>
            <a:pPr lvl="1"/>
            <a:r>
              <a:rPr lang="en-US" dirty="0"/>
              <a:t>slf4j-api-1.7.21</a:t>
            </a:r>
          </a:p>
          <a:p>
            <a:pPr lvl="1"/>
            <a:r>
              <a:rPr lang="en-US" dirty="0"/>
              <a:t>slf4j-nop-1.7.21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Matrix Factorization</a:t>
            </a:r>
          </a:p>
          <a:p>
            <a:pPr lvl="1"/>
            <a:r>
              <a:rPr lang="en-US" dirty="0"/>
              <a:t>ALSWR Factorizer</a:t>
            </a:r>
          </a:p>
          <a:p>
            <a:pPr lvl="1"/>
            <a:r>
              <a:rPr lang="en-US" dirty="0"/>
              <a:t>SVD Recommender </a:t>
            </a:r>
          </a:p>
        </p:txBody>
      </p:sp>
    </p:spTree>
    <p:extLst>
      <p:ext uri="{BB962C8B-B14F-4D97-AF65-F5344CB8AC3E}">
        <p14:creationId xmlns:p14="http://schemas.microsoft.com/office/powerpoint/2010/main" val="147152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C6DF-2D9B-4AE8-AA2A-DC544935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0560258" cy="1478570"/>
          </a:xfrm>
        </p:spPr>
        <p:txBody>
          <a:bodyPr/>
          <a:lstStyle/>
          <a:p>
            <a:r>
              <a:rPr lang="en-US" dirty="0"/>
              <a:t>Why APACHE MAHOUT and Matrix factorization?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655A-5232-4F0D-B744-3872FC4C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574"/>
            <a:ext cx="9905999" cy="5330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Mahout offers a ready-to-use framework for doing data mining tasks on large volumes of data.</a:t>
            </a:r>
          </a:p>
          <a:p>
            <a:r>
              <a:rPr lang="en-US" dirty="0"/>
              <a:t>Mahout’s flexible collaborative filtering framework features a broad range of algorithm implementations and provides all necessary building blocks for real-world recommender systems</a:t>
            </a:r>
          </a:p>
          <a:p>
            <a:r>
              <a:rPr lang="en-US" dirty="0"/>
              <a:t>Mahout also offers tools to evaluate the prediction quality of a recommender on a random split of the data.</a:t>
            </a:r>
          </a:p>
          <a:p>
            <a:r>
              <a:rPr lang="en-US" dirty="0"/>
              <a:t>Matrix factorization techniques are usually more effective because they allow us to discover the latent features underlying the interactions between users and items.</a:t>
            </a:r>
          </a:p>
          <a:p>
            <a:r>
              <a:rPr lang="en-US" dirty="0"/>
              <a:t>Matrix Factorization is simply a mathematical tool for playing around with matrices, and is therefore applicable in many domains where one would like to find out something hidden under the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0273-3659-4173-A645-49D35518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Algorithm: LATENT FACTOR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87AE-0801-4C8A-AE35-8FA89FAB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00526"/>
          </a:xfrm>
        </p:spPr>
        <p:txBody>
          <a:bodyPr/>
          <a:lstStyle/>
          <a:p>
            <a:r>
              <a:rPr lang="en-US" dirty="0"/>
              <a:t>It is based on projecting the user-item interactions onto a lower-dimensional feature space.</a:t>
            </a:r>
          </a:p>
          <a:p>
            <a:r>
              <a:rPr lang="en-US" dirty="0"/>
              <a:t>In Mahout, the </a:t>
            </a:r>
            <a:r>
              <a:rPr lang="en-US" dirty="0" err="1"/>
              <a:t>SVDRecommender</a:t>
            </a:r>
            <a:r>
              <a:rPr lang="en-US" dirty="0"/>
              <a:t> computes recommendations from such a projection.</a:t>
            </a:r>
          </a:p>
          <a:p>
            <a:r>
              <a:rPr lang="en-US" dirty="0"/>
              <a:t>The necessary decomposition of the interaction data is computed by a Factorizer.</a:t>
            </a:r>
          </a:p>
          <a:p>
            <a:r>
              <a:rPr lang="en-US" dirty="0"/>
              <a:t>Mahout has implemented matrix factorization based on:</a:t>
            </a:r>
          </a:p>
          <a:p>
            <a:pPr lvl="1"/>
            <a:r>
              <a:rPr lang="en-US" dirty="0"/>
              <a:t>SGD(Stochastic Gradient Descent) </a:t>
            </a:r>
          </a:p>
          <a:p>
            <a:pPr lvl="1"/>
            <a:r>
              <a:rPr lang="en-US" dirty="0"/>
              <a:t>ALSWR(Alternating-Least-Squares with Weighted-</a:t>
            </a:r>
            <a:r>
              <a:rPr lang="el-GR" dirty="0"/>
              <a:t>λ-</a:t>
            </a:r>
            <a:r>
              <a:rPr lang="en-US" dirty="0"/>
              <a:t>Regularization).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49D5-081E-4B9C-9CC3-DE547E4A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dirty="0">
                <a:solidFill>
                  <a:prstClr val="white"/>
                </a:solidFill>
              </a:rPr>
              <a:t>ALSWR 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(Alternating-Least-Squares with Weighted-</a:t>
            </a:r>
            <a:r>
              <a:rPr lang="el-GR" sz="2400" cap="none" dirty="0">
                <a:solidFill>
                  <a:prstClr val="white"/>
                </a:solidFill>
                <a:ea typeface="+mn-ea"/>
                <a:cs typeface="+mn-cs"/>
              </a:rPr>
              <a:t>λ-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Regularization)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91C-E79A-473E-B8E4-C26A0BEC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1591"/>
            <a:ext cx="9905999" cy="5118722"/>
          </a:xfrm>
        </p:spPr>
        <p:txBody>
          <a:bodyPr/>
          <a:lstStyle/>
          <a:p>
            <a:r>
              <a:rPr lang="en-US" dirty="0"/>
              <a:t>ALSWR is an iterative algorithm to solve the low rank factorization of user feature matrix U and item feature matrix 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the beginning of the algorithm, M is initialized with the average item ratings as its first row and random numbers for the rest row.</a:t>
            </a:r>
          </a:p>
          <a:p>
            <a:r>
              <a:rPr lang="en-US" dirty="0"/>
              <a:t>In every iteration, we fix M and solve U by minimization of the cost function L(R, U, M), then we fix U and solve M by the minimization of the cost function similarly. The iteration stops until a certain stopping criteria is met.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4B5398-9973-4EBA-AC44-E8314516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447746"/>
            <a:ext cx="9460327" cy="78483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L(R, U, M) = sum(pow((R[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u,i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] - U[u,]* (M[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,]^t)), 2)) + lambda * (sum(n(u) * 		||U[u,]||^2) + sum(n(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) * ||M[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,]||^2))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050E-778E-421C-BC47-BACFEBE2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00526"/>
          </a:xfrm>
        </p:spPr>
        <p:txBody>
          <a:bodyPr/>
          <a:lstStyle/>
          <a:p>
            <a:r>
              <a:rPr lang="en-US" dirty="0"/>
              <a:t>To solve the matrix U when M is given, each user’s feature vector is calculated by resolving a regularized linear least square error function using the items the user has rated and their feature vectors:</a:t>
            </a:r>
          </a:p>
          <a:p>
            <a:endParaRPr lang="en-US" dirty="0"/>
          </a:p>
          <a:p>
            <a:r>
              <a:rPr lang="en-US" dirty="0"/>
              <a:t>Similarly, when M is updated, we resolve a regularized linear least square error function using feature vectors of the users that have rated the item and their feature vectors: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C5844E-2F26-42C7-B884-2C5AE1D3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dirty="0">
                <a:solidFill>
                  <a:prstClr val="white"/>
                </a:solidFill>
              </a:rPr>
              <a:t>ALSWR 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(Alternating-Least-Squares with Weighted-</a:t>
            </a:r>
            <a:r>
              <a:rPr lang="el-GR" sz="2400" cap="none" dirty="0">
                <a:solidFill>
                  <a:prstClr val="white"/>
                </a:solidFill>
                <a:ea typeface="+mn-ea"/>
                <a:cs typeface="+mn-cs"/>
              </a:rPr>
              <a:t>λ-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Regularization)</a:t>
            </a:r>
            <a:r>
              <a:rPr lang="en-US" dirty="0"/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1C4C85-776B-4B89-9BA3-8C6E1487C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7" y="2957140"/>
            <a:ext cx="4176721" cy="4154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1/2 * d(L(R,U,M)) / d(U[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u,f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]) = 0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5910806-D11C-40F3-BFBC-DC44FD7D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7" y="4892414"/>
            <a:ext cx="4176721" cy="4154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1/2 * d(L(R,U,M)) / d(M[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i,f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enlo"/>
              </a:rPr>
              <a:t>]) =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BC2A-48CE-4C03-BAC6-E0356E2E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SVD Recommender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2A2D-21AC-4A8D-880E-89614434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69"/>
            <a:ext cx="9905999" cy="5160769"/>
          </a:xfrm>
        </p:spPr>
        <p:txBody>
          <a:bodyPr>
            <a:normAutofit/>
          </a:bodyPr>
          <a:lstStyle/>
          <a:p>
            <a:r>
              <a:rPr lang="en-US" dirty="0"/>
              <a:t>SVD gives User matrix ‘U’ and Item Matrix ‘M’ by factorizing the Matrix R into three matrices. </a:t>
            </a:r>
          </a:p>
          <a:p>
            <a:r>
              <a:rPr lang="en-US" dirty="0"/>
              <a:t>Here is the matrix factorization:  R=M</a:t>
            </a:r>
            <a:r>
              <a:rPr lang="el-GR" dirty="0"/>
              <a:t>Σ</a:t>
            </a:r>
            <a:r>
              <a:rPr lang="en-US" dirty="0"/>
              <a:t>U</a:t>
            </a:r>
            <a:r>
              <a:rPr lang="en-US" baseline="30000" dirty="0"/>
              <a:t>T</a:t>
            </a:r>
          </a:p>
          <a:p>
            <a:r>
              <a:rPr lang="en-US" dirty="0"/>
              <a:t>It takes the matrix R as an input, and gives M, Σ and U, such that:</a:t>
            </a:r>
          </a:p>
          <a:p>
            <a:pPr lvl="1"/>
            <a:r>
              <a:rPr lang="en-US" dirty="0"/>
              <a:t>R is equal to the product M</a:t>
            </a:r>
            <a:r>
              <a:rPr lang="el-GR" dirty="0"/>
              <a:t>Σ</a:t>
            </a:r>
            <a:r>
              <a:rPr lang="en-US" dirty="0"/>
              <a:t>U</a:t>
            </a:r>
            <a:r>
              <a:rPr lang="en-US" baseline="30000" dirty="0"/>
              <a:t>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columns of M can build back all of the columns of R.</a:t>
            </a:r>
          </a:p>
          <a:p>
            <a:pPr lvl="1"/>
            <a:r>
              <a:rPr lang="en-US" dirty="0"/>
              <a:t>The columns of U can build back all of the rows of R.</a:t>
            </a:r>
          </a:p>
          <a:p>
            <a:pPr lvl="1"/>
            <a:r>
              <a:rPr lang="en-US" dirty="0"/>
              <a:t>The columns of M are orthogonal, as well as the columns of U. </a:t>
            </a:r>
          </a:p>
          <a:p>
            <a:pPr lvl="1"/>
            <a:r>
              <a:rPr lang="en-US" dirty="0"/>
              <a:t>Σ is a diagonal matrix.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3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5A4D-770D-401C-A06E-D050D73DC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98104"/>
            <a:ext cx="9905999" cy="5459896"/>
          </a:xfrm>
        </p:spPr>
        <p:txBody>
          <a:bodyPr/>
          <a:lstStyle/>
          <a:p>
            <a:r>
              <a:rPr lang="en-US" dirty="0"/>
              <a:t>Matrix Σ is a diagonal matrix, so it simply acts as a scaler on M or U</a:t>
            </a:r>
            <a:r>
              <a:rPr lang="en-US" baseline="30000" dirty="0"/>
              <a:t>T</a:t>
            </a:r>
          </a:p>
          <a:p>
            <a:r>
              <a:rPr lang="en-US" dirty="0"/>
              <a:t>Our matrix factorization simply becomes: R=MU</a:t>
            </a:r>
            <a:r>
              <a:rPr lang="en-US" baseline="30000" dirty="0"/>
              <a:t>T</a:t>
            </a:r>
          </a:p>
          <a:p>
            <a:r>
              <a:rPr lang="en-US" dirty="0"/>
              <a:t>Consider the rating of user u for item </a:t>
            </a:r>
            <a:r>
              <a:rPr lang="en-US" dirty="0" err="1"/>
              <a:t>i</a:t>
            </a:r>
            <a:r>
              <a:rPr lang="en-US" dirty="0"/>
              <a:t>, that we will denote </a:t>
            </a:r>
            <a:r>
              <a:rPr lang="en-US" dirty="0" err="1"/>
              <a:t>rui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value of </a:t>
            </a:r>
            <a:r>
              <a:rPr lang="en-US" dirty="0" err="1"/>
              <a:t>r</a:t>
            </a:r>
            <a:r>
              <a:rPr lang="en-US" baseline="-25000" dirty="0" err="1"/>
              <a:t>ui</a:t>
            </a:r>
            <a:r>
              <a:rPr lang="en-US" dirty="0"/>
              <a:t> is the result of a dot product between two vectors: a vector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 which is a row of M and which is specific to the user u, and a vector q</a:t>
            </a:r>
            <a:r>
              <a:rPr lang="en-US" baseline="-25000" dirty="0"/>
              <a:t>i</a:t>
            </a:r>
            <a:r>
              <a:rPr lang="en-US" dirty="0"/>
              <a:t> which is a column of U</a:t>
            </a:r>
            <a:r>
              <a:rPr lang="en-US" baseline="30000" dirty="0"/>
              <a:t>T</a:t>
            </a:r>
            <a:r>
              <a:rPr lang="en-US" dirty="0"/>
              <a:t> and which is specific to the item i: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4E447-4F49-4F6D-95F8-0215C246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SVD Recommender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57896-7300-406B-9FF1-FDED587A4E36}"/>
              </a:ext>
            </a:extLst>
          </p:cNvPr>
          <p:cNvPicPr/>
          <p:nvPr/>
        </p:nvPicPr>
        <p:blipFill rotWithShape="1">
          <a:blip r:embed="rId2"/>
          <a:srcRect l="30827" t="48022" r="30639" b="34144"/>
          <a:stretch/>
        </p:blipFill>
        <p:spPr bwMode="auto">
          <a:xfrm>
            <a:off x="2292626" y="3131502"/>
            <a:ext cx="5645426" cy="11622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BC14F-B791-4F39-B0AA-1763D4C6578C}"/>
              </a:ext>
            </a:extLst>
          </p:cNvPr>
          <p:cNvPicPr/>
          <p:nvPr/>
        </p:nvPicPr>
        <p:blipFill rotWithShape="1">
          <a:blip r:embed="rId3"/>
          <a:srcRect l="42715" t="63252" r="44164" b="32358"/>
          <a:stretch/>
        </p:blipFill>
        <p:spPr bwMode="auto">
          <a:xfrm>
            <a:off x="2292627" y="5691808"/>
            <a:ext cx="1974574" cy="483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6913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1292</TotalTime>
  <Words>1226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Menlo</vt:lpstr>
      <vt:lpstr>Times New Roman</vt:lpstr>
      <vt:lpstr>Trebuchet MS</vt:lpstr>
      <vt:lpstr>Tw Cen MT</vt:lpstr>
      <vt:lpstr>Circuit</vt:lpstr>
      <vt:lpstr>Recommender System      DATA mining: CS535-01</vt:lpstr>
      <vt:lpstr>What is recommender system</vt:lpstr>
      <vt:lpstr>MY project</vt:lpstr>
      <vt:lpstr>Why APACHE MAHOUT and Matrix factorization?</vt:lpstr>
      <vt:lpstr>Algorithm: LATENT FACTOR MODELS</vt:lpstr>
      <vt:lpstr>ALSWR (Alternating-Least-Squares with Weighted-λ-Regularization):</vt:lpstr>
      <vt:lpstr>ALSWR (Alternating-Least-Squares with Weighted-λ-Regularization):</vt:lpstr>
      <vt:lpstr>SVD Recommender </vt:lpstr>
      <vt:lpstr>SVD Recommender </vt:lpstr>
      <vt:lpstr>Evaluations:</vt:lpstr>
      <vt:lpstr>Evaluations of Different Algorithms:</vt:lpstr>
      <vt:lpstr>Evaluations of Different Algorithms:</vt:lpstr>
      <vt:lpstr>real-world application:</vt:lpstr>
      <vt:lpstr>real-world application:</vt:lpstr>
      <vt:lpstr>References: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</dc:title>
  <dc:creator>Aaditya Sakharam Patil</dc:creator>
  <cp:lastModifiedBy>Aaditya Sakharam Patil</cp:lastModifiedBy>
  <cp:revision>36</cp:revision>
  <dcterms:created xsi:type="dcterms:W3CDTF">2018-04-30T01:33:58Z</dcterms:created>
  <dcterms:modified xsi:type="dcterms:W3CDTF">2018-04-30T23:06:31Z</dcterms:modified>
</cp:coreProperties>
</file>