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7T17:31:06.2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1349 1349,'-1331'-1331,"1313"1313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7T17:31:38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A53-2395-2181-76B8-693AA6B5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7B21-1910-F530-AD31-1FBE9432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15BB-CBA9-4EF0-34D1-FF93F42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3156-7BDD-84B9-902A-DD30B9A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1980F-B3CF-208E-5AE3-D0F6F8A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F06C-FB2C-6CE2-EAD0-82F2493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7211-7F4A-96F5-C8AF-7819789D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CF87-56D9-AB9A-9850-8F3D9B23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4524-11B8-E4BE-8514-E8045EA4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ABCB-3D5C-5A6A-485D-44F95FC2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8B2AE-7122-4111-A428-FC3604B41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4012-6CC0-3D58-E99D-E89D7804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A2ED-F968-80C6-96CA-0CAAB8B5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CCA1-AF8C-660A-BD24-CF4F531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3B33-AEB5-B849-D93F-AE0D55FE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2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9C7C-1736-90B6-B7FD-E65A77E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C8C6-2B2E-1667-87AC-1877705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8F0C-B89A-927C-4995-6EE8AC23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6A11-549A-0D12-C795-3975B2E7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02E2-A995-76EC-9973-38AC84A2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389E-D0BF-7949-FA43-42516F99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8184-EF74-B848-B191-CC4C8745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522D-960D-0440-6E8A-4D15149B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E7A0-5AFB-C05E-BC1E-F653D5DC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F8A1-BA12-3E4D-24B4-5ADFA97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C1D3-6412-019C-AD3B-CB63551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DA4C-64F4-1AF9-838A-1D3F79579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D675-7904-21C7-5B4D-D55F0F70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0C91-0ECF-9150-25F4-D7F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ADCD-21B5-DB89-99D2-F5860EF2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A2C3A-9C72-F74D-49E0-2CCF50EE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FDBE-46D0-F0B7-DDF4-F7817480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F0302-DBEC-C080-DAC3-6B77711E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9150-555A-E42D-7805-B0706598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70F70-0875-833B-119B-1A5CC4F6E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570C-5B71-6C42-DF83-B7331A42C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79B9B-23E0-F421-9854-6B289E1C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11949-8BEE-CBB0-F1ED-BF6DA409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CB757-6CD6-9619-BCC0-84735CDE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3F10-20DB-E380-AC35-6ED4010F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0A685-E911-BDB0-D5F5-BDA6B20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2E762-FF08-D354-2EA6-1EF8B692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2E4DD-B428-BDD8-E04B-BFD40E9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81A7-5E8F-118E-95E8-27A3C569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7F3C2-6C61-DE40-97B1-98A623F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260E-3139-A391-0F4E-E15F8234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9168-8E24-699F-26E6-9500522D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3224-ECBD-A9AB-4125-619F8512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191B-D693-4E02-000A-FC41CDAE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FED1F-17B0-3D69-6765-82805C0B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B5EE7-0D17-C428-9F66-8D5DB0A8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7CB83-2765-4671-F66E-20C98C19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6151-795D-0C34-4D07-6439A38B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22E75-4B95-050C-E92E-D2F77FB8D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A583-9364-3471-BFCF-9CC5B25A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FDB62-5F73-4B38-C4DD-B85257CC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6830-53FF-D0C2-A8E9-BDCAB87F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00EC8-780D-C5B5-6610-1764D000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99B1A-DF9E-37A3-D62B-14B08A17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689B-BD68-F1D0-23ED-698E17E6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91C4-EF1A-3CD3-E7FD-E45D6B261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84A2-89AF-44AE-8814-CD3E3A6045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2424-B795-5FAA-E593-7CAF05776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CE9D-C5F7-A2F3-B658-DD0C67722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DED5-0B45-4AB6-A99C-4986BABC4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.apple.com/research/wally-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EF6F-B596-4B58-4A66-AA6E7BEEF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951" y="2713049"/>
            <a:ext cx="4307458" cy="79691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A6F2-6855-0775-7010-4A0B02358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EDA72-0F74-51D8-1669-F6A3DF66D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08582"/>
              </p:ext>
            </p:extLst>
          </p:nvPr>
        </p:nvGraphicFramePr>
        <p:xfrm>
          <a:off x="918234" y="1191578"/>
          <a:ext cx="12115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32">
                  <a:extLst>
                    <a:ext uri="{9D8B030D-6E8A-4147-A177-3AD203B41FA5}">
                      <a16:colId xmlns:a16="http://schemas.microsoft.com/office/drawing/2014/main" val="491358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9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6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6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1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8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5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7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6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193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047CF9-BA11-8900-3683-59CCCBA510E7}"/>
              </a:ext>
            </a:extLst>
          </p:cNvPr>
          <p:cNvSpPr txBox="1"/>
          <p:nvPr/>
        </p:nvSpPr>
        <p:spPr>
          <a:xfrm>
            <a:off x="115020" y="304800"/>
            <a:ext cx="45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2A2E0A-7E5D-0880-4D01-3B74C6BE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24" y="9513"/>
            <a:ext cx="3981479" cy="1590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FB133-5431-26A3-F9DB-86B25D12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86" y="609592"/>
            <a:ext cx="981082" cy="39052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B3046B-543A-FA9B-AD69-6647C8BE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70933"/>
              </p:ext>
            </p:extLst>
          </p:nvPr>
        </p:nvGraphicFramePr>
        <p:xfrm>
          <a:off x="8064534" y="1122363"/>
          <a:ext cx="1211532" cy="489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32">
                  <a:extLst>
                    <a:ext uri="{9D8B030D-6E8A-4147-A177-3AD203B41FA5}">
                      <a16:colId xmlns:a16="http://schemas.microsoft.com/office/drawing/2014/main" val="3579466636"/>
                    </a:ext>
                  </a:extLst>
                </a:gridCol>
              </a:tblGrid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49518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14637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71713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9026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91983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2983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26290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2275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5187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2764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8239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45786"/>
                  </a:ext>
                </a:extLst>
              </a:tr>
              <a:tr h="37616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5060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4E30D4-5BD0-5580-DEAB-62345873BCE4}"/>
                  </a:ext>
                </a:extLst>
              </p14:cNvPr>
              <p14:cNvContentPartPr/>
              <p14:nvPr/>
            </p14:nvContentPartPr>
            <p14:xfrm>
              <a:off x="10527354" y="6098358"/>
              <a:ext cx="486000" cy="48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4E30D4-5BD0-5580-DEAB-62345873B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1234" y="6092238"/>
                <a:ext cx="498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D9DC83-AD23-5247-304F-0E52A2A49E89}"/>
                  </a:ext>
                </a:extLst>
              </p14:cNvPr>
              <p14:cNvContentPartPr/>
              <p14:nvPr/>
            </p14:nvContentPartPr>
            <p14:xfrm>
              <a:off x="1020834" y="662395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D9DC83-AD23-5247-304F-0E52A2A49E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4714" y="661783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EA0C151-3F5E-E08E-FBB9-EABF796DA5D6}"/>
              </a:ext>
            </a:extLst>
          </p:cNvPr>
          <p:cNvSpPr txBox="1"/>
          <p:nvPr/>
        </p:nvSpPr>
        <p:spPr>
          <a:xfrm>
            <a:off x="804686" y="609835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Phone number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7FE7F-D18A-4FD3-3B11-370521C3FB1B}"/>
              </a:ext>
            </a:extLst>
          </p:cNvPr>
          <p:cNvSpPr txBox="1"/>
          <p:nvPr/>
        </p:nvSpPr>
        <p:spPr>
          <a:xfrm>
            <a:off x="7930346" y="6107927"/>
            <a:ext cx="13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Embeddings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6E266-A9F1-88B5-632C-EC81EE81F628}"/>
              </a:ext>
            </a:extLst>
          </p:cNvPr>
          <p:cNvSpPr txBox="1"/>
          <p:nvPr/>
        </p:nvSpPr>
        <p:spPr>
          <a:xfrm>
            <a:off x="3565528" y="2713049"/>
            <a:ext cx="398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Embedding[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p</a:t>
            </a:r>
            <a:r>
              <a:rPr lang="en-IN" u="sng" dirty="0" err="1"/>
              <a:t>hone_number</a:t>
            </a:r>
            <a:r>
              <a:rPr lang="en-IN" u="sng" dirty="0"/>
              <a:t>[</a:t>
            </a:r>
            <a:r>
              <a:rPr lang="en-IN" u="sng" dirty="0" err="1"/>
              <a:t>i</a:t>
            </a:r>
            <a:r>
              <a:rPr lang="en-IN" u="sng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26510-2ECC-4946-C441-7DE1C0FCC15D}"/>
                  </a:ext>
                </a:extLst>
              </p:cNvPr>
              <p:cNvSpPr txBox="1"/>
              <p:nvPr/>
            </p:nvSpPr>
            <p:spPr>
              <a:xfrm>
                <a:off x="2823713" y="304124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26510-2ECC-4946-C441-7DE1C0FC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13" y="3041248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5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0DF9-12EE-75F3-09FB-9FE0E028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DC69-A966-6B6A-3B32-393D0FFF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Invisible" Individual Contribution:</a:t>
            </a:r>
            <a:r>
              <a:rPr lang="en-US" sz="1800" dirty="0"/>
              <a:t> DP ensures that the presence or absence of any single individual's data in a dataset does not significantly affect the outcome of an analysis.</a:t>
            </a:r>
          </a:p>
          <a:p>
            <a:r>
              <a:rPr lang="en-US" sz="1800" b="1" dirty="0"/>
              <a:t>1. Centralized Differential Privacy (CDP)- </a:t>
            </a:r>
            <a:r>
              <a:rPr lang="en-US" sz="1800" dirty="0"/>
              <a:t> A trusted data curator holds the raw, sensitive data. The curator adds noise to the </a:t>
            </a:r>
            <a:r>
              <a:rPr lang="en-US" sz="1800" i="1" dirty="0"/>
              <a:t>query results</a:t>
            </a:r>
            <a:r>
              <a:rPr lang="en-US" sz="1800" dirty="0"/>
              <a:t> or </a:t>
            </a:r>
            <a:r>
              <a:rPr lang="en-US" sz="1800" i="1" dirty="0"/>
              <a:t>aggregated statistics</a:t>
            </a:r>
            <a:r>
              <a:rPr lang="en-US" sz="1800" dirty="0"/>
              <a:t> before releasing them to the public.</a:t>
            </a:r>
          </a:p>
          <a:p>
            <a:r>
              <a:rPr lang="en-US" sz="1800" b="1" dirty="0"/>
              <a:t>2. Local Differential Privacy (LDP)Mechanism:</a:t>
            </a:r>
            <a:r>
              <a:rPr lang="en-US" sz="1800" dirty="0"/>
              <a:t> Noise is added by </a:t>
            </a:r>
            <a:r>
              <a:rPr lang="en-US" sz="1800" i="1" dirty="0"/>
              <a:t>each individual</a:t>
            </a:r>
            <a:r>
              <a:rPr lang="en-US" sz="1800" dirty="0"/>
              <a:t> to their own data </a:t>
            </a:r>
            <a:r>
              <a:rPr lang="en-US" sz="1800" i="1" dirty="0"/>
              <a:t>before</a:t>
            </a:r>
            <a:r>
              <a:rPr lang="en-US" sz="1800" dirty="0"/>
              <a:t> it is sent to the data collector. The collector then aggregates these noisy responses.</a:t>
            </a:r>
          </a:p>
          <a:p>
            <a:r>
              <a:rPr lang="en-US" sz="1800" dirty="0"/>
              <a:t>Noise Adding Mechanism</a:t>
            </a:r>
          </a:p>
          <a:p>
            <a:pPr lvl="2"/>
            <a:r>
              <a:rPr lang="en-US" sz="1200" dirty="0" err="1"/>
              <a:t>Laplaican</a:t>
            </a:r>
            <a:r>
              <a:rPr lang="en-US" sz="1200" dirty="0"/>
              <a:t> noise</a:t>
            </a:r>
          </a:p>
          <a:p>
            <a:pPr lvl="2"/>
            <a:r>
              <a:rPr lang="en-US" sz="1200" dirty="0"/>
              <a:t>Exponential noise</a:t>
            </a:r>
          </a:p>
          <a:p>
            <a:pPr lvl="2"/>
            <a:r>
              <a:rPr lang="en-US" sz="1200" dirty="0"/>
              <a:t>Gaussian noise</a:t>
            </a:r>
          </a:p>
          <a:p>
            <a:pPr lvl="2"/>
            <a:r>
              <a:rPr lang="en-US" sz="1200" dirty="0" err="1"/>
              <a:t>Randomised</a:t>
            </a:r>
            <a:r>
              <a:rPr lang="en-US" sz="1200" dirty="0"/>
              <a:t> response</a:t>
            </a:r>
          </a:p>
          <a:p>
            <a:r>
              <a:rPr lang="en-US" sz="1800" dirty="0"/>
              <a:t>In our case, we will add noise by generating fake query as being implemented in </a:t>
            </a:r>
            <a:r>
              <a:rPr lang="en-US" sz="1050" dirty="0">
                <a:hlinkClick r:id="rId2"/>
              </a:rPr>
              <a:t>https://machinelearning.apple.com/research/wally-search</a:t>
            </a:r>
            <a:endParaRPr lang="en-US" sz="1050" dirty="0"/>
          </a:p>
          <a:p>
            <a:endParaRPr lang="en-US" sz="105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916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368C-416D-9252-0E0E-8315750B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7D850-1EBD-0A79-06E4-9361BB11D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357" y="3637372"/>
            <a:ext cx="5981744" cy="27146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09999-EE66-18B5-F2B5-8B5811E0E488}"/>
              </a:ext>
            </a:extLst>
          </p:cNvPr>
          <p:cNvSpPr txBox="1"/>
          <p:nvPr/>
        </p:nvSpPr>
        <p:spPr>
          <a:xfrm>
            <a:off x="838200" y="1627517"/>
            <a:ext cx="9632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is an unsupervised machine learning approach that uses similarities to divide a dataset into K different clusters.</a:t>
            </a:r>
          </a:p>
          <a:p>
            <a:endParaRPr lang="en-US" dirty="0"/>
          </a:p>
          <a:p>
            <a:r>
              <a:rPr lang="en-US" dirty="0"/>
              <a:t>The algorithm aims to minimize the within-cluster variance, ensuring that data points within the same cluster are as similar as possible while data points in different clusters are as dissimilar as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9E5-F182-741A-EEB6-FB479E2E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FE853-4B67-F9D4-7043-CA2A9946E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621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 </vt:lpstr>
      <vt:lpstr>Differential Privacy</vt:lpstr>
      <vt:lpstr>K-Means Clustering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Prakash</dc:creator>
  <cp:lastModifiedBy>Aditya Prakash</cp:lastModifiedBy>
  <cp:revision>1</cp:revision>
  <dcterms:created xsi:type="dcterms:W3CDTF">2025-07-17T17:44:09Z</dcterms:created>
  <dcterms:modified xsi:type="dcterms:W3CDTF">2025-07-17T18:25:54Z</dcterms:modified>
</cp:coreProperties>
</file>