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50"/>
  </p:notesMasterIdLst>
  <p:sldIdLst>
    <p:sldId id="375" r:id="rId3"/>
    <p:sldId id="376" r:id="rId4"/>
    <p:sldId id="311" r:id="rId5"/>
    <p:sldId id="299" r:id="rId6"/>
    <p:sldId id="326" r:id="rId7"/>
    <p:sldId id="328" r:id="rId8"/>
    <p:sldId id="330" r:id="rId9"/>
    <p:sldId id="352" r:id="rId10"/>
    <p:sldId id="353" r:id="rId11"/>
    <p:sldId id="331" r:id="rId12"/>
    <p:sldId id="354" r:id="rId13"/>
    <p:sldId id="355" r:id="rId14"/>
    <p:sldId id="332" r:id="rId15"/>
    <p:sldId id="346" r:id="rId16"/>
    <p:sldId id="347" r:id="rId17"/>
    <p:sldId id="349" r:id="rId18"/>
    <p:sldId id="348" r:id="rId19"/>
    <p:sldId id="333" r:id="rId20"/>
    <p:sldId id="356" r:id="rId21"/>
    <p:sldId id="358" r:id="rId22"/>
    <p:sldId id="357" r:id="rId23"/>
    <p:sldId id="334" r:id="rId24"/>
    <p:sldId id="379" r:id="rId25"/>
    <p:sldId id="335" r:id="rId26"/>
    <p:sldId id="359" r:id="rId27"/>
    <p:sldId id="377" r:id="rId28"/>
    <p:sldId id="378" r:id="rId29"/>
    <p:sldId id="363" r:id="rId30"/>
    <p:sldId id="362" r:id="rId31"/>
    <p:sldId id="361" r:id="rId32"/>
    <p:sldId id="343" r:id="rId33"/>
    <p:sldId id="364" r:id="rId34"/>
    <p:sldId id="344" r:id="rId35"/>
    <p:sldId id="366" r:id="rId36"/>
    <p:sldId id="365" r:id="rId37"/>
    <p:sldId id="345" r:id="rId38"/>
    <p:sldId id="339" r:id="rId39"/>
    <p:sldId id="371" r:id="rId40"/>
    <p:sldId id="374" r:id="rId41"/>
    <p:sldId id="373" r:id="rId42"/>
    <p:sldId id="372" r:id="rId43"/>
    <p:sldId id="350" r:id="rId44"/>
    <p:sldId id="340" r:id="rId45"/>
    <p:sldId id="341" r:id="rId46"/>
    <p:sldId id="351" r:id="rId47"/>
    <p:sldId id="313" r:id="rId48"/>
    <p:sldId id="31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87464" autoAdjust="0"/>
  </p:normalViewPr>
  <p:slideViewPr>
    <p:cSldViewPr snapToGrid="0">
      <p:cViewPr varScale="1">
        <p:scale>
          <a:sx n="78" d="100"/>
          <a:sy n="78" d="100"/>
        </p:scale>
        <p:origin x="48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3FD12-ABAA-A308-4D64-1E618DD7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2566C-24DD-326E-AEE9-CDA36F3A1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36C74-869C-1E6D-E9EA-F210BB98C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E439A-F710-782C-8589-7F3777385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725C0-D55C-9B69-7F13-F7D85BD50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C199C-CBF0-9444-2E56-B1B0CE1DA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96AFD-DFEA-7C9E-B1B3-D8CA1B90C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7BCD-C71F-48A8-2A46-19A28E210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dricbonhomme/Stegano" TargetMode="External"/><Relationship Id="rId3" Type="http://schemas.openxmlformats.org/officeDocument/2006/relationships/hyperlink" Target="https://steganosaur.us/stegohide/" TargetMode="External"/><Relationship Id="rId7" Type="http://schemas.openxmlformats.org/officeDocument/2006/relationships/hyperlink" Target="https://kivy.org/doc/stable/" TargetMode="External"/><Relationship Id="rId2" Type="http://schemas.openxmlformats.org/officeDocument/2006/relationships/hyperlink" Target="https://embeddedsw.net/OpenPuff_Steganography_Hom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uickstego.com/" TargetMode="External"/><Relationship Id="rId5" Type="http://schemas.openxmlformats.org/officeDocument/2006/relationships/hyperlink" Target="https://github.com/hide-n-send" TargetMode="External"/><Relationship Id="rId4" Type="http://schemas.openxmlformats.org/officeDocument/2006/relationships/hyperlink" Target="https://www.ssuitesoft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roject [F8F6FAF]">
            <a:hlinkClick r:id="" action="ppaction://media"/>
            <a:extLst>
              <a:ext uri="{FF2B5EF4-FFF2-40B4-BE49-F238E27FC236}">
                <a16:creationId xmlns:a16="http://schemas.microsoft.com/office/drawing/2014/main" id="{0DE7B2F6-6EB9-D22B-0936-0E1D395AC4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45095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Need for Secure Communication: </a:t>
            </a:r>
            <a:r>
              <a:rPr lang="en-US" dirty="0"/>
              <a:t>With rising cyber threats, there's a critical need for methods that ensure the confidentiality of sensitive information during digital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4100" name="Picture 4" descr="Secured Communications – ELSO">
            <a:extLst>
              <a:ext uri="{FF2B5EF4-FFF2-40B4-BE49-F238E27FC236}">
                <a16:creationId xmlns:a16="http://schemas.microsoft.com/office/drawing/2014/main" id="{65FE88AF-536A-9135-1132-AB58EAD6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29" y="3150823"/>
            <a:ext cx="6462556" cy="24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Limitations of Traditional Encryption: </a:t>
            </a:r>
            <a:r>
              <a:rPr lang="en-US" dirty="0"/>
              <a:t>While encryption secures data, it can attract attention and indicate the presence of hidden information, potentially leading to targeted attacks.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5122" name="Picture 2" descr="PKI">
            <a:extLst>
              <a:ext uri="{FF2B5EF4-FFF2-40B4-BE49-F238E27FC236}">
                <a16:creationId xmlns:a16="http://schemas.microsoft.com/office/drawing/2014/main" id="{15DAE64A-1445-B504-E5A0-0C681444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02" y="2952519"/>
            <a:ext cx="7615409" cy="31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15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Steganography as a Solution: </a:t>
            </a:r>
            <a:r>
              <a:rPr lang="en-US" dirty="0"/>
              <a:t>By embedding messages within innocuous files like images, steganography provides a covert means of communication, reducing the risk of detection and unauthorized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6146" name="Picture 2" descr="Word of the day: Steganography">
            <a:extLst>
              <a:ext uri="{FF2B5EF4-FFF2-40B4-BE49-F238E27FC236}">
                <a16:creationId xmlns:a16="http://schemas.microsoft.com/office/drawing/2014/main" id="{5DE42453-D676-8B49-028C-BA8907768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7"/>
          <a:stretch/>
        </p:blipFill>
        <p:spPr bwMode="auto">
          <a:xfrm>
            <a:off x="2606954" y="3426243"/>
            <a:ext cx="6563822" cy="247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905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b="1" dirty="0" err="1"/>
              <a:t>OpenPuff</a:t>
            </a:r>
            <a:endParaRPr lang="en-IN" dirty="0"/>
          </a:p>
          <a:p>
            <a:pPr lvl="1"/>
            <a:r>
              <a:rPr lang="en-IN" b="1" dirty="0"/>
              <a:t>Advantages:</a:t>
            </a:r>
            <a:r>
              <a:rPr lang="en-IN" dirty="0"/>
              <a:t> Supports multiple media formats, robust security features.</a:t>
            </a:r>
          </a:p>
          <a:p>
            <a:pPr lvl="1"/>
            <a:r>
              <a:rPr lang="en-IN" b="1" dirty="0"/>
              <a:t>Disadvantages:</a:t>
            </a:r>
            <a:r>
              <a:rPr lang="en-IN" dirty="0"/>
              <a:t> Complex user interface, steep learning curve.</a:t>
            </a:r>
          </a:p>
          <a:p>
            <a:pPr lvl="1"/>
            <a:r>
              <a:rPr lang="en-IN" b="1" dirty="0"/>
              <a:t>Gaps:</a:t>
            </a:r>
            <a:r>
              <a:rPr lang="en-IN" dirty="0"/>
              <a:t> Not user-friendly for non-technical users.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7172" name="Picture 4" descr="OpenPuff - Download">
            <a:extLst>
              <a:ext uri="{FF2B5EF4-FFF2-40B4-BE49-F238E27FC236}">
                <a16:creationId xmlns:a16="http://schemas.microsoft.com/office/drawing/2014/main" id="{D37A99CA-68A3-8CF6-1D02-438B7BC5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54" y="3701667"/>
            <a:ext cx="6929610" cy="26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StegHide</a:t>
            </a:r>
            <a:endParaRPr lang="en-US" dirty="0"/>
          </a:p>
          <a:p>
            <a:pPr lvl="1"/>
            <a:r>
              <a:rPr lang="en-US" b="1" dirty="0"/>
              <a:t>Advantages:</a:t>
            </a:r>
            <a:r>
              <a:rPr lang="en-US" dirty="0"/>
              <a:t> Strong password-based encryption.</a:t>
            </a:r>
          </a:p>
          <a:p>
            <a:pPr lvl="1"/>
            <a:r>
              <a:rPr lang="en-US" b="1" dirty="0"/>
              <a:t>Disadvantages:</a:t>
            </a:r>
            <a:r>
              <a:rPr lang="en-US" dirty="0"/>
              <a:t> Command-line interface only, lacks GUI.</a:t>
            </a:r>
          </a:p>
          <a:p>
            <a:pPr lvl="1"/>
            <a:r>
              <a:rPr lang="en-US" b="1" dirty="0"/>
              <a:t>Gaps:</a:t>
            </a:r>
            <a:r>
              <a:rPr lang="en-US" dirty="0"/>
              <a:t> Limited usability for beginners.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8194" name="Picture 2" descr="How to Install Steghide Tool in Linux? - GeeksforGeeks">
            <a:extLst>
              <a:ext uri="{FF2B5EF4-FFF2-40B4-BE49-F238E27FC236}">
                <a16:creationId xmlns:a16="http://schemas.microsoft.com/office/drawing/2014/main" id="{2BE5AAEA-4989-CE86-79CB-CF52ACB9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42" y="3649108"/>
            <a:ext cx="628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761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5699419" cy="51128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SSuite</a:t>
            </a:r>
            <a:r>
              <a:rPr lang="en-US" b="1" dirty="0"/>
              <a:t> </a:t>
            </a:r>
            <a:r>
              <a:rPr lang="en-US" b="1" dirty="0" err="1"/>
              <a:t>Picsel</a:t>
            </a:r>
            <a:endParaRPr lang="en-US" dirty="0"/>
          </a:p>
          <a:p>
            <a:pPr lvl="1"/>
            <a:r>
              <a:rPr lang="en-US" b="1" dirty="0"/>
              <a:t>Advantages:</a:t>
            </a:r>
            <a:r>
              <a:rPr lang="en-US" dirty="0"/>
              <a:t> Lightweight, simple to use.</a:t>
            </a:r>
          </a:p>
          <a:p>
            <a:pPr lvl="1"/>
            <a:r>
              <a:rPr lang="en-US" b="1" dirty="0"/>
              <a:t>Disadvantages:</a:t>
            </a:r>
            <a:r>
              <a:rPr lang="en-US" dirty="0"/>
              <a:t> No encryption, limited security.</a:t>
            </a:r>
          </a:p>
          <a:p>
            <a:pPr lvl="1"/>
            <a:r>
              <a:rPr lang="en-US" b="1" dirty="0"/>
              <a:t>Gaps:</a:t>
            </a:r>
            <a:r>
              <a:rPr lang="en-US" dirty="0"/>
              <a:t> Vulnerable to detection, unsuitable for sensitive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9220" name="Picture 4" descr="Encrypt messages in images with SSuite Picsel Security">
            <a:extLst>
              <a:ext uri="{FF2B5EF4-FFF2-40B4-BE49-F238E27FC236}">
                <a16:creationId xmlns:a16="http://schemas.microsoft.com/office/drawing/2014/main" id="{8F278B17-009A-874C-1086-917BD97F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71" y="1736078"/>
            <a:ext cx="4762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287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5743487" cy="51128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b="1" dirty="0" err="1"/>
              <a:t>Hide'N'Send</a:t>
            </a:r>
            <a:endParaRPr lang="en-IN" dirty="0"/>
          </a:p>
          <a:p>
            <a:pPr lvl="1"/>
            <a:r>
              <a:rPr lang="en-IN" b="1" dirty="0"/>
              <a:t>Advantages:</a:t>
            </a:r>
            <a:r>
              <a:rPr lang="en-IN" dirty="0"/>
              <a:t> Intuitive interface, minimal image distortion.</a:t>
            </a:r>
          </a:p>
          <a:p>
            <a:pPr lvl="1"/>
            <a:r>
              <a:rPr lang="en-IN" b="1" dirty="0"/>
              <a:t>Disadvantages:</a:t>
            </a:r>
            <a:r>
              <a:rPr lang="en-IN" dirty="0"/>
              <a:t> Limited to PNG and BMP formats.</a:t>
            </a:r>
          </a:p>
          <a:p>
            <a:pPr lvl="1"/>
            <a:r>
              <a:rPr lang="en-IN" b="1" dirty="0"/>
              <a:t>Gaps:</a:t>
            </a:r>
            <a:r>
              <a:rPr lang="en-IN" dirty="0"/>
              <a:t> Lacks support for popular formats like JPG.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10242" name="Picture 2" descr="Download Hide'N'Send">
            <a:extLst>
              <a:ext uri="{FF2B5EF4-FFF2-40B4-BE49-F238E27FC236}">
                <a16:creationId xmlns:a16="http://schemas.microsoft.com/office/drawing/2014/main" id="{584AD53D-8529-6121-E89B-609A4494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33" y="1418447"/>
            <a:ext cx="5202222" cy="49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4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5192643" cy="51128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QuickStego</a:t>
            </a:r>
            <a:endParaRPr lang="en-US" dirty="0"/>
          </a:p>
          <a:p>
            <a:pPr lvl="1"/>
            <a:r>
              <a:rPr lang="en-US" b="1" dirty="0"/>
              <a:t>Advantages:</a:t>
            </a:r>
            <a:r>
              <a:rPr lang="en-US" dirty="0"/>
              <a:t> Extremely easy to use.</a:t>
            </a:r>
          </a:p>
          <a:p>
            <a:pPr lvl="1"/>
            <a:r>
              <a:rPr lang="en-US" b="1" dirty="0"/>
              <a:t>Disadvantages:</a:t>
            </a:r>
            <a:r>
              <a:rPr lang="en-US" dirty="0"/>
              <a:t> Only supports BMP, no encryption.</a:t>
            </a:r>
          </a:p>
          <a:p>
            <a:pPr lvl="1"/>
            <a:r>
              <a:rPr lang="en-US" b="1" dirty="0"/>
              <a:t>Gaps:</a:t>
            </a:r>
            <a:r>
              <a:rPr lang="en-US" dirty="0"/>
              <a:t> Not secure for sensitive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11266" name="Picture 2" descr="Download QuickStego">
            <a:extLst>
              <a:ext uri="{FF2B5EF4-FFF2-40B4-BE49-F238E27FC236}">
                <a16:creationId xmlns:a16="http://schemas.microsoft.com/office/drawing/2014/main" id="{B8DE81DA-2FFE-45BD-C1A0-75D00155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07" y="1655734"/>
            <a:ext cx="5801334" cy="42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32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D5D2D5-DCEF-4B61-6517-301B58AD40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74322" cy="5112846"/>
          </a:xfrm>
        </p:spPr>
        <p:txBody>
          <a:bodyPr>
            <a:normAutofit/>
          </a:bodyPr>
          <a:lstStyle/>
          <a:p>
            <a:r>
              <a:rPr lang="en-US" b="1" dirty="0"/>
              <a:t>Primary Objective:</a:t>
            </a:r>
          </a:p>
          <a:p>
            <a:pPr lvl="1"/>
            <a:r>
              <a:rPr lang="en-US" dirty="0"/>
              <a:t>Develop a user-friendly application that enables secure hiding and retrieval of messages within image files using LSB steganography.</a:t>
            </a:r>
          </a:p>
        </p:txBody>
      </p:sp>
      <p:pic>
        <p:nvPicPr>
          <p:cNvPr id="12290" name="Picture 2" descr="User Friendly">
            <a:extLst>
              <a:ext uri="{FF2B5EF4-FFF2-40B4-BE49-F238E27FC236}">
                <a16:creationId xmlns:a16="http://schemas.microsoft.com/office/drawing/2014/main" id="{0CB66965-1BB8-4FB1-7E83-55F55EBD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04" y="2985571"/>
            <a:ext cx="5176205" cy="3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D5D2D5-DCEF-4B61-6517-301B58AD40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6151111" cy="511284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Specific Goals:</a:t>
            </a:r>
          </a:p>
          <a:p>
            <a:pPr lvl="1"/>
            <a:r>
              <a:rPr lang="en-US" b="1" dirty="0"/>
              <a:t>Ease of Use: </a:t>
            </a:r>
            <a:r>
              <a:rPr lang="en-US" dirty="0"/>
              <a:t>Design an intuitive GUI accessible to both technical and non-technical users.</a:t>
            </a:r>
          </a:p>
          <a:p>
            <a:pPr lvl="1"/>
            <a:r>
              <a:rPr lang="en-US" b="1" dirty="0"/>
              <a:t>Security:</a:t>
            </a:r>
            <a:r>
              <a:rPr lang="en-US" dirty="0"/>
              <a:t> Ensure that hidden messages remain undetectable without decoding.</a:t>
            </a:r>
          </a:p>
          <a:p>
            <a:pPr lvl="1"/>
            <a:r>
              <a:rPr lang="en-US" b="1" dirty="0"/>
              <a:t>Functionality: </a:t>
            </a:r>
            <a:r>
              <a:rPr lang="en-US" dirty="0"/>
              <a:t>Support common image formats (PNG, JPG) for wider usability.</a:t>
            </a:r>
          </a:p>
          <a:p>
            <a:pPr lvl="1"/>
            <a:r>
              <a:rPr lang="en-US" b="1" dirty="0"/>
              <a:t>Performance: </a:t>
            </a:r>
            <a:r>
              <a:rPr lang="en-US" dirty="0"/>
              <a:t>Maintain image quality with minimal distortion during encoding.</a:t>
            </a:r>
          </a:p>
          <a:p>
            <a:pPr lvl="1"/>
            <a:r>
              <a:rPr lang="en-US" b="1" dirty="0"/>
              <a:t>Accessibility: </a:t>
            </a:r>
            <a:r>
              <a:rPr lang="en-US" dirty="0"/>
              <a:t>Allow users to easily load, encode, decode, and save images within the application.</a:t>
            </a:r>
            <a:endParaRPr lang="en-IN" dirty="0"/>
          </a:p>
        </p:txBody>
      </p:sp>
      <p:pic>
        <p:nvPicPr>
          <p:cNvPr id="13314" name="Picture 2" descr="Ease of use blue gradient concept icon Royalty Free Vector">
            <a:extLst>
              <a:ext uri="{FF2B5EF4-FFF2-40B4-BE49-F238E27FC236}">
                <a16:creationId xmlns:a16="http://schemas.microsoft.com/office/drawing/2014/main" id="{3A3E5803-0A04-8600-DB2D-EFA3B9309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t="11320" r="13077" b="18370"/>
          <a:stretch/>
        </p:blipFill>
        <p:spPr bwMode="auto">
          <a:xfrm>
            <a:off x="6544020" y="1322025"/>
            <a:ext cx="2005069" cy="197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Security and Privacy | LivePerson">
            <a:extLst>
              <a:ext uri="{FF2B5EF4-FFF2-40B4-BE49-F238E27FC236}">
                <a16:creationId xmlns:a16="http://schemas.microsoft.com/office/drawing/2014/main" id="{D5767025-1476-558E-2C9E-4F7F729B2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07" y="1465242"/>
            <a:ext cx="2368625" cy="17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arketing Scientific Services: What Website Functionality Looks Like">
            <a:extLst>
              <a:ext uri="{FF2B5EF4-FFF2-40B4-BE49-F238E27FC236}">
                <a16:creationId xmlns:a16="http://schemas.microsoft.com/office/drawing/2014/main" id="{F6865DE9-1896-2330-954E-25407A67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91" y="2684170"/>
            <a:ext cx="1919509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Optimizing Employee Performance: The Ultimate Management System I Ciel HR">
            <a:extLst>
              <a:ext uri="{FF2B5EF4-FFF2-40B4-BE49-F238E27FC236}">
                <a16:creationId xmlns:a16="http://schemas.microsoft.com/office/drawing/2014/main" id="{968A8F60-ADB7-B53D-D8A0-49FE4AD1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25" y="4121058"/>
            <a:ext cx="2131026" cy="17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Why Web Accessibility Is Important and ...">
            <a:extLst>
              <a:ext uri="{FF2B5EF4-FFF2-40B4-BE49-F238E27FC236}">
                <a16:creationId xmlns:a16="http://schemas.microsoft.com/office/drawing/2014/main" id="{1ACA4DAE-472B-5B00-3CDC-CA4269C7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84" y="4125929"/>
            <a:ext cx="2377993" cy="18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084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D7B4C586-1101-4A98-9A28-ABA5CB70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8732"/>
      </p:ext>
    </p:extLst>
  </p:cSld>
  <p:clrMapOvr>
    <a:masterClrMapping/>
  </p:clrMapOvr>
  <p:transition advTm="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Functional Requirements:</a:t>
            </a:r>
          </a:p>
          <a:p>
            <a:pPr lvl="1"/>
            <a:r>
              <a:rPr lang="en-US" b="1" dirty="0"/>
              <a:t>Message Encoding: </a:t>
            </a:r>
            <a:r>
              <a:rPr lang="en-US" dirty="0"/>
              <a:t>Ability to embed text messages into images.</a:t>
            </a:r>
          </a:p>
          <a:p>
            <a:pPr lvl="1"/>
            <a:r>
              <a:rPr lang="en-US" b="1" dirty="0"/>
              <a:t>Message Decoding: </a:t>
            </a:r>
            <a:r>
              <a:rPr lang="en-US" dirty="0"/>
              <a:t>Retrieve hidden messages from encoded images.</a:t>
            </a:r>
          </a:p>
          <a:p>
            <a:pPr lvl="1"/>
            <a:r>
              <a:rPr lang="en-US" b="1" dirty="0"/>
              <a:t>Image Handling: </a:t>
            </a:r>
            <a:r>
              <a:rPr lang="en-US" dirty="0"/>
              <a:t>Load and save images in supported formats (PNG, JPG).</a:t>
            </a:r>
          </a:p>
          <a:p>
            <a:pPr lvl="1"/>
            <a:r>
              <a:rPr lang="en-US" b="1" dirty="0"/>
              <a:t>User Interface: </a:t>
            </a:r>
            <a:r>
              <a:rPr lang="en-US" dirty="0"/>
              <a:t>Provide tools for selecting images, inputting messages, and executing operations.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14338" name="Picture 2" descr="Free business and finance icons">
            <a:extLst>
              <a:ext uri="{FF2B5EF4-FFF2-40B4-BE49-F238E27FC236}">
                <a16:creationId xmlns:a16="http://schemas.microsoft.com/office/drawing/2014/main" id="{532CDBC8-F35B-5693-A19F-64688C7D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40" y="41972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451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Non-Functional Requirements:</a:t>
            </a:r>
          </a:p>
          <a:p>
            <a:pPr lvl="1"/>
            <a:r>
              <a:rPr lang="en-US" b="1" dirty="0"/>
              <a:t>Performance: </a:t>
            </a:r>
            <a:r>
              <a:rPr lang="en-US" dirty="0"/>
              <a:t>Fast encoding and decoding with minimal processing time.</a:t>
            </a:r>
          </a:p>
          <a:p>
            <a:pPr lvl="1"/>
            <a:r>
              <a:rPr lang="en-US" b="1" dirty="0"/>
              <a:t>Usability: </a:t>
            </a:r>
            <a:r>
              <a:rPr lang="en-US" dirty="0"/>
              <a:t>Intuitive and accessible interface design.</a:t>
            </a:r>
          </a:p>
          <a:p>
            <a:pPr lvl="1"/>
            <a:r>
              <a:rPr lang="en-US" b="1" dirty="0"/>
              <a:t>Reliability: </a:t>
            </a:r>
            <a:r>
              <a:rPr lang="en-US" dirty="0"/>
              <a:t>Accurate message retrieval without data loss.</a:t>
            </a:r>
          </a:p>
          <a:p>
            <a:pPr lvl="1"/>
            <a:r>
              <a:rPr lang="en-US" b="1" dirty="0"/>
              <a:t>Compatibility: </a:t>
            </a:r>
            <a:r>
              <a:rPr lang="en-US" dirty="0"/>
              <a:t>Support for various image resolutions and sizes.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6524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72" y="1418447"/>
            <a:ext cx="5809588" cy="51128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Technical Requirements:</a:t>
            </a:r>
          </a:p>
          <a:p>
            <a:pPr lvl="1"/>
            <a:r>
              <a:rPr lang="en-US" b="1" dirty="0"/>
              <a:t>Hardware: </a:t>
            </a:r>
            <a:r>
              <a:rPr lang="en-US" dirty="0"/>
              <a:t>Standard laptop or PC with sufficient processing power.</a:t>
            </a:r>
          </a:p>
          <a:p>
            <a:pPr lvl="1"/>
            <a:r>
              <a:rPr lang="en-US" b="1" dirty="0"/>
              <a:t>Software: </a:t>
            </a:r>
            <a:r>
              <a:rPr lang="en-US" dirty="0"/>
              <a:t>Python, </a:t>
            </a:r>
            <a:r>
              <a:rPr lang="en-US" dirty="0" err="1"/>
              <a:t>Kivy</a:t>
            </a:r>
            <a:r>
              <a:rPr lang="en-US" dirty="0"/>
              <a:t> framework, PIL (Python Imaging Library), </a:t>
            </a:r>
            <a:r>
              <a:rPr lang="en-US" dirty="0" err="1"/>
              <a:t>stegano</a:t>
            </a:r>
            <a:r>
              <a:rPr lang="en-US" dirty="0"/>
              <a:t> library.</a:t>
            </a:r>
          </a:p>
          <a:p>
            <a:pPr lvl="1"/>
            <a:r>
              <a:rPr lang="en-US" b="1" dirty="0"/>
              <a:t>Data: </a:t>
            </a:r>
            <a:r>
              <a:rPr lang="en-US" dirty="0"/>
              <a:t>Collection of test images in PNG and JPG formats for development and testing.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16386" name="Picture 2" descr="Pc - Free computer icons">
            <a:extLst>
              <a:ext uri="{FF2B5EF4-FFF2-40B4-BE49-F238E27FC236}">
                <a16:creationId xmlns:a16="http://schemas.microsoft.com/office/drawing/2014/main" id="{DD94F6A9-90ED-3F1E-5F59-91EC609A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89" y="1949813"/>
            <a:ext cx="3297738" cy="329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D45B-E402-78B8-BF77-21956F2CA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57-D8AA-8511-77D1-CB0DB057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6ACC-5805-C101-3BAC-036D31B295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321FF-752C-7E11-222F-BF0EBC7D4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F0C-74E1-3EE5-B308-A6D6C42BD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A474929-EB27-0A98-1030-84A3BD8D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34" y="1862229"/>
            <a:ext cx="4353560" cy="4558235"/>
          </a:xfrm>
          <a:prstGeom prst="rect">
            <a:avLst/>
          </a:prstGeom>
        </p:spPr>
      </p:pic>
      <p:pic>
        <p:nvPicPr>
          <p:cNvPr id="9" name="Picture 8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8F7881B-573A-FFEB-8954-1BEA91ED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45" y="1584016"/>
            <a:ext cx="2833497" cy="46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0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StegaSafe</a:t>
            </a:r>
            <a:r>
              <a:rPr lang="en-US" b="1" dirty="0"/>
              <a:t> Application:</a:t>
            </a:r>
          </a:p>
          <a:p>
            <a:pPr lvl="1"/>
            <a:r>
              <a:rPr lang="en-US" b="1" dirty="0"/>
              <a:t>Core Technology: </a:t>
            </a:r>
            <a:r>
              <a:rPr lang="en-US" dirty="0"/>
              <a:t>Utilizes Least Significant Bit (LSB) steganography to embed and extract messages within image pixels.</a:t>
            </a:r>
          </a:p>
          <a:p>
            <a:pPr lvl="1"/>
            <a:r>
              <a:rPr lang="en-US" b="1" dirty="0"/>
              <a:t>User-Friendly Interface: </a:t>
            </a:r>
            <a:r>
              <a:rPr lang="en-US" dirty="0"/>
              <a:t>Built with </a:t>
            </a:r>
            <a:r>
              <a:rPr lang="en-US" dirty="0" err="1"/>
              <a:t>Kivy</a:t>
            </a:r>
            <a:r>
              <a:rPr lang="en-US" dirty="0"/>
              <a:t> to provide an accessible and intuitive GUI for all users.</a:t>
            </a:r>
          </a:p>
          <a:p>
            <a:pPr lvl="1"/>
            <a:r>
              <a:rPr lang="en-US" b="1" dirty="0"/>
              <a:t>Supported Formats: </a:t>
            </a:r>
            <a:r>
              <a:rPr lang="en-US" dirty="0"/>
              <a:t>Compatible with widely-used image formats like PNG and JPG.</a:t>
            </a:r>
          </a:p>
          <a:p>
            <a:pPr lvl="1"/>
            <a:r>
              <a:rPr lang="en-US" b="1" dirty="0"/>
              <a:t>Security Measures: </a:t>
            </a:r>
            <a:r>
              <a:rPr lang="en-US" dirty="0"/>
              <a:t>Ensures that hidden messages remain undetectable without the decoding process.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2572" y="1418447"/>
            <a:ext cx="5655351" cy="511284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Workflow:</a:t>
            </a:r>
          </a:p>
          <a:p>
            <a:pPr lvl="1"/>
            <a:r>
              <a:rPr lang="en-US" b="1" dirty="0"/>
              <a:t>Load Image: </a:t>
            </a:r>
            <a:r>
              <a:rPr lang="en-US" dirty="0"/>
              <a:t>User selects an image file from their device.</a:t>
            </a:r>
          </a:p>
          <a:p>
            <a:pPr lvl="1"/>
            <a:r>
              <a:rPr lang="en-US" b="1" dirty="0"/>
              <a:t>Input Message: </a:t>
            </a:r>
            <a:r>
              <a:rPr lang="en-US" dirty="0"/>
              <a:t>User enters the text message to be hidden.</a:t>
            </a:r>
          </a:p>
          <a:p>
            <a:pPr lvl="1"/>
            <a:r>
              <a:rPr lang="en-US" b="1" dirty="0"/>
              <a:t>Encode Message: </a:t>
            </a:r>
            <a:r>
              <a:rPr lang="en-US" dirty="0"/>
              <a:t>Application embeds the message into the image.</a:t>
            </a:r>
          </a:p>
          <a:p>
            <a:pPr lvl="1"/>
            <a:r>
              <a:rPr lang="en-US" b="1" dirty="0"/>
              <a:t>Save Encoded Image: </a:t>
            </a:r>
            <a:r>
              <a:rPr lang="en-US" dirty="0"/>
              <a:t>User saves the modified image with the hidden message.</a:t>
            </a:r>
          </a:p>
          <a:p>
            <a:pPr lvl="1"/>
            <a:r>
              <a:rPr lang="en-US" b="1" dirty="0"/>
              <a:t>Decode Message: </a:t>
            </a:r>
            <a:r>
              <a:rPr lang="en-US" dirty="0"/>
              <a:t>User can later load the encoded image to retrieve the hidden message.</a:t>
            </a:r>
          </a:p>
        </p:txBody>
      </p:sp>
      <p:pic>
        <p:nvPicPr>
          <p:cNvPr id="17410" name="Picture 2" descr="Image Steganography in Cryptography - GeeksforGeeks">
            <a:extLst>
              <a:ext uri="{FF2B5EF4-FFF2-40B4-BE49-F238E27FC236}">
                <a16:creationId xmlns:a16="http://schemas.microsoft.com/office/drawing/2014/main" id="{F11DD26C-26C8-FF20-BBAA-9D5CD6EE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63" y="1774166"/>
            <a:ext cx="5479859" cy="43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011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11268-0DB3-0045-8136-65A092AF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AF5D-2BCF-00A5-C7B7-43BCE11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D23-7CBC-9FFB-D01E-514503C71E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5EDF-EA29-B2E3-187C-1E53A0A49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2F9DB-4146-55D7-A895-DBC02867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61E28-4F83-AAAA-4B86-E52A8B9C5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9" y="1552575"/>
            <a:ext cx="5468886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3FA21-B109-0D09-534E-32193F3A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22" y="1552575"/>
            <a:ext cx="4800600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347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19F40-23B4-781B-463E-3C4ED46B6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F41-EF2A-9293-AC91-64D62CF2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F959-A020-AD18-9F5F-F900E4B1C3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E849-F546-08F6-C9CF-C3304317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57204-4690-A591-CA11-F7DA48712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27A8D-ECD5-65DE-59C4-908184F45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3" y="1628774"/>
            <a:ext cx="4655574" cy="366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000BD-8FF4-6FCF-18D1-3F8D14426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757" y="1485900"/>
            <a:ext cx="4762500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823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E4B7-1C14-36B3-D252-8E0CE8D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1F7F-E4DE-A7D2-9BE6-8D9F79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6A0A-04C5-535E-AB49-762B02EF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D65F-4BC5-0BF8-F1D8-365B050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9E7-B14B-D0C3-D45F-E1214FBD1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Functional Features:</a:t>
            </a:r>
          </a:p>
          <a:p>
            <a:pPr lvl="1"/>
            <a:r>
              <a:rPr lang="en-IN" sz="2900" b="1" dirty="0"/>
              <a:t>LSB Steganography: </a:t>
            </a:r>
            <a:r>
              <a:rPr lang="en-IN" dirty="0"/>
              <a:t>Embed and extract messages using the Least Significant Bit method.</a:t>
            </a:r>
          </a:p>
          <a:p>
            <a:pPr lvl="1"/>
            <a:r>
              <a:rPr lang="en-IN" sz="2900" b="1" dirty="0"/>
              <a:t>Image Saving: </a:t>
            </a:r>
            <a:r>
              <a:rPr lang="en-IN" dirty="0"/>
              <a:t>Save encoded images without noticeable changes.</a:t>
            </a:r>
          </a:p>
          <a:p>
            <a:pPr lvl="1"/>
            <a:r>
              <a:rPr lang="en-IN" sz="2900" b="1" dirty="0"/>
              <a:t>Format Support: </a:t>
            </a:r>
            <a:r>
              <a:rPr lang="en-IN" dirty="0"/>
              <a:t>Handle PNG and JPG image formats.</a:t>
            </a:r>
          </a:p>
        </p:txBody>
      </p:sp>
    </p:spTree>
    <p:extLst>
      <p:ext uri="{BB962C8B-B14F-4D97-AF65-F5344CB8AC3E}">
        <p14:creationId xmlns:p14="http://schemas.microsoft.com/office/powerpoint/2010/main" val="10765116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E4B7-1C14-36B3-D252-8E0CE8D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1F7F-E4DE-A7D2-9BE6-8D9F79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6A0A-04C5-535E-AB49-762B02EF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D65F-4BC5-0BF8-F1D8-365B050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9E7-B14B-D0C3-D45F-E1214FBD1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Security Features:</a:t>
            </a:r>
          </a:p>
          <a:p>
            <a:pPr lvl="1"/>
            <a:r>
              <a:rPr lang="en-IN" sz="2900" b="1" dirty="0"/>
              <a:t>Data Concealment: </a:t>
            </a:r>
            <a:r>
              <a:rPr lang="en-IN" dirty="0"/>
              <a:t>Hidden messages are not detectable without decoding.</a:t>
            </a:r>
          </a:p>
          <a:p>
            <a:pPr lvl="1"/>
            <a:r>
              <a:rPr lang="en-IN" sz="2900" b="1" dirty="0"/>
              <a:t>Privacy Assurance: </a:t>
            </a:r>
            <a:r>
              <a:rPr lang="en-IN" dirty="0"/>
              <a:t>Prevent unauthorized access to hidden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805764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E4B7-1C14-36B3-D252-8E0CE8D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1F7F-E4DE-A7D2-9BE6-8D9F79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6A0A-04C5-535E-AB49-762B02EF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D65F-4BC5-0BF8-F1D8-365B050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9E7-B14B-D0C3-D45F-E1214FBD1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Performance Features:</a:t>
            </a:r>
          </a:p>
          <a:p>
            <a:pPr lvl="1"/>
            <a:r>
              <a:rPr lang="en-IN" sz="2900" b="1" dirty="0"/>
              <a:t>Efficient Processing: </a:t>
            </a:r>
            <a:r>
              <a:rPr lang="en-IN" dirty="0"/>
              <a:t>Quick encoding and decoding with minimal impact on image quality.</a:t>
            </a:r>
          </a:p>
          <a:p>
            <a:pPr lvl="1"/>
            <a:r>
              <a:rPr lang="en-IN" sz="2900" b="1" dirty="0"/>
              <a:t>Visual Integrity: </a:t>
            </a:r>
            <a:r>
              <a:rPr lang="en-IN" dirty="0"/>
              <a:t>Maintain the original appearance of images post-encoding.</a:t>
            </a:r>
          </a:p>
        </p:txBody>
      </p:sp>
    </p:spTree>
    <p:extLst>
      <p:ext uri="{BB962C8B-B14F-4D97-AF65-F5344CB8AC3E}">
        <p14:creationId xmlns:p14="http://schemas.microsoft.com/office/powerpoint/2010/main" val="14784011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B1A-8394-8CF5-5E46-DE1BB25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F7955-0409-886C-23D2-35CC77C81F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0C80-A1B2-8BC9-2452-D7D1C58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94AE-CDBC-1E48-50F8-BFCF53910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F1B9-EE58-71AE-B61D-DD203DC1C1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6029925" cy="511284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Main Components:</a:t>
            </a:r>
          </a:p>
          <a:p>
            <a:pPr lvl="1"/>
            <a:r>
              <a:rPr lang="en-IN" b="1" dirty="0"/>
              <a:t>User Interface (UI):</a:t>
            </a:r>
            <a:r>
              <a:rPr lang="en-IN" dirty="0"/>
              <a:t>Developed with </a:t>
            </a:r>
            <a:r>
              <a:rPr lang="en-IN" dirty="0" err="1"/>
              <a:t>Kivy.Handles</a:t>
            </a:r>
            <a:r>
              <a:rPr lang="en-IN" dirty="0"/>
              <a:t> user interactions like image selection, message input, and initiating encoding/decoding.</a:t>
            </a:r>
          </a:p>
          <a:p>
            <a:pPr lvl="1"/>
            <a:r>
              <a:rPr lang="en-IN" b="1" dirty="0"/>
              <a:t>Steganography </a:t>
            </a:r>
            <a:r>
              <a:rPr lang="en-IN" b="1" dirty="0" err="1"/>
              <a:t>Core:</a:t>
            </a:r>
            <a:r>
              <a:rPr lang="en-IN" dirty="0" err="1"/>
              <a:t>Implements</a:t>
            </a:r>
            <a:r>
              <a:rPr lang="en-IN" dirty="0"/>
              <a:t> the LSB </a:t>
            </a:r>
            <a:r>
              <a:rPr lang="en-IN" dirty="0" err="1"/>
              <a:t>algorithm.Manages</a:t>
            </a:r>
            <a:r>
              <a:rPr lang="en-IN" dirty="0"/>
              <a:t> the embedding and extraction of messages within image pixels.</a:t>
            </a:r>
          </a:p>
          <a:p>
            <a:pPr lvl="1"/>
            <a:r>
              <a:rPr lang="en-IN" b="1" dirty="0"/>
              <a:t>File Handling </a:t>
            </a:r>
            <a:r>
              <a:rPr lang="en-IN" b="1" dirty="0" err="1"/>
              <a:t>System:</a:t>
            </a:r>
            <a:r>
              <a:rPr lang="en-IN" dirty="0" err="1"/>
              <a:t>Manages</a:t>
            </a:r>
            <a:r>
              <a:rPr lang="en-IN" dirty="0"/>
              <a:t> loading and saving of image </a:t>
            </a:r>
            <a:r>
              <a:rPr lang="en-IN" dirty="0" err="1"/>
              <a:t>files.Ensures</a:t>
            </a:r>
            <a:r>
              <a:rPr lang="en-IN" dirty="0"/>
              <a:t> compatibility with supported formats and handles file I/O operations.</a:t>
            </a:r>
          </a:p>
        </p:txBody>
      </p:sp>
      <p:pic>
        <p:nvPicPr>
          <p:cNvPr id="18434" name="Picture 2" descr="Kivy (framework) - Wikipedia">
            <a:extLst>
              <a:ext uri="{FF2B5EF4-FFF2-40B4-BE49-F238E27FC236}">
                <a16:creationId xmlns:a16="http://schemas.microsoft.com/office/drawing/2014/main" id="{7704B501-1C68-34B1-DC92-6874AF14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5" y="13521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LSB Encoding - bi0s wiki">
            <a:extLst>
              <a:ext uri="{FF2B5EF4-FFF2-40B4-BE49-F238E27FC236}">
                <a16:creationId xmlns:a16="http://schemas.microsoft.com/office/drawing/2014/main" id="{A7D0943C-35A2-170A-E9DF-92FCFF32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59" y="4210439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810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B1A-8394-8CF5-5E46-DE1BB25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F7955-0409-886C-23D2-35CC77C81F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0C80-A1B2-8BC9-2452-D7D1C58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94AE-CDBC-1E48-50F8-BFCF53910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F1B9-EE58-71AE-B61D-DD203DC1C1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Interaction Flow:</a:t>
            </a:r>
          </a:p>
          <a:p>
            <a:pPr lvl="1"/>
            <a:r>
              <a:rPr lang="en-IN" b="1" dirty="0"/>
              <a:t>User Action</a:t>
            </a:r>
            <a:r>
              <a:rPr lang="en-IN" dirty="0"/>
              <a:t>: User interacts with the UI to load an image and input a message.</a:t>
            </a:r>
          </a:p>
          <a:p>
            <a:pPr lvl="1"/>
            <a:r>
              <a:rPr lang="en-IN" b="1" dirty="0"/>
              <a:t>Processing: </a:t>
            </a:r>
            <a:r>
              <a:rPr lang="en-IN" dirty="0"/>
              <a:t>The UI sends the data to the steganography core, which processes the encoding or decoding.</a:t>
            </a:r>
          </a:p>
          <a:p>
            <a:pPr lvl="1"/>
            <a:r>
              <a:rPr lang="en-IN" b="1" dirty="0"/>
              <a:t>File Management: </a:t>
            </a:r>
            <a:r>
              <a:rPr lang="en-IN" dirty="0"/>
              <a:t>The file handling system manages the image files, saving encoded images or retrieving decoded messages.</a:t>
            </a:r>
          </a:p>
        </p:txBody>
      </p:sp>
    </p:spTree>
    <p:extLst>
      <p:ext uri="{BB962C8B-B14F-4D97-AF65-F5344CB8AC3E}">
        <p14:creationId xmlns:p14="http://schemas.microsoft.com/office/powerpoint/2010/main" val="24553792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Principles:</a:t>
            </a:r>
          </a:p>
          <a:p>
            <a:pPr lvl="1"/>
            <a:r>
              <a:rPr lang="en-US" b="1" dirty="0"/>
              <a:t>Simplicity: </a:t>
            </a:r>
            <a:r>
              <a:rPr lang="en-US" dirty="0"/>
              <a:t>Clean and straightforward layout for ease of use.</a:t>
            </a:r>
          </a:p>
          <a:p>
            <a:pPr lvl="1"/>
            <a:r>
              <a:rPr lang="en-US" sz="2900" b="1" dirty="0"/>
              <a:t>Intuitiveness: </a:t>
            </a:r>
            <a:r>
              <a:rPr lang="en-US" dirty="0"/>
              <a:t>Logical arrangement of buttons and input fields.</a:t>
            </a:r>
          </a:p>
          <a:p>
            <a:pPr lvl="1"/>
            <a:r>
              <a:rPr lang="en-US" sz="2900" b="1" dirty="0"/>
              <a:t>Accessibility: </a:t>
            </a:r>
            <a:r>
              <a:rPr lang="en-US" dirty="0"/>
              <a:t>Clear labels and instructions for all functionalities.</a:t>
            </a:r>
          </a:p>
        </p:txBody>
      </p:sp>
      <p:pic>
        <p:nvPicPr>
          <p:cNvPr id="19458" name="Picture 2" descr="What is website simplicity? Making your website easy to use">
            <a:extLst>
              <a:ext uri="{FF2B5EF4-FFF2-40B4-BE49-F238E27FC236}">
                <a16:creationId xmlns:a16="http://schemas.microsoft.com/office/drawing/2014/main" id="{BE4ED569-D7C1-7F4E-33EF-70C89FB9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79" y="3626991"/>
            <a:ext cx="7498814" cy="30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6745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Elements:</a:t>
            </a:r>
          </a:p>
          <a:p>
            <a:pPr lvl="1"/>
            <a:r>
              <a:rPr lang="en-US" sz="2900" b="1" dirty="0"/>
              <a:t>Image Preview Area: </a:t>
            </a:r>
            <a:r>
              <a:rPr lang="en-US" dirty="0"/>
              <a:t>Displays the selected image before and after encoding.</a:t>
            </a:r>
          </a:p>
          <a:p>
            <a:pPr lvl="1"/>
            <a:r>
              <a:rPr lang="en-US" sz="2900" b="1" dirty="0"/>
              <a:t>Text Input Field: </a:t>
            </a:r>
            <a:r>
              <a:rPr lang="en-US" dirty="0"/>
              <a:t>Allows users to enter the message to be hidden.</a:t>
            </a:r>
          </a:p>
          <a:p>
            <a:pPr lvl="1"/>
            <a:r>
              <a:rPr lang="en-US" sz="2900" b="1" dirty="0"/>
              <a:t>Load Image Button: </a:t>
            </a:r>
            <a:r>
              <a:rPr lang="en-US" dirty="0"/>
              <a:t>Opens a dialog to select an image file.</a:t>
            </a:r>
          </a:p>
          <a:p>
            <a:pPr lvl="1"/>
            <a:r>
              <a:rPr lang="en-US" sz="2900" b="1" dirty="0"/>
              <a:t>Encode Button: </a:t>
            </a:r>
            <a:r>
              <a:rPr lang="en-US" dirty="0"/>
              <a:t>Initiates the encoding process to embed the message.</a:t>
            </a:r>
          </a:p>
          <a:p>
            <a:pPr lvl="1"/>
            <a:r>
              <a:rPr lang="en-US" sz="2900" b="1" dirty="0"/>
              <a:t>Decode Button: </a:t>
            </a:r>
            <a:r>
              <a:rPr lang="en-US" dirty="0"/>
              <a:t>Starts the decoding process to retrieve the hidden message.</a:t>
            </a:r>
          </a:p>
          <a:p>
            <a:pPr lvl="1"/>
            <a:r>
              <a:rPr lang="en-US" sz="2900" b="1" dirty="0"/>
              <a:t>Result Display Label: </a:t>
            </a:r>
            <a:r>
              <a:rPr lang="en-US" dirty="0"/>
              <a:t>Shows success messages or error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6360305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Workflow:</a:t>
            </a:r>
          </a:p>
          <a:p>
            <a:pPr lvl="1"/>
            <a:r>
              <a:rPr lang="en-US" dirty="0"/>
              <a:t>Click "Load Image" to select an image.</a:t>
            </a:r>
          </a:p>
          <a:p>
            <a:pPr lvl="1"/>
            <a:r>
              <a:rPr lang="en-US" dirty="0"/>
              <a:t>Enter the message in the text input field.</a:t>
            </a:r>
          </a:p>
          <a:p>
            <a:pPr lvl="1"/>
            <a:r>
              <a:rPr lang="en-US" dirty="0"/>
              <a:t>Click "Encode" to embed the message.</a:t>
            </a:r>
          </a:p>
          <a:p>
            <a:pPr lvl="1"/>
            <a:r>
              <a:rPr lang="en-US" dirty="0"/>
              <a:t>Save the encoded image.</a:t>
            </a:r>
          </a:p>
          <a:p>
            <a:pPr lvl="1"/>
            <a:r>
              <a:rPr lang="en-US" dirty="0"/>
              <a:t>To retrieve, load the encoded image and click "Decode."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89529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765A-869D-F18F-25E0-A67749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B0C3-A229-AF35-E36F-CC14461B9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55F59-C53A-B0A1-32EA-2B8CE384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76DD7-A36C-EB3A-9465-73BB3B4E9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907CE-8FCD-B066-CB56-FB777330A1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2572" y="1418447"/>
            <a:ext cx="6261280" cy="51128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Testing Strategies:</a:t>
            </a:r>
          </a:p>
          <a:p>
            <a:pPr lvl="1"/>
            <a:r>
              <a:rPr lang="en-US" b="1" dirty="0"/>
              <a:t>Unit </a:t>
            </a:r>
            <a:r>
              <a:rPr lang="en-US" b="1" dirty="0" err="1"/>
              <a:t>Testing:</a:t>
            </a:r>
            <a:r>
              <a:rPr lang="en-US" dirty="0" err="1"/>
              <a:t>Test</a:t>
            </a:r>
            <a:r>
              <a:rPr lang="en-US" dirty="0"/>
              <a:t> individual components like encoding and decoding functions to ensure they work correctly.</a:t>
            </a:r>
          </a:p>
          <a:p>
            <a:pPr lvl="1"/>
            <a:r>
              <a:rPr lang="en-US" b="1" dirty="0"/>
              <a:t>Integration </a:t>
            </a:r>
            <a:r>
              <a:rPr lang="en-US" b="1" dirty="0" err="1"/>
              <a:t>Testing:</a:t>
            </a:r>
            <a:r>
              <a:rPr lang="en-US" dirty="0" err="1"/>
              <a:t>Verify</a:t>
            </a:r>
            <a:r>
              <a:rPr lang="en-US" dirty="0"/>
              <a:t> the interaction between UI, steganography core, and file handling system.</a:t>
            </a:r>
          </a:p>
          <a:p>
            <a:pPr lvl="1"/>
            <a:r>
              <a:rPr lang="en-US" b="1" dirty="0"/>
              <a:t>User Acceptance Testing (UAT):</a:t>
            </a:r>
            <a:r>
              <a:rPr lang="en-US" dirty="0"/>
              <a:t>Conduct testing with actual users to assess usability and functionality in real-world scenarios.</a:t>
            </a:r>
          </a:p>
        </p:txBody>
      </p:sp>
      <p:pic>
        <p:nvPicPr>
          <p:cNvPr id="20482" name="Picture 2" descr="Test - Free education icons">
            <a:extLst>
              <a:ext uri="{FF2B5EF4-FFF2-40B4-BE49-F238E27FC236}">
                <a16:creationId xmlns:a16="http://schemas.microsoft.com/office/drawing/2014/main" id="{39B417CB-72FD-7E19-54BD-BA525CB8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02" y="141018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8041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Successful Development:</a:t>
            </a:r>
          </a:p>
          <a:p>
            <a:pPr lvl="1"/>
            <a:r>
              <a:rPr lang="en-US" dirty="0"/>
              <a:t>Delivered a fully functional steganography application, </a:t>
            </a:r>
            <a:r>
              <a:rPr lang="en-US" dirty="0" err="1"/>
              <a:t>StegaSafe</a:t>
            </a:r>
            <a:r>
              <a:rPr lang="en-US" dirty="0"/>
              <a:t>, capable of embedding and extracting messages within PNG and JPG images.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100" b="1" dirty="0"/>
              <a:t>Meeting Objectives:</a:t>
            </a:r>
          </a:p>
          <a:p>
            <a:pPr lvl="1"/>
            <a:r>
              <a:rPr lang="en-US" b="1" dirty="0"/>
              <a:t>User-Friendly Interface: </a:t>
            </a:r>
            <a:r>
              <a:rPr lang="en-US" dirty="0"/>
              <a:t>Achieved an intuitive GUI that simplifies the steganography process for all users.</a:t>
            </a:r>
          </a:p>
          <a:p>
            <a:pPr lvl="1"/>
            <a:r>
              <a:rPr lang="en-US" sz="2900" b="1" dirty="0"/>
              <a:t>Data Security: </a:t>
            </a:r>
            <a:r>
              <a:rPr lang="en-US" dirty="0"/>
              <a:t>Ensured that hidden messages remain undetectable without proper decoding, enhancing data privacy.</a:t>
            </a:r>
          </a:p>
          <a:p>
            <a:pPr lvl="1"/>
            <a:r>
              <a:rPr lang="en-US" sz="2900" b="1" dirty="0"/>
              <a:t>Performance: </a:t>
            </a:r>
            <a:r>
              <a:rPr lang="en-US" dirty="0"/>
              <a:t>Maintained high image quality with minimal distortion during encoding and efficient processing times.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691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Challenges Faced:</a:t>
            </a:r>
          </a:p>
          <a:p>
            <a:pPr lvl="1"/>
            <a:r>
              <a:rPr lang="en-US" b="1" dirty="0"/>
              <a:t>Maintaining Image Quality: </a:t>
            </a:r>
            <a:r>
              <a:rPr lang="en-US" dirty="0"/>
              <a:t>Ensuring that embedding messages did not noticeably alter the original image.</a:t>
            </a:r>
          </a:p>
          <a:p>
            <a:pPr lvl="1"/>
            <a:r>
              <a:rPr lang="en-US" sz="2700" b="1" dirty="0"/>
              <a:t>Message Accuracy: </a:t>
            </a:r>
            <a:r>
              <a:rPr lang="en-US" dirty="0"/>
              <a:t>Guaranteeing that decoded messages matched the original inputs without data loss.</a:t>
            </a:r>
          </a:p>
          <a:p>
            <a:pPr lvl="1"/>
            <a:r>
              <a:rPr lang="en-US" sz="2700" b="1" dirty="0"/>
              <a:t>User Interface Design: </a:t>
            </a:r>
            <a:r>
              <a:rPr lang="en-US" dirty="0"/>
              <a:t>Balancing functionality with simplicity to cater to a wide range of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66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StegaSafe</a:t>
            </a:r>
            <a:r>
              <a:rPr lang="en-IN" b="1" dirty="0"/>
              <a:t>: Image-Based Message Encryption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Submitted to: </a:t>
            </a:r>
          </a:p>
          <a:p>
            <a:r>
              <a:rPr dirty="0"/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00" b="1" dirty="0"/>
              <a:t>Limitations:</a:t>
            </a:r>
          </a:p>
          <a:p>
            <a:pPr lvl="1"/>
            <a:r>
              <a:rPr lang="en-US" sz="2700" b="1" dirty="0"/>
              <a:t>File Format Support: </a:t>
            </a:r>
            <a:r>
              <a:rPr lang="en-US" dirty="0"/>
              <a:t>Currently limited to PNG and JPG images; does not support audio or video files.</a:t>
            </a:r>
          </a:p>
          <a:p>
            <a:pPr lvl="1"/>
            <a:r>
              <a:rPr lang="en-US" sz="2700" b="1" dirty="0"/>
              <a:t>Security Vulnerabilities: </a:t>
            </a:r>
            <a:r>
              <a:rPr lang="en-US" dirty="0"/>
              <a:t>LSB steganography alone does not provide encryption, making it susceptible to certain detection and extraction attacks.</a:t>
            </a:r>
          </a:p>
          <a:p>
            <a:pPr lvl="1"/>
            <a:r>
              <a:rPr lang="en-US" sz="2700" b="1" dirty="0"/>
              <a:t>Scalability: </a:t>
            </a:r>
            <a:r>
              <a:rPr lang="en-US" dirty="0"/>
              <a:t>Handling extremely large images or very long messages may affect performance.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5561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00" b="1" dirty="0"/>
              <a:t>Future Enhancements:</a:t>
            </a:r>
          </a:p>
          <a:p>
            <a:pPr lvl="1"/>
            <a:r>
              <a:rPr lang="en-US" sz="2700" b="1" dirty="0"/>
              <a:t>Encryption Integration: </a:t>
            </a:r>
            <a:r>
              <a:rPr lang="en-US" dirty="0"/>
              <a:t>Adding encryption layers to enhance security and protect hidden messages from unauthorized access.</a:t>
            </a:r>
          </a:p>
          <a:p>
            <a:pPr lvl="1"/>
            <a:r>
              <a:rPr lang="en-US" sz="2700" b="1" dirty="0"/>
              <a:t>Expanded Format Support: </a:t>
            </a:r>
            <a:r>
              <a:rPr lang="en-US" dirty="0"/>
              <a:t>Incorporating additional media types like audio, video, and PDF files for broader applicability.</a:t>
            </a:r>
          </a:p>
          <a:p>
            <a:pPr lvl="1"/>
            <a:r>
              <a:rPr lang="en-US" sz="2700" b="1" dirty="0"/>
              <a:t>Advanced Steganography Techniques: </a:t>
            </a:r>
            <a:r>
              <a:rPr lang="en-US" dirty="0"/>
              <a:t>Exploring more sophisticated methods to increase the robustness and undetectability of hidden messages.</a:t>
            </a:r>
          </a:p>
          <a:p>
            <a:pPr lvl="1"/>
            <a:r>
              <a:rPr lang="en-US" sz="2700" b="1" dirty="0"/>
              <a:t>Cross-Platform Compatibility: </a:t>
            </a:r>
            <a:r>
              <a:rPr lang="en-US" dirty="0"/>
              <a:t>Ensuring the application runs seamlessly on various operating systems, including mobile platforms.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99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00" b="1" dirty="0"/>
              <a:t>Lessons Learned:</a:t>
            </a:r>
          </a:p>
          <a:p>
            <a:pPr lvl="1"/>
            <a:r>
              <a:rPr lang="en-US" sz="2700" b="1" dirty="0"/>
              <a:t>Importance of User-Centric Design: </a:t>
            </a:r>
            <a:r>
              <a:rPr lang="en-US" dirty="0"/>
              <a:t>Prioritizing ease of use significantly improves user adoption and satisfaction.</a:t>
            </a:r>
          </a:p>
          <a:p>
            <a:pPr lvl="1"/>
            <a:r>
              <a:rPr lang="en-US" sz="2700" b="1" dirty="0"/>
              <a:t>Balancing Security and </a:t>
            </a:r>
            <a:r>
              <a:rPr lang="en-US" sz="2700" b="1" dirty="0" err="1"/>
              <a:t>Usability:</a:t>
            </a:r>
            <a:r>
              <a:rPr lang="en-US" dirty="0" err="1"/>
              <a:t>Achieving</a:t>
            </a:r>
            <a:r>
              <a:rPr lang="en-US" dirty="0"/>
              <a:t> high security without compromising the application's accessibility requires careful design considerations.</a:t>
            </a:r>
          </a:p>
          <a:p>
            <a:pPr lvl="1"/>
            <a:r>
              <a:rPr lang="en-US" sz="2700" b="1" dirty="0"/>
              <a:t>Thorough Testing: </a:t>
            </a:r>
            <a:r>
              <a:rPr lang="en-US" dirty="0"/>
              <a:t>Comprehensive testing is crucial to identify and resolve issues related to performance, accuracy, and user experience.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5929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Project Success:</a:t>
            </a:r>
          </a:p>
          <a:p>
            <a:pPr lvl="1"/>
            <a:r>
              <a:rPr lang="en-US" dirty="0" err="1"/>
              <a:t>StegaSafe</a:t>
            </a:r>
            <a:r>
              <a:rPr lang="en-US" dirty="0"/>
              <a:t> successfully delivers a practical and effective solution for secure, hidden communication through image-based steganography.</a:t>
            </a:r>
          </a:p>
          <a:p>
            <a:r>
              <a:rPr lang="en-US" sz="3300" b="1" dirty="0"/>
              <a:t>Key Achievements:</a:t>
            </a:r>
          </a:p>
          <a:p>
            <a:pPr lvl="1"/>
            <a:r>
              <a:rPr lang="en-US" dirty="0"/>
              <a:t>Developed a user-friendly application with an intuitive interface.</a:t>
            </a:r>
          </a:p>
          <a:p>
            <a:pPr lvl="1"/>
            <a:r>
              <a:rPr lang="en-US" dirty="0"/>
              <a:t>Implemented reliable LSB steganography for embedding and extracting messages.</a:t>
            </a:r>
          </a:p>
          <a:p>
            <a:pPr lvl="1"/>
            <a:r>
              <a:rPr lang="en-US" dirty="0"/>
              <a:t>Ensured data privacy and minimal image distortion, maintaining visual integrity.</a:t>
            </a:r>
          </a:p>
          <a:p>
            <a:r>
              <a:rPr lang="en-US" sz="3300" b="1" dirty="0"/>
              <a:t>Final Thoughts:</a:t>
            </a:r>
          </a:p>
          <a:p>
            <a:pPr lvl="1"/>
            <a:r>
              <a:rPr lang="en-US" dirty="0" err="1"/>
              <a:t>StegaSafe</a:t>
            </a:r>
            <a:r>
              <a:rPr lang="en-US" dirty="0"/>
              <a:t> represents a significant step forward in the realm of digital privacy and data security, offering a balance between ease of use and robust protection.</a:t>
            </a:r>
          </a:p>
          <a:p>
            <a:pPr lvl="1"/>
            <a:r>
              <a:rPr lang="en-US" dirty="0"/>
              <a:t>As cyber threats continue to evolve, tools like </a:t>
            </a:r>
            <a:r>
              <a:rPr lang="en-US" dirty="0" err="1"/>
              <a:t>StegaSafe</a:t>
            </a:r>
            <a:r>
              <a:rPr lang="en-US" dirty="0"/>
              <a:t> will play a crucial role in safeguarding confidential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would like to express my sincere gratitude to everyone who contributed to the successful completion of this project:</a:t>
            </a:r>
          </a:p>
          <a:p>
            <a:pPr lvl="1"/>
            <a:r>
              <a:rPr lang="en-US" b="1" dirty="0"/>
              <a:t>Prof. Shraddha Sharma:</a:t>
            </a:r>
            <a:r>
              <a:rPr lang="en-US" dirty="0"/>
              <a:t> For their valuable guidance, insights, and continuous support throughout the development of this project.</a:t>
            </a:r>
          </a:p>
          <a:p>
            <a:pPr lvl="1"/>
            <a:r>
              <a:rPr lang="en-US" b="1" dirty="0"/>
              <a:t>AITR CSE </a:t>
            </a:r>
            <a:r>
              <a:rPr lang="en-US" b="1" dirty="0" err="1"/>
              <a:t>Departmemt</a:t>
            </a:r>
            <a:r>
              <a:rPr lang="en-US" b="1" dirty="0"/>
              <a:t>:</a:t>
            </a:r>
            <a:r>
              <a:rPr lang="en-US" dirty="0"/>
              <a:t> For providing the necessary resources and a conducive learning environment.</a:t>
            </a:r>
          </a:p>
          <a:p>
            <a:pPr lvl="1"/>
            <a:r>
              <a:rPr lang="en-US" b="1" dirty="0"/>
              <a:t>Peers and Colleagues:</a:t>
            </a:r>
            <a:r>
              <a:rPr lang="en-US" dirty="0"/>
              <a:t> For their constructive feedback and encouragement during the project phases.</a:t>
            </a:r>
          </a:p>
          <a:p>
            <a:pPr lvl="1"/>
            <a:r>
              <a:rPr lang="en-US" b="1" dirty="0"/>
              <a:t>Family and Friends:</a:t>
            </a:r>
            <a:r>
              <a:rPr lang="en-US" dirty="0"/>
              <a:t> For their unwavering support and motivation.</a:t>
            </a:r>
          </a:p>
          <a:p>
            <a:pPr marL="0" indent="0">
              <a:buNone/>
            </a:pPr>
            <a:r>
              <a:rPr lang="en-US" dirty="0"/>
              <a:t>Your contributions have been invaluable in helping me bring </a:t>
            </a:r>
            <a:r>
              <a:rPr lang="en-US" b="1" dirty="0" err="1"/>
              <a:t>StegaSafe</a:t>
            </a:r>
            <a:r>
              <a:rPr lang="en-US" dirty="0"/>
              <a:t> to life, and I truly appreciate your involvement.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AEADAD-E0D6-0A57-56D5-8F8D035D03B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72571" y="1989711"/>
            <a:ext cx="113560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OpenPuff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Tool: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https://embeddedsw.net/OpenPuff_Steganography_Home.html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StegHide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https://steganosaur.us/stegohide/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SSuite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Picsel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https://www.ssuitesoft.com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Hide'N'Send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Repository: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https://github.com/hide-n-send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QuickStego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https://quickstego.com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https://kivy.org/doc/stable/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https://github.com/cedricbonhomme/Stegano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1904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" y="2402238"/>
            <a:ext cx="5497710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/>
              <a:t>Prof. Shraddha Sharma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021" y="2025748"/>
            <a:ext cx="6096979" cy="28276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1. Aaditya Panwar(0827CS211001)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2. Anusha Nagar (0827CS211029)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3.Anushka Patel (0827CS211030)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Testing Plan</a:t>
            </a:r>
          </a:p>
          <a:p>
            <a:r>
              <a:rPr lang="en-US" dirty="0"/>
              <a:t>The Outcome  Discussion</a:t>
            </a:r>
          </a:p>
          <a:p>
            <a:r>
              <a:rPr lang="en-US" dirty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Steganography Defined: </a:t>
            </a:r>
            <a:r>
              <a:rPr lang="en-US" dirty="0"/>
              <a:t>Steganography is the art of hiding information within digital media, such as images, audio, or video, to ensure secure and covert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1026" name="Picture 2" descr="What Is Steganography? | WIRED">
            <a:extLst>
              <a:ext uri="{FF2B5EF4-FFF2-40B4-BE49-F238E27FC236}">
                <a16:creationId xmlns:a16="http://schemas.microsoft.com/office/drawing/2014/main" id="{C0360A62-F9F8-A936-CDE5-9D3EE7E2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7" y="2834090"/>
            <a:ext cx="4777648" cy="358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C3689374-1B0C-957D-5334-22DB0B52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10" y="2834088"/>
            <a:ext cx="5831569" cy="35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Importance: </a:t>
            </a:r>
            <a:r>
              <a:rPr lang="en-US" dirty="0"/>
              <a:t>In an era of increasing cybersecurity threats, </a:t>
            </a:r>
            <a:r>
              <a:rPr lang="en-US" dirty="0" err="1"/>
              <a:t>StegaSafe</a:t>
            </a:r>
            <a:r>
              <a:rPr lang="en-US" dirty="0"/>
              <a:t> offers a discreet method for protecting sensitive information without attracting attention.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2050" name="Picture 2" descr="Cyber threats escalate with global ...">
            <a:extLst>
              <a:ext uri="{FF2B5EF4-FFF2-40B4-BE49-F238E27FC236}">
                <a16:creationId xmlns:a16="http://schemas.microsoft.com/office/drawing/2014/main" id="{EA955ED1-0B9C-0486-4FD5-A1BF639D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7" y="2985915"/>
            <a:ext cx="5471137" cy="32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osed Door Security - Main Cyber ...">
            <a:extLst>
              <a:ext uri="{FF2B5EF4-FFF2-40B4-BE49-F238E27FC236}">
                <a16:creationId xmlns:a16="http://schemas.microsoft.com/office/drawing/2014/main" id="{6364F4BB-F1FF-FEC5-D1DA-3E696A9D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54" y="2985914"/>
            <a:ext cx="5232694" cy="32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35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Project Overview: </a:t>
            </a:r>
            <a:r>
              <a:rPr lang="en-US" dirty="0" err="1"/>
              <a:t>StegaSafe</a:t>
            </a:r>
            <a:r>
              <a:rPr lang="en-US" dirty="0"/>
              <a:t> is a Python-based application designed to embed and extract secret messages within image files using Least Significant Bit (LSB) steganography.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pic>
        <p:nvPicPr>
          <p:cNvPr id="3076" name="Picture 4" descr="LSB-Steganography - Python program to steganography files into images using  the Least Significant Bit">
            <a:extLst>
              <a:ext uri="{FF2B5EF4-FFF2-40B4-BE49-F238E27FC236}">
                <a16:creationId xmlns:a16="http://schemas.microsoft.com/office/drawing/2014/main" id="{F4A99D7D-67D0-B9DB-862F-9413F563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18609"/>
            <a:ext cx="6396587" cy="34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197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12045</TotalTime>
  <Words>2180</Words>
  <Application>Microsoft Office PowerPoint</Application>
  <PresentationFormat>Widescreen</PresentationFormat>
  <Paragraphs>337</Paragraphs>
  <Slides>47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Lucida Console</vt:lpstr>
      <vt:lpstr>Segoe UI</vt:lpstr>
      <vt:lpstr>Wingdings</vt:lpstr>
      <vt:lpstr>WelcomeDoc</vt:lpstr>
      <vt:lpstr>PowerPoint Presentation</vt:lpstr>
      <vt:lpstr>PowerPoint Presentation</vt:lpstr>
      <vt:lpstr>PowerPoint Presentation</vt:lpstr>
      <vt:lpstr>StegaSafe: Image-Based Message Encryption</vt:lpstr>
      <vt:lpstr>Supervised by: Prof. Shraddha Sharma</vt:lpstr>
      <vt:lpstr>Project Presentation Outline</vt:lpstr>
      <vt:lpstr>Introduction </vt:lpstr>
      <vt:lpstr>Introduction </vt:lpstr>
      <vt:lpstr>Introduction </vt:lpstr>
      <vt:lpstr>The Problem Statement</vt:lpstr>
      <vt:lpstr>The Problem Statement</vt:lpstr>
      <vt:lpstr>The Problem Statement</vt:lpstr>
      <vt:lpstr>Survey of Existing Systems</vt:lpstr>
      <vt:lpstr>Survey of Existing Systems</vt:lpstr>
      <vt:lpstr>Survey of Existing Systems</vt:lpstr>
      <vt:lpstr>Survey of Existing Systems</vt:lpstr>
      <vt:lpstr>Survey of Existing Systems</vt:lpstr>
      <vt:lpstr>Objectives</vt:lpstr>
      <vt:lpstr>Objectives</vt:lpstr>
      <vt:lpstr>Requirement Analysis</vt:lpstr>
      <vt:lpstr>Requirement Analysis</vt:lpstr>
      <vt:lpstr>Requirement Analysis</vt:lpstr>
      <vt:lpstr>UML Diagrams</vt:lpstr>
      <vt:lpstr>Solution Proposed</vt:lpstr>
      <vt:lpstr>Solution Proposed</vt:lpstr>
      <vt:lpstr>Screenshots</vt:lpstr>
      <vt:lpstr>Screenshots</vt:lpstr>
      <vt:lpstr>Features</vt:lpstr>
      <vt:lpstr>Features</vt:lpstr>
      <vt:lpstr>Features</vt:lpstr>
      <vt:lpstr>System Architecture</vt:lpstr>
      <vt:lpstr>System Architecture</vt:lpstr>
      <vt:lpstr>User Interface</vt:lpstr>
      <vt:lpstr>User Interface</vt:lpstr>
      <vt:lpstr>User Interface</vt:lpstr>
      <vt:lpstr>Testing Plans</vt:lpstr>
      <vt:lpstr>The Outcome</vt:lpstr>
      <vt:lpstr>The Outcome</vt:lpstr>
      <vt:lpstr>Discussion</vt:lpstr>
      <vt:lpstr>Discussion</vt:lpstr>
      <vt:lpstr>Discussion</vt:lpstr>
      <vt:lpstr>Discussion</vt:lpstr>
      <vt:lpstr>Conclusion</vt:lpstr>
      <vt:lpstr>Acknowledgment</vt:lpstr>
      <vt:lpstr>References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Aaditya Panwar</cp:lastModifiedBy>
  <cp:revision>49</cp:revision>
  <dcterms:created xsi:type="dcterms:W3CDTF">2014-03-28T16:17:36Z</dcterms:created>
  <dcterms:modified xsi:type="dcterms:W3CDTF">2024-11-16T05:28:35Z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