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0287000" cx="18288000"/>
  <p:notesSz cx="6858000" cy="9144000"/>
  <p:embeddedFontLst>
    <p:embeddedFont>
      <p:font typeface="Poppins"/>
      <p:regular r:id="rId27"/>
      <p:bold r:id="rId28"/>
      <p:italic r:id="rId29"/>
      <p:boldItalic r:id="rId30"/>
    </p:embeddedFont>
    <p:embeddedFont>
      <p:font typeface="Poppins ExtraBold"/>
      <p:bold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2FEDE7-450B-47E3-81F4-EACBD359E6A7}">
  <a:tblStyle styleId="{122FEDE7-450B-47E3-81F4-EACBD359E6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ExtraBold-bold.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PoppinsExtraBold-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7.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image" Target="../media/image13.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drive.google.com/file/d/1tcGK_VfO6spxniEVW7IiyphHyJvugBgS/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7786" l="0" r="0" t="7786"/>
          <a:stretch/>
        </p:blipFill>
        <p:spPr>
          <a:xfrm>
            <a:off x="0" y="0"/>
            <a:ext cx="18288000" cy="10287000"/>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a:off x="12618527" y="-1745836"/>
            <a:ext cx="6304087" cy="6304087"/>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12915273" y="5804957"/>
            <a:ext cx="2284867" cy="2284867"/>
          </a:xfrm>
          <a:prstGeom prst="rect">
            <a:avLst/>
          </a:prstGeom>
          <a:noFill/>
          <a:ln>
            <a:noFill/>
          </a:ln>
        </p:spPr>
      </p:pic>
      <p:sp>
        <p:nvSpPr>
          <p:cNvPr id="87" name="Google Shape;87;p13"/>
          <p:cNvSpPr txBox="1"/>
          <p:nvPr/>
        </p:nvSpPr>
        <p:spPr>
          <a:xfrm>
            <a:off x="3572707" y="647699"/>
            <a:ext cx="9618600" cy="51468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8799" u="none" cap="none" strike="noStrike">
                <a:solidFill>
                  <a:srgbClr val="103255"/>
                </a:solidFill>
                <a:latin typeface="Poppins ExtraBold"/>
                <a:ea typeface="Poppins ExtraBold"/>
                <a:cs typeface="Poppins ExtraBold"/>
                <a:sym typeface="Poppins ExtraBold"/>
              </a:rPr>
              <a:t>Hate Speech</a:t>
            </a:r>
            <a:endParaRPr/>
          </a:p>
          <a:p>
            <a:pPr indent="0" lvl="0" marL="0" marR="0" rtl="0" algn="l">
              <a:lnSpc>
                <a:spcPct val="140004"/>
              </a:lnSpc>
              <a:spcBef>
                <a:spcPts val="0"/>
              </a:spcBef>
              <a:spcAft>
                <a:spcPts val="0"/>
              </a:spcAft>
              <a:buNone/>
            </a:pPr>
            <a:r>
              <a:rPr lang="en-US" sz="8799">
                <a:solidFill>
                  <a:srgbClr val="103255"/>
                </a:solidFill>
                <a:latin typeface="Poppins ExtraBold"/>
                <a:ea typeface="Poppins ExtraBold"/>
                <a:cs typeface="Poppins ExtraBold"/>
                <a:sym typeface="Poppins ExtraBold"/>
              </a:rPr>
              <a:t>Detection In Tweets</a:t>
            </a:r>
            <a:endParaRPr/>
          </a:p>
        </p:txBody>
      </p:sp>
      <p:pic>
        <p:nvPicPr>
          <p:cNvPr id="88" name="Google Shape;88;p13"/>
          <p:cNvPicPr preferRelativeResize="0"/>
          <p:nvPr/>
        </p:nvPicPr>
        <p:blipFill rotWithShape="1">
          <a:blip r:embed="rId5">
            <a:alphaModFix/>
          </a:blip>
          <a:srcRect b="0" l="0" r="0" t="0"/>
          <a:stretch/>
        </p:blipFill>
        <p:spPr>
          <a:xfrm>
            <a:off x="836585" y="782972"/>
            <a:ext cx="192115" cy="245728"/>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11193410" y="4082284"/>
            <a:ext cx="951933" cy="951933"/>
          </a:xfrm>
          <a:prstGeom prst="rect">
            <a:avLst/>
          </a:prstGeom>
          <a:noFill/>
          <a:ln>
            <a:noFill/>
          </a:ln>
        </p:spPr>
      </p:pic>
      <p:sp>
        <p:nvSpPr>
          <p:cNvPr id="90" name="Google Shape;90;p13"/>
          <p:cNvSpPr txBox="1"/>
          <p:nvPr/>
        </p:nvSpPr>
        <p:spPr>
          <a:xfrm>
            <a:off x="15181219" y="8147540"/>
            <a:ext cx="9545700" cy="2579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3222" u="none" cap="none" strike="noStrike">
                <a:solidFill>
                  <a:srgbClr val="103255"/>
                </a:solidFill>
                <a:latin typeface="Calibri"/>
                <a:ea typeface="Calibri"/>
                <a:cs typeface="Calibri"/>
                <a:sym typeface="Calibri"/>
              </a:rPr>
              <a:t>Prepared By:</a:t>
            </a:r>
            <a:endParaRPr sz="3222" u="none" cap="none" strike="noStrike">
              <a:solidFill>
                <a:srgbClr val="103255"/>
              </a:solidFill>
              <a:latin typeface="Calibri"/>
              <a:ea typeface="Calibri"/>
              <a:cs typeface="Calibri"/>
              <a:sym typeface="Calibri"/>
            </a:endParaRPr>
          </a:p>
          <a:p>
            <a:pPr indent="0" lvl="0" marL="0" marR="0" rtl="0" algn="l">
              <a:lnSpc>
                <a:spcPct val="140006"/>
              </a:lnSpc>
              <a:spcBef>
                <a:spcPts val="0"/>
              </a:spcBef>
              <a:spcAft>
                <a:spcPts val="0"/>
              </a:spcAft>
              <a:buNone/>
            </a:pPr>
            <a:r>
              <a:rPr lang="en-US" sz="3222" u="none" cap="none" strike="noStrike">
                <a:solidFill>
                  <a:srgbClr val="103255"/>
                </a:solidFill>
                <a:latin typeface="Calibri"/>
                <a:ea typeface="Calibri"/>
                <a:cs typeface="Calibri"/>
                <a:sym typeface="Calibri"/>
              </a:rPr>
              <a:t>Aaditya Rathod</a:t>
            </a:r>
            <a:endParaRPr>
              <a:latin typeface="Calibri"/>
              <a:ea typeface="Calibri"/>
              <a:cs typeface="Calibri"/>
              <a:sym typeface="Calibri"/>
            </a:endParaRPr>
          </a:p>
          <a:p>
            <a:pPr indent="0" lvl="0" marL="0" marR="0" rtl="0" algn="l">
              <a:lnSpc>
                <a:spcPct val="140006"/>
              </a:lnSpc>
              <a:spcBef>
                <a:spcPts val="0"/>
              </a:spcBef>
              <a:spcAft>
                <a:spcPts val="0"/>
              </a:spcAft>
              <a:buNone/>
            </a:pPr>
            <a:r>
              <a:rPr lang="en-US" sz="3222" u="none" cap="none" strike="noStrike">
                <a:solidFill>
                  <a:srgbClr val="103255"/>
                </a:solidFill>
                <a:latin typeface="Calibri"/>
                <a:ea typeface="Calibri"/>
                <a:cs typeface="Calibri"/>
                <a:sym typeface="Calibri"/>
              </a:rPr>
              <a:t>IIT2020209</a:t>
            </a:r>
            <a:endParaRPr>
              <a:latin typeface="Calibri"/>
              <a:ea typeface="Calibri"/>
              <a:cs typeface="Calibri"/>
              <a:sym typeface="Calibri"/>
            </a:endParaRPr>
          </a:p>
          <a:p>
            <a:pPr indent="0" lvl="0" marL="0" marR="0" rtl="0" algn="l">
              <a:lnSpc>
                <a:spcPct val="383116"/>
              </a:lnSpc>
              <a:spcBef>
                <a:spcPts val="0"/>
              </a:spcBef>
              <a:spcAft>
                <a:spcPts val="0"/>
              </a:spcAft>
              <a:buNone/>
            </a:pPr>
            <a:r>
              <a:t/>
            </a:r>
            <a:endParaRPr sz="3222" u="none" cap="none" strike="noStrike">
              <a:solidFill>
                <a:srgbClr val="103255"/>
              </a:solidFill>
              <a:latin typeface="Calibri"/>
              <a:ea typeface="Calibri"/>
              <a:cs typeface="Calibri"/>
              <a:sym typeface="Calibri"/>
            </a:endParaRPr>
          </a:p>
        </p:txBody>
      </p:sp>
      <p:pic>
        <p:nvPicPr>
          <p:cNvPr id="91" name="Google Shape;91;p13"/>
          <p:cNvPicPr preferRelativeResize="0"/>
          <p:nvPr/>
        </p:nvPicPr>
        <p:blipFill rotWithShape="1">
          <a:blip r:embed="rId4">
            <a:alphaModFix/>
          </a:blip>
          <a:srcRect b="0" l="0" r="0" t="0"/>
          <a:stretch/>
        </p:blipFill>
        <p:spPr>
          <a:xfrm>
            <a:off x="-3890280" y="4937780"/>
            <a:ext cx="6304087" cy="6304087"/>
          </a:xfrm>
          <a:prstGeom prst="rect">
            <a:avLst/>
          </a:prstGeom>
          <a:noFill/>
          <a:ln>
            <a:noFill/>
          </a:ln>
        </p:spPr>
      </p:pic>
      <p:sp>
        <p:nvSpPr>
          <p:cNvPr id="92" name="Google Shape;92;p13"/>
          <p:cNvSpPr txBox="1"/>
          <p:nvPr/>
        </p:nvSpPr>
        <p:spPr>
          <a:xfrm>
            <a:off x="2869349" y="8977575"/>
            <a:ext cx="81399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103255"/>
                </a:solidFill>
              </a:rPr>
              <a:t>NLP </a:t>
            </a:r>
            <a:r>
              <a:rPr b="1" lang="en-US" sz="5199">
                <a:solidFill>
                  <a:srgbClr val="103255"/>
                </a:solidFill>
              </a:rPr>
              <a:t>Course Project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D70"/>
        </a:solidFill>
      </p:bgPr>
    </p:bg>
    <p:spTree>
      <p:nvGrpSpPr>
        <p:cNvPr id="187"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b="0" l="0" r="0" t="0"/>
          <a:stretch/>
        </p:blipFill>
        <p:spPr>
          <a:xfrm>
            <a:off x="42270" y="212107"/>
            <a:ext cx="546184" cy="546184"/>
          </a:xfrm>
          <a:prstGeom prst="rect">
            <a:avLst/>
          </a:prstGeom>
          <a:noFill/>
          <a:ln>
            <a:noFill/>
          </a:ln>
        </p:spPr>
      </p:pic>
      <p:pic>
        <p:nvPicPr>
          <p:cNvPr id="189" name="Google Shape;189;p22"/>
          <p:cNvPicPr preferRelativeResize="0"/>
          <p:nvPr/>
        </p:nvPicPr>
        <p:blipFill rotWithShape="1">
          <a:blip r:embed="rId4">
            <a:alphaModFix/>
          </a:blip>
          <a:srcRect b="0" l="0" r="0" t="0"/>
          <a:stretch/>
        </p:blipFill>
        <p:spPr>
          <a:xfrm>
            <a:off x="219305" y="239471"/>
            <a:ext cx="192115" cy="245728"/>
          </a:xfrm>
          <a:prstGeom prst="rect">
            <a:avLst/>
          </a:prstGeom>
          <a:noFill/>
          <a:ln>
            <a:noFill/>
          </a:ln>
        </p:spPr>
      </p:pic>
      <p:sp>
        <p:nvSpPr>
          <p:cNvPr id="190" name="Google Shape;190;p22"/>
          <p:cNvSpPr txBox="1"/>
          <p:nvPr/>
        </p:nvSpPr>
        <p:spPr>
          <a:xfrm>
            <a:off x="411420" y="2089677"/>
            <a:ext cx="10722293" cy="70929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none" cap="none" strike="noStrike">
                <a:solidFill>
                  <a:srgbClr val="FFFFFF"/>
                </a:solidFill>
                <a:latin typeface="Open Sans"/>
                <a:ea typeface="Open Sans"/>
                <a:cs typeface="Open Sans"/>
                <a:sym typeface="Open Sans"/>
              </a:rPr>
              <a:t>Dataset: Davidson et al.[7]</a:t>
            </a:r>
            <a:endParaRPr/>
          </a:p>
          <a:p>
            <a:pPr indent="0" lvl="0" marL="0" marR="0" rtl="0" algn="just">
              <a:lnSpc>
                <a:spcPct val="105026"/>
              </a:lnSpc>
              <a:spcBef>
                <a:spcPts val="0"/>
              </a:spcBef>
              <a:spcAft>
                <a:spcPts val="0"/>
              </a:spcAft>
              <a:buNone/>
            </a:pPr>
            <a:r>
              <a:t/>
            </a:r>
            <a:endParaRPr b="0" i="0" sz="3999" u="none" cap="none" strike="noStrike">
              <a:solidFill>
                <a:srgbClr val="FFFFFF"/>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3000" u="none" cap="none" strike="noStrike">
                <a:solidFill>
                  <a:srgbClr val="FFFFFF"/>
                </a:solidFill>
                <a:latin typeface="Open Sans"/>
                <a:ea typeface="Open Sans"/>
                <a:cs typeface="Open Sans"/>
                <a:sym typeface="Open Sans"/>
              </a:rPr>
              <a:t>Davidson et al. (2017) collected tweets containing terms from the Hatebase,2 a crowdsourced hate speech lexicon, then had a sample coded by crowdworkers located in the United States. To avoid false positives that occurred in prior work which considered all uses of particular terms as hate speech, crowdworkers were instructed not to make their decisions based upon any words or phrases in particular, no matter how offensive, but on the overall tweet and the inferred context. The dataset consists of 24,783 tweets annotated as hate speech, offensive language, or neither.</a:t>
            </a:r>
            <a:endParaRPr/>
          </a:p>
          <a:p>
            <a:pPr indent="0" lvl="0" marL="0" marR="0" rtl="0" algn="just">
              <a:lnSpc>
                <a:spcPct val="140000"/>
              </a:lnSpc>
              <a:spcBef>
                <a:spcPts val="0"/>
              </a:spcBef>
              <a:spcAft>
                <a:spcPts val="0"/>
              </a:spcAft>
              <a:buNone/>
            </a:pPr>
            <a:r>
              <a:t/>
            </a:r>
            <a:endParaRPr b="0" i="0" sz="3000" u="none" cap="none" strike="noStrike">
              <a:solidFill>
                <a:srgbClr val="FFFFFF"/>
              </a:solidFill>
              <a:latin typeface="Open Sans"/>
              <a:ea typeface="Open Sans"/>
              <a:cs typeface="Open Sans"/>
              <a:sym typeface="Open Sans"/>
            </a:endParaRPr>
          </a:p>
        </p:txBody>
      </p:sp>
      <p:pic>
        <p:nvPicPr>
          <p:cNvPr id="191" name="Google Shape;191;p22"/>
          <p:cNvPicPr preferRelativeResize="0"/>
          <p:nvPr/>
        </p:nvPicPr>
        <p:blipFill rotWithShape="1">
          <a:blip r:embed="rId5">
            <a:alphaModFix/>
          </a:blip>
          <a:srcRect b="0" l="0" r="0" t="0"/>
          <a:stretch/>
        </p:blipFill>
        <p:spPr>
          <a:xfrm>
            <a:off x="11534470" y="3119386"/>
            <a:ext cx="8747241" cy="5579462"/>
          </a:xfrm>
          <a:prstGeom prst="rect">
            <a:avLst/>
          </a:prstGeom>
          <a:noFill/>
          <a:ln>
            <a:noFill/>
          </a:ln>
        </p:spPr>
      </p:pic>
      <p:sp>
        <p:nvSpPr>
          <p:cNvPr id="192" name="Google Shape;192;p22"/>
          <p:cNvSpPr txBox="1"/>
          <p:nvPr/>
        </p:nvSpPr>
        <p:spPr>
          <a:xfrm>
            <a:off x="3142478" y="333375"/>
            <a:ext cx="10393483" cy="1304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FFFFFF"/>
                </a:solidFill>
                <a:latin typeface="Poppins"/>
                <a:ea typeface="Poppins"/>
                <a:cs typeface="Poppins"/>
                <a:sym typeface="Poppins"/>
              </a:rPr>
              <a:t>Dataset Description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b="0" l="2872" r="2872" t="0"/>
          <a:stretch/>
        </p:blipFill>
        <p:spPr>
          <a:xfrm>
            <a:off x="185536" y="1949889"/>
            <a:ext cx="17916928" cy="63872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b="0" l="0" r="0" t="0"/>
          <a:stretch/>
        </p:blipFill>
        <p:spPr>
          <a:xfrm>
            <a:off x="1205735" y="1178928"/>
            <a:ext cx="192115" cy="245728"/>
          </a:xfrm>
          <a:prstGeom prst="rect">
            <a:avLst/>
          </a:prstGeom>
          <a:noFill/>
          <a:ln>
            <a:noFill/>
          </a:ln>
        </p:spPr>
      </p:pic>
      <p:pic>
        <p:nvPicPr>
          <p:cNvPr id="203" name="Google Shape;203;p24"/>
          <p:cNvPicPr preferRelativeResize="0"/>
          <p:nvPr/>
        </p:nvPicPr>
        <p:blipFill rotWithShape="1">
          <a:blip r:embed="rId4">
            <a:alphaModFix/>
          </a:blip>
          <a:srcRect b="0" l="0" r="0" t="0"/>
          <a:stretch/>
        </p:blipFill>
        <p:spPr>
          <a:xfrm>
            <a:off x="16138239" y="7985171"/>
            <a:ext cx="6304087" cy="6304087"/>
          </a:xfrm>
          <a:prstGeom prst="rect">
            <a:avLst/>
          </a:prstGeom>
          <a:noFill/>
          <a:ln>
            <a:noFill/>
          </a:ln>
        </p:spPr>
      </p:pic>
      <p:graphicFrame>
        <p:nvGraphicFramePr>
          <p:cNvPr id="204" name="Google Shape;204;p24"/>
          <p:cNvGraphicFramePr/>
          <p:nvPr/>
        </p:nvGraphicFramePr>
        <p:xfrm>
          <a:off x="655783" y="1028700"/>
          <a:ext cx="3000000" cy="3000000"/>
        </p:xfrm>
        <a:graphic>
          <a:graphicData uri="http://schemas.openxmlformats.org/drawingml/2006/table">
            <a:tbl>
              <a:tblPr>
                <a:noFill/>
                <a:tableStyleId>{122FEDE7-450B-47E3-81F4-EACBD359E6A7}</a:tableStyleId>
              </a:tblPr>
              <a:tblGrid>
                <a:gridCol w="2326050"/>
                <a:gridCol w="4885650"/>
              </a:tblGrid>
              <a:tr h="2248000">
                <a:tc>
                  <a:txBody>
                    <a:bodyPr/>
                    <a:lstStyle/>
                    <a:p>
                      <a:pPr indent="0" lvl="0" marL="0" marR="0" rtl="0" algn="l">
                        <a:lnSpc>
                          <a:spcPct val="305363"/>
                        </a:lnSpc>
                        <a:spcBef>
                          <a:spcPts val="0"/>
                        </a:spcBef>
                        <a:spcAft>
                          <a:spcPts val="0"/>
                        </a:spcAft>
                        <a:buNone/>
                      </a:pPr>
                      <a:r>
                        <a:t/>
                      </a:r>
                      <a:endParaRPr sz="1100" u="none" cap="none" strike="noStrike"/>
                    </a:p>
                    <a:p>
                      <a:pPr indent="0" lvl="0" marL="0" marR="0" rtl="0" algn="l">
                        <a:lnSpc>
                          <a:spcPct val="139958"/>
                        </a:lnSpc>
                        <a:spcBef>
                          <a:spcPts val="0"/>
                        </a:spcBef>
                        <a:spcAft>
                          <a:spcPts val="0"/>
                        </a:spcAft>
                        <a:buNone/>
                      </a:pPr>
                      <a:r>
                        <a:rPr b="1" lang="en-US" sz="2400" u="none" cap="none" strike="noStrike">
                          <a:solidFill>
                            <a:srgbClr val="000000"/>
                          </a:solidFill>
                          <a:latin typeface="Poppins"/>
                          <a:ea typeface="Poppins"/>
                          <a:cs typeface="Poppins"/>
                          <a:sym typeface="Poppins"/>
                        </a:rPr>
                        <a:t>  Class</a:t>
                      </a:r>
                      <a:endParaRPr/>
                    </a:p>
                    <a:p>
                      <a:pPr indent="0" lvl="0" marL="0" marR="0" rtl="0" algn="l">
                        <a:lnSpc>
                          <a:spcPct val="139958"/>
                        </a:lnSpc>
                        <a:spcBef>
                          <a:spcPts val="0"/>
                        </a:spcBef>
                        <a:spcAft>
                          <a:spcPts val="0"/>
                        </a:spcAft>
                        <a:buNone/>
                      </a:pPr>
                      <a:r>
                        <a:rPr b="1" lang="en-US" sz="24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305363"/>
                        </a:lnSpc>
                        <a:spcBef>
                          <a:spcPts val="0"/>
                        </a:spcBef>
                        <a:spcAft>
                          <a:spcPts val="0"/>
                        </a:spcAft>
                        <a:buNone/>
                      </a:pPr>
                      <a:r>
                        <a:t/>
                      </a:r>
                      <a:endParaRPr sz="1100" u="none" cap="none" strike="noStrike"/>
                    </a:p>
                    <a:p>
                      <a:pPr indent="0" lvl="0" marL="0" marR="0" rtl="0" algn="l">
                        <a:lnSpc>
                          <a:spcPct val="139958"/>
                        </a:lnSpc>
                        <a:spcBef>
                          <a:spcPts val="0"/>
                        </a:spcBef>
                        <a:spcAft>
                          <a:spcPts val="0"/>
                        </a:spcAft>
                        <a:buNone/>
                      </a:pPr>
                      <a:r>
                        <a:rPr b="1" lang="en-US" sz="2400" u="none" cap="none" strike="noStrike">
                          <a:solidFill>
                            <a:srgbClr val="000000"/>
                          </a:solidFill>
                          <a:latin typeface="Poppins"/>
                          <a:ea typeface="Poppins"/>
                          <a:cs typeface="Poppins"/>
                          <a:sym typeface="Poppins"/>
                        </a:rPr>
                        <a:t>  No. of</a:t>
                      </a:r>
                      <a:endParaRPr/>
                    </a:p>
                    <a:p>
                      <a:pPr indent="0" lvl="0" marL="0" marR="0" rtl="0" algn="l">
                        <a:lnSpc>
                          <a:spcPct val="139958"/>
                        </a:lnSpc>
                        <a:spcBef>
                          <a:spcPts val="0"/>
                        </a:spcBef>
                        <a:spcAft>
                          <a:spcPts val="0"/>
                        </a:spcAft>
                        <a:buNone/>
                      </a:pPr>
                      <a:r>
                        <a:rPr b="1" lang="en-US" sz="2400" u="none" cap="none" strike="noStrike">
                          <a:solidFill>
                            <a:srgbClr val="000000"/>
                          </a:solidFill>
                          <a:latin typeface="Poppins"/>
                          <a:ea typeface="Poppins"/>
                          <a:cs typeface="Poppins"/>
                          <a:sym typeface="Poppins"/>
                        </a:rPr>
                        <a:t>  Instances</a:t>
                      </a:r>
                      <a:endParaRPr/>
                    </a:p>
                    <a:p>
                      <a:pPr indent="0" lvl="0" marL="0" marR="0" rtl="0" algn="l">
                        <a:lnSpc>
                          <a:spcPct val="139958"/>
                        </a:lnSpc>
                        <a:spcBef>
                          <a:spcPts val="0"/>
                        </a:spcBef>
                        <a:spcAft>
                          <a:spcPts val="0"/>
                        </a:spcAft>
                        <a:buNone/>
                      </a:pPr>
                      <a:r>
                        <a:rPr b="1" lang="en-US" sz="24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7525">
                <a:tc>
                  <a:txBody>
                    <a:bodyPr/>
                    <a:lstStyle/>
                    <a:p>
                      <a:pPr indent="0" lvl="0" marL="0" marR="0" rtl="0" algn="l">
                        <a:lnSpc>
                          <a:spcPct val="152727"/>
                        </a:lnSpc>
                        <a:spcBef>
                          <a:spcPts val="0"/>
                        </a:spcBef>
                        <a:spcAft>
                          <a:spcPts val="0"/>
                        </a:spcAft>
                        <a:buNone/>
                      </a:pPr>
                      <a:r>
                        <a:t/>
                      </a:r>
                      <a:endParaRPr sz="1100" u="none" cap="none" strike="noStrike"/>
                    </a:p>
                    <a:p>
                      <a:pPr indent="0" lvl="0" marL="0" marR="0" rtl="0" algn="l">
                        <a:lnSpc>
                          <a:spcPct val="140019"/>
                        </a:lnSpc>
                        <a:spcBef>
                          <a:spcPts val="0"/>
                        </a:spcBef>
                        <a:spcAft>
                          <a:spcPts val="0"/>
                        </a:spcAft>
                        <a:buNone/>
                      </a:pPr>
                      <a:r>
                        <a:rPr b="1" lang="en-US" sz="2099" u="none" cap="none" strike="noStrike">
                          <a:solidFill>
                            <a:srgbClr val="000000"/>
                          </a:solidFill>
                          <a:latin typeface="Poppins"/>
                          <a:ea typeface="Poppins"/>
                          <a:cs typeface="Poppins"/>
                          <a:sym typeface="Poppins"/>
                        </a:rPr>
                        <a:t>  0</a:t>
                      </a:r>
                      <a:endParaRPr/>
                    </a:p>
                    <a:p>
                      <a:pPr indent="0" lvl="0" marL="0" marR="0" rtl="0" algn="l">
                        <a:lnSpc>
                          <a:spcPct val="140000"/>
                        </a:lnSpc>
                        <a:spcBef>
                          <a:spcPts val="0"/>
                        </a:spcBef>
                        <a:spcAft>
                          <a:spcPts val="0"/>
                        </a:spcAft>
                        <a:buNone/>
                      </a:pPr>
                      <a:r>
                        <a:rPr b="1" lang="en-US" sz="12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454"/>
                        </a:lnSpc>
                        <a:spcBef>
                          <a:spcPts val="0"/>
                        </a:spcBef>
                        <a:spcAft>
                          <a:spcPts val="0"/>
                        </a:spcAft>
                        <a:buNone/>
                      </a:pPr>
                      <a:r>
                        <a:t/>
                      </a:r>
                      <a:endParaRPr sz="1100" u="none" cap="none" strike="noStrike"/>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1430</a:t>
                      </a:r>
                      <a:endParaRPr/>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7525">
                <a:tc>
                  <a:txBody>
                    <a:bodyPr/>
                    <a:lstStyle/>
                    <a:p>
                      <a:pPr indent="0" lvl="0" marL="0" marR="0" rtl="0" algn="l">
                        <a:lnSpc>
                          <a:spcPct val="254454"/>
                        </a:lnSpc>
                        <a:spcBef>
                          <a:spcPts val="0"/>
                        </a:spcBef>
                        <a:spcAft>
                          <a:spcPts val="0"/>
                        </a:spcAft>
                        <a:buNone/>
                      </a:pPr>
                      <a:r>
                        <a:t/>
                      </a:r>
                      <a:endParaRPr sz="1100" u="none" cap="none" strike="noStrike"/>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1</a:t>
                      </a:r>
                      <a:endParaRPr/>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454"/>
                        </a:lnSpc>
                        <a:spcBef>
                          <a:spcPts val="0"/>
                        </a:spcBef>
                        <a:spcAft>
                          <a:spcPts val="0"/>
                        </a:spcAft>
                        <a:buNone/>
                      </a:pPr>
                      <a:r>
                        <a:t/>
                      </a:r>
                      <a:endParaRPr sz="1100" u="none" cap="none" strike="noStrike"/>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19190</a:t>
                      </a:r>
                      <a:endParaRPr/>
                    </a:p>
                    <a:p>
                      <a:pPr indent="0" lvl="0" marL="0" marR="0" rtl="0" algn="l">
                        <a:lnSpc>
                          <a:spcPct val="140020"/>
                        </a:lnSpc>
                        <a:spcBef>
                          <a:spcPts val="0"/>
                        </a:spcBef>
                        <a:spcAft>
                          <a:spcPts val="0"/>
                        </a:spcAft>
                        <a:buNone/>
                      </a:pPr>
                      <a:r>
                        <a:rPr b="1" lang="en-US" sz="1999"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7525">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2</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4163</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8600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Total</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24783</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205" name="Google Shape;205;p24"/>
          <p:cNvGraphicFramePr/>
          <p:nvPr/>
        </p:nvGraphicFramePr>
        <p:xfrm>
          <a:off x="9144000" y="1028700"/>
          <a:ext cx="3000000" cy="3000000"/>
        </p:xfrm>
        <a:graphic>
          <a:graphicData uri="http://schemas.openxmlformats.org/drawingml/2006/table">
            <a:tbl>
              <a:tblPr>
                <a:noFill/>
                <a:tableStyleId>{122FEDE7-450B-47E3-81F4-EACBD359E6A7}</a:tableStyleId>
              </a:tblPr>
              <a:tblGrid>
                <a:gridCol w="3655725"/>
                <a:gridCol w="4459575"/>
              </a:tblGrid>
              <a:tr h="15983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bitch</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faggot</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83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fuck</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call</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83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nigga</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love</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83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pussi</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fuckin</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598300">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shit</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254545"/>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hoe</a:t>
                      </a:r>
                      <a:endParaRPr/>
                    </a:p>
                    <a:p>
                      <a:pPr indent="0" lvl="0" marL="0" marR="0" rtl="0" algn="l">
                        <a:lnSpc>
                          <a:spcPct val="140000"/>
                        </a:lnSpc>
                        <a:spcBef>
                          <a:spcPts val="0"/>
                        </a:spcBef>
                        <a:spcAft>
                          <a:spcPts val="0"/>
                        </a:spcAft>
                        <a:buNone/>
                      </a:pPr>
                      <a:r>
                        <a:rPr b="1" lang="en-US" sz="2000" u="none" cap="none" strike="noStrike">
                          <a:solidFill>
                            <a:srgbClr val="000000"/>
                          </a:solidFill>
                          <a:latin typeface="Poppins"/>
                          <a:ea typeface="Poppins"/>
                          <a:cs typeface="Poppins"/>
                          <a:sym typeface="Poppins"/>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206" name="Google Shape;206;p24"/>
          <p:cNvSpPr txBox="1"/>
          <p:nvPr/>
        </p:nvSpPr>
        <p:spPr>
          <a:xfrm>
            <a:off x="656899" y="253262"/>
            <a:ext cx="7209473" cy="4381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700" u="none" cap="none" strike="noStrike">
                <a:solidFill>
                  <a:srgbClr val="000000"/>
                </a:solidFill>
                <a:latin typeface="Poppins"/>
                <a:ea typeface="Poppins"/>
                <a:cs typeface="Poppins"/>
                <a:sym typeface="Poppins"/>
              </a:rPr>
              <a:t>Table 1: Class wise distribution of dataset</a:t>
            </a:r>
            <a:endParaRPr/>
          </a:p>
        </p:txBody>
      </p:sp>
      <p:sp>
        <p:nvSpPr>
          <p:cNvPr id="207" name="Google Shape;207;p24"/>
          <p:cNvSpPr txBox="1"/>
          <p:nvPr/>
        </p:nvSpPr>
        <p:spPr>
          <a:xfrm>
            <a:off x="7844142" y="277075"/>
            <a:ext cx="11446140" cy="4381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700" u="none" cap="none" strike="noStrike">
                <a:solidFill>
                  <a:srgbClr val="000000"/>
                </a:solidFill>
                <a:latin typeface="Poppins"/>
                <a:ea typeface="Poppins"/>
                <a:cs typeface="Poppins"/>
                <a:sym typeface="Poppins"/>
              </a:rPr>
              <a:t>Table 2: Words with Highest Frequency in Dataset </a:t>
            </a:r>
            <a:r>
              <a:rPr b="0" i="0" lang="en-US" sz="2700" u="none" cap="none" strike="noStrike">
                <a:solidFill>
                  <a:srgbClr val="000000"/>
                </a:solidFill>
                <a:latin typeface="Poppins"/>
                <a:ea typeface="Poppins"/>
                <a:cs typeface="Poppins"/>
                <a:sym typeface="Poppin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213" name="Google Shape;213;p25"/>
          <p:cNvPicPr preferRelativeResize="0"/>
          <p:nvPr/>
        </p:nvPicPr>
        <p:blipFill rotWithShape="1">
          <a:blip r:embed="rId4">
            <a:alphaModFix/>
          </a:blip>
          <a:srcRect b="0" l="0" r="0" t="0"/>
          <a:stretch/>
        </p:blipFill>
        <p:spPr>
          <a:xfrm>
            <a:off x="1205735" y="1178928"/>
            <a:ext cx="192115" cy="245728"/>
          </a:xfrm>
          <a:prstGeom prst="rect">
            <a:avLst/>
          </a:prstGeom>
          <a:noFill/>
          <a:ln>
            <a:noFill/>
          </a:ln>
        </p:spPr>
      </p:pic>
      <p:pic>
        <p:nvPicPr>
          <p:cNvPr id="214" name="Google Shape;214;p25"/>
          <p:cNvPicPr preferRelativeResize="0"/>
          <p:nvPr/>
        </p:nvPicPr>
        <p:blipFill rotWithShape="1">
          <a:blip r:embed="rId3">
            <a:alphaModFix/>
          </a:blip>
          <a:srcRect b="0" l="0" r="0" t="0"/>
          <a:stretch/>
        </p:blipFill>
        <p:spPr>
          <a:xfrm>
            <a:off x="9272101" y="-3152044"/>
            <a:ext cx="6304087" cy="6304087"/>
          </a:xfrm>
          <a:prstGeom prst="rect">
            <a:avLst/>
          </a:prstGeom>
          <a:noFill/>
          <a:ln>
            <a:noFill/>
          </a:ln>
        </p:spPr>
      </p:pic>
      <p:sp>
        <p:nvSpPr>
          <p:cNvPr id="215" name="Google Shape;215;p25"/>
          <p:cNvSpPr/>
          <p:nvPr/>
        </p:nvSpPr>
        <p:spPr>
          <a:xfrm>
            <a:off x="13720113" y="0"/>
            <a:ext cx="4567887" cy="4568801"/>
          </a:xfrm>
          <a:custGeom>
            <a:rect b="b" l="l" r="r" t="t"/>
            <a:pathLst>
              <a:path extrusionOk="0"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solidFill>
            <a:srgbClr val="000000">
              <a:alpha val="0"/>
            </a:srgbClr>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nvSpPr>
        <p:spPr>
          <a:xfrm>
            <a:off x="1688458" y="5937582"/>
            <a:ext cx="3018500" cy="344995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000" u="none" cap="none" strike="noStrike">
                <a:solidFill>
                  <a:srgbClr val="171616"/>
                </a:solidFill>
                <a:latin typeface="Open Sans"/>
                <a:ea typeface="Open Sans"/>
                <a:cs typeface="Open Sans"/>
                <a:sym typeface="Open Sans"/>
              </a:rPr>
              <a:t>Tokenizing is process in which each sentence is divided into words. This is used to create a vocabulary for our dataset. This vocabulary is used to represent each tweet in our dataset. </a:t>
            </a:r>
            <a:endParaRPr/>
          </a:p>
          <a:p>
            <a:pPr indent="0" lvl="0" marL="0" marR="0" rtl="0" algn="just">
              <a:lnSpc>
                <a:spcPct val="140000"/>
              </a:lnSpc>
              <a:spcBef>
                <a:spcPts val="0"/>
              </a:spcBef>
              <a:spcAft>
                <a:spcPts val="0"/>
              </a:spcAft>
              <a:buNone/>
            </a:pPr>
            <a:r>
              <a:t/>
            </a:r>
            <a:endParaRPr b="0" i="0" sz="2000" u="none" cap="none" strike="noStrike">
              <a:solidFill>
                <a:srgbClr val="171616"/>
              </a:solidFill>
              <a:latin typeface="Open Sans"/>
              <a:ea typeface="Open Sans"/>
              <a:cs typeface="Open Sans"/>
              <a:sym typeface="Open Sans"/>
            </a:endParaRPr>
          </a:p>
          <a:p>
            <a:pPr indent="0" lvl="0" marL="0" marR="0" rtl="0" algn="l">
              <a:lnSpc>
                <a:spcPct val="111950"/>
              </a:lnSpc>
              <a:spcBef>
                <a:spcPts val="0"/>
              </a:spcBef>
              <a:spcAft>
                <a:spcPts val="0"/>
              </a:spcAft>
              <a:buNone/>
            </a:pPr>
            <a:r>
              <a:t/>
            </a:r>
            <a:endParaRPr b="0" i="0" sz="2000" u="none" cap="none" strike="noStrike">
              <a:solidFill>
                <a:srgbClr val="171616"/>
              </a:solidFill>
              <a:latin typeface="Open Sans"/>
              <a:ea typeface="Open Sans"/>
              <a:cs typeface="Open Sans"/>
              <a:sym typeface="Open Sans"/>
            </a:endParaRPr>
          </a:p>
        </p:txBody>
      </p:sp>
      <p:sp>
        <p:nvSpPr>
          <p:cNvPr id="217" name="Google Shape;217;p25"/>
          <p:cNvSpPr txBox="1"/>
          <p:nvPr/>
        </p:nvSpPr>
        <p:spPr>
          <a:xfrm>
            <a:off x="1688458" y="5141292"/>
            <a:ext cx="3216331" cy="8439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F66E1A"/>
                </a:solidFill>
                <a:latin typeface="Poppins"/>
                <a:ea typeface="Poppins"/>
                <a:cs typeface="Poppins"/>
                <a:sym typeface="Poppins"/>
              </a:rPr>
              <a:t>A. Tokenizing</a:t>
            </a:r>
            <a:endParaRPr/>
          </a:p>
          <a:p>
            <a:pPr indent="0" lvl="0" marL="0" marR="0" rtl="0" algn="l">
              <a:lnSpc>
                <a:spcPct val="139958"/>
              </a:lnSpc>
              <a:spcBef>
                <a:spcPts val="0"/>
              </a:spcBef>
              <a:spcAft>
                <a:spcPts val="0"/>
              </a:spcAft>
              <a:buNone/>
            </a:pPr>
            <a:r>
              <a:t/>
            </a:r>
            <a:endParaRPr b="1" i="0" sz="2400" u="none" cap="none" strike="noStrike">
              <a:solidFill>
                <a:srgbClr val="F66E1A"/>
              </a:solidFill>
              <a:latin typeface="Poppins"/>
              <a:ea typeface="Poppins"/>
              <a:cs typeface="Poppins"/>
              <a:sym typeface="Poppins"/>
            </a:endParaRPr>
          </a:p>
        </p:txBody>
      </p:sp>
      <p:sp>
        <p:nvSpPr>
          <p:cNvPr id="218" name="Google Shape;218;p25"/>
          <p:cNvSpPr txBox="1"/>
          <p:nvPr/>
        </p:nvSpPr>
        <p:spPr>
          <a:xfrm>
            <a:off x="5526088" y="5937582"/>
            <a:ext cx="2988559" cy="380238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000" u="none" cap="none" strike="noStrike">
                <a:solidFill>
                  <a:srgbClr val="171616"/>
                </a:solidFill>
                <a:latin typeface="Open Sans"/>
                <a:ea typeface="Open Sans"/>
                <a:cs typeface="Open Sans"/>
                <a:sym typeface="Open Sans"/>
              </a:rPr>
              <a:t>Stop words are those words which has less meaning or are useless for example a, the, of which often occurs in most sentences. So it is required to remove this stop words otherwise it will cause misclassification.</a:t>
            </a:r>
            <a:endParaRPr/>
          </a:p>
          <a:p>
            <a:pPr indent="0" lvl="0" marL="0" marR="0" rtl="0" algn="l">
              <a:lnSpc>
                <a:spcPct val="111950"/>
              </a:lnSpc>
              <a:spcBef>
                <a:spcPts val="0"/>
              </a:spcBef>
              <a:spcAft>
                <a:spcPts val="0"/>
              </a:spcAft>
              <a:buNone/>
            </a:pPr>
            <a:r>
              <a:t/>
            </a:r>
            <a:endParaRPr b="0" i="0" sz="2000" u="none" cap="none" strike="noStrike">
              <a:solidFill>
                <a:srgbClr val="171616"/>
              </a:solidFill>
              <a:latin typeface="Open Sans"/>
              <a:ea typeface="Open Sans"/>
              <a:cs typeface="Open Sans"/>
              <a:sym typeface="Open Sans"/>
            </a:endParaRPr>
          </a:p>
        </p:txBody>
      </p:sp>
      <p:sp>
        <p:nvSpPr>
          <p:cNvPr id="219" name="Google Shape;219;p25"/>
          <p:cNvSpPr txBox="1"/>
          <p:nvPr/>
        </p:nvSpPr>
        <p:spPr>
          <a:xfrm>
            <a:off x="5527331" y="5141292"/>
            <a:ext cx="3216331" cy="8439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F66E1A"/>
                </a:solidFill>
                <a:latin typeface="Poppins"/>
                <a:ea typeface="Poppins"/>
                <a:cs typeface="Poppins"/>
                <a:sym typeface="Poppins"/>
              </a:rPr>
              <a:t>B.  Stop Words</a:t>
            </a:r>
            <a:endParaRPr/>
          </a:p>
          <a:p>
            <a:pPr indent="0" lvl="0" marL="0" marR="0" rtl="0" algn="l">
              <a:lnSpc>
                <a:spcPct val="139958"/>
              </a:lnSpc>
              <a:spcBef>
                <a:spcPts val="0"/>
              </a:spcBef>
              <a:spcAft>
                <a:spcPts val="0"/>
              </a:spcAft>
              <a:buNone/>
            </a:pPr>
            <a:r>
              <a:t/>
            </a:r>
            <a:endParaRPr b="1" i="0" sz="2400" u="none" cap="none" strike="noStrike">
              <a:solidFill>
                <a:srgbClr val="F66E1A"/>
              </a:solidFill>
              <a:latin typeface="Poppins"/>
              <a:ea typeface="Poppins"/>
              <a:cs typeface="Poppins"/>
              <a:sym typeface="Poppins"/>
            </a:endParaRPr>
          </a:p>
        </p:txBody>
      </p:sp>
      <p:sp>
        <p:nvSpPr>
          <p:cNvPr id="220" name="Google Shape;220;p25"/>
          <p:cNvSpPr txBox="1"/>
          <p:nvPr/>
        </p:nvSpPr>
        <p:spPr>
          <a:xfrm>
            <a:off x="9272101" y="5947107"/>
            <a:ext cx="2985528" cy="3863975"/>
          </a:xfrm>
          <a:prstGeom prst="rect">
            <a:avLst/>
          </a:prstGeom>
          <a:noFill/>
          <a:ln>
            <a:noFill/>
          </a:ln>
        </p:spPr>
        <p:txBody>
          <a:bodyPr anchorCtr="0" anchor="t" bIns="0" lIns="0" spcFirstLastPara="1" rIns="0" wrap="square" tIns="0">
            <a:spAutoFit/>
          </a:bodyPr>
          <a:lstStyle/>
          <a:p>
            <a:pPr indent="0" lvl="0" marL="0" marR="0" rtl="0" algn="just">
              <a:lnSpc>
                <a:spcPct val="140020"/>
              </a:lnSpc>
              <a:spcBef>
                <a:spcPts val="0"/>
              </a:spcBef>
              <a:spcAft>
                <a:spcPts val="0"/>
              </a:spcAft>
              <a:buNone/>
            </a:pPr>
            <a:r>
              <a:rPr b="0" i="0" lang="en-US" sz="1999" u="none" cap="none" strike="noStrike">
                <a:solidFill>
                  <a:srgbClr val="171616"/>
                </a:solidFill>
                <a:latin typeface="Open Sans"/>
                <a:ea typeface="Open Sans"/>
                <a:cs typeface="Open Sans"/>
                <a:sym typeface="Open Sans"/>
              </a:rPr>
              <a:t>Stemming is process in which the prefix or suffix of a word is removed to make similar in common form.For e.g processing, process and processed have basically same meaning if we ignore the tense so it is required to convert all this word in similar form. </a:t>
            </a:r>
            <a:endParaRPr/>
          </a:p>
        </p:txBody>
      </p:sp>
      <p:sp>
        <p:nvSpPr>
          <p:cNvPr id="221" name="Google Shape;221;p25"/>
          <p:cNvSpPr txBox="1"/>
          <p:nvPr/>
        </p:nvSpPr>
        <p:spPr>
          <a:xfrm>
            <a:off x="13005125" y="5947107"/>
            <a:ext cx="2985528" cy="2101850"/>
          </a:xfrm>
          <a:prstGeom prst="rect">
            <a:avLst/>
          </a:prstGeom>
          <a:noFill/>
          <a:ln>
            <a:noFill/>
          </a:ln>
        </p:spPr>
        <p:txBody>
          <a:bodyPr anchorCtr="0" anchor="t" bIns="0" lIns="0" spcFirstLastPara="1" rIns="0" wrap="square" tIns="0">
            <a:spAutoFit/>
          </a:bodyPr>
          <a:lstStyle/>
          <a:p>
            <a:pPr indent="0" lvl="0" marL="0" marR="0" rtl="0" algn="just">
              <a:lnSpc>
                <a:spcPct val="140020"/>
              </a:lnSpc>
              <a:spcBef>
                <a:spcPts val="0"/>
              </a:spcBef>
              <a:spcAft>
                <a:spcPts val="0"/>
              </a:spcAft>
              <a:buNone/>
            </a:pPr>
            <a:r>
              <a:rPr b="0" i="0" lang="en-US" sz="1999" u="none" cap="none" strike="noStrike">
                <a:solidFill>
                  <a:srgbClr val="171616"/>
                </a:solidFill>
                <a:latin typeface="Open Sans"/>
                <a:ea typeface="Open Sans"/>
                <a:cs typeface="Open Sans"/>
                <a:sym typeface="Open Sans"/>
              </a:rPr>
              <a:t>In case folding all word are changed in lowercase. This is used to make the vocabulary as small as possible.</a:t>
            </a:r>
            <a:endParaRPr/>
          </a:p>
          <a:p>
            <a:pPr indent="0" lvl="0" marL="0" marR="0" rtl="0" algn="just">
              <a:lnSpc>
                <a:spcPct val="140020"/>
              </a:lnSpc>
              <a:spcBef>
                <a:spcPts val="0"/>
              </a:spcBef>
              <a:spcAft>
                <a:spcPts val="0"/>
              </a:spcAft>
              <a:buNone/>
            </a:pPr>
            <a:r>
              <a:t/>
            </a:r>
            <a:endParaRPr b="0" i="0" sz="1999" u="none" cap="none" strike="noStrike">
              <a:solidFill>
                <a:srgbClr val="171616"/>
              </a:solidFill>
              <a:latin typeface="Open Sans"/>
              <a:ea typeface="Open Sans"/>
              <a:cs typeface="Open Sans"/>
              <a:sym typeface="Open Sans"/>
            </a:endParaRPr>
          </a:p>
        </p:txBody>
      </p:sp>
      <p:pic>
        <p:nvPicPr>
          <p:cNvPr id="222" name="Google Shape;222;p25"/>
          <p:cNvPicPr preferRelativeResize="0"/>
          <p:nvPr/>
        </p:nvPicPr>
        <p:blipFill rotWithShape="1">
          <a:blip r:embed="rId3">
            <a:alphaModFix/>
          </a:blip>
          <a:srcRect b="0" l="0" r="0" t="0"/>
          <a:stretch/>
        </p:blipFill>
        <p:spPr>
          <a:xfrm>
            <a:off x="7187969" y="3851482"/>
            <a:ext cx="951933" cy="951933"/>
          </a:xfrm>
          <a:prstGeom prst="rect">
            <a:avLst/>
          </a:prstGeom>
          <a:noFill/>
          <a:ln>
            <a:noFill/>
          </a:ln>
        </p:spPr>
      </p:pic>
      <p:pic>
        <p:nvPicPr>
          <p:cNvPr id="223" name="Google Shape;223;p25"/>
          <p:cNvPicPr preferRelativeResize="0"/>
          <p:nvPr/>
        </p:nvPicPr>
        <p:blipFill rotWithShape="1">
          <a:blip r:embed="rId3">
            <a:alphaModFix/>
          </a:blip>
          <a:srcRect b="0" l="0" r="0" t="0"/>
          <a:stretch/>
        </p:blipFill>
        <p:spPr>
          <a:xfrm>
            <a:off x="16783333" y="3851482"/>
            <a:ext cx="951933" cy="951933"/>
          </a:xfrm>
          <a:prstGeom prst="rect">
            <a:avLst/>
          </a:prstGeom>
          <a:noFill/>
          <a:ln>
            <a:noFill/>
          </a:ln>
        </p:spPr>
      </p:pic>
      <p:sp>
        <p:nvSpPr>
          <p:cNvPr id="224" name="Google Shape;224;p25"/>
          <p:cNvSpPr txBox="1"/>
          <p:nvPr/>
        </p:nvSpPr>
        <p:spPr>
          <a:xfrm>
            <a:off x="1574884" y="1891931"/>
            <a:ext cx="5445483" cy="187069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990" u="none" cap="none" strike="noStrike">
                <a:solidFill>
                  <a:srgbClr val="171616"/>
                </a:solidFill>
                <a:latin typeface="Poppins"/>
                <a:ea typeface="Poppins"/>
                <a:cs typeface="Poppins"/>
                <a:sym typeface="Poppins"/>
              </a:rPr>
              <a:t>Data Preprocessing</a:t>
            </a:r>
            <a:endParaRPr/>
          </a:p>
        </p:txBody>
      </p:sp>
      <p:sp>
        <p:nvSpPr>
          <p:cNvPr id="225" name="Google Shape;225;p25"/>
          <p:cNvSpPr txBox="1"/>
          <p:nvPr/>
        </p:nvSpPr>
        <p:spPr>
          <a:xfrm>
            <a:off x="9264920" y="5141292"/>
            <a:ext cx="3216331" cy="8439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F66E1A"/>
                </a:solidFill>
                <a:latin typeface="Poppins"/>
                <a:ea typeface="Poppins"/>
                <a:cs typeface="Poppins"/>
                <a:sym typeface="Poppins"/>
              </a:rPr>
              <a:t>C.  Stemming</a:t>
            </a:r>
            <a:endParaRPr/>
          </a:p>
          <a:p>
            <a:pPr indent="0" lvl="0" marL="0" marR="0" rtl="0" algn="l">
              <a:lnSpc>
                <a:spcPct val="139958"/>
              </a:lnSpc>
              <a:spcBef>
                <a:spcPts val="0"/>
              </a:spcBef>
              <a:spcAft>
                <a:spcPts val="0"/>
              </a:spcAft>
              <a:buNone/>
            </a:pPr>
            <a:r>
              <a:t/>
            </a:r>
            <a:endParaRPr b="1" i="0" sz="2400" u="none" cap="none" strike="noStrike">
              <a:solidFill>
                <a:srgbClr val="F66E1A"/>
              </a:solidFill>
              <a:latin typeface="Poppins"/>
              <a:ea typeface="Poppins"/>
              <a:cs typeface="Poppins"/>
              <a:sym typeface="Poppins"/>
            </a:endParaRPr>
          </a:p>
        </p:txBody>
      </p:sp>
      <p:sp>
        <p:nvSpPr>
          <p:cNvPr id="226" name="Google Shape;226;p25"/>
          <p:cNvSpPr txBox="1"/>
          <p:nvPr/>
        </p:nvSpPr>
        <p:spPr>
          <a:xfrm>
            <a:off x="13005125" y="5141292"/>
            <a:ext cx="3216331" cy="126301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F66E1A"/>
                </a:solidFill>
                <a:latin typeface="Poppins"/>
                <a:ea typeface="Poppins"/>
                <a:cs typeface="Poppins"/>
                <a:sym typeface="Poppins"/>
              </a:rPr>
              <a:t>D. Case Folding</a:t>
            </a:r>
            <a:endParaRPr/>
          </a:p>
          <a:p>
            <a:pPr indent="0" lvl="0" marL="0" marR="0" rtl="0" algn="l">
              <a:lnSpc>
                <a:spcPct val="139958"/>
              </a:lnSpc>
              <a:spcBef>
                <a:spcPts val="0"/>
              </a:spcBef>
              <a:spcAft>
                <a:spcPts val="0"/>
              </a:spcAft>
              <a:buNone/>
            </a:pPr>
            <a:r>
              <a:t/>
            </a:r>
            <a:endParaRPr b="1" i="0" sz="2400" u="none" cap="none" strike="noStrike">
              <a:solidFill>
                <a:srgbClr val="F66E1A"/>
              </a:solidFill>
              <a:latin typeface="Poppins"/>
              <a:ea typeface="Poppins"/>
              <a:cs typeface="Poppins"/>
              <a:sym typeface="Poppins"/>
            </a:endParaRPr>
          </a:p>
          <a:p>
            <a:pPr indent="0" lvl="0" marL="0" marR="0" rtl="0" algn="l">
              <a:lnSpc>
                <a:spcPct val="139958"/>
              </a:lnSpc>
              <a:spcBef>
                <a:spcPts val="0"/>
              </a:spcBef>
              <a:spcAft>
                <a:spcPts val="0"/>
              </a:spcAft>
              <a:buNone/>
            </a:pPr>
            <a:r>
              <a:t/>
            </a:r>
            <a:endParaRPr b="1" i="0" sz="2400" u="none" cap="none" strike="noStrike">
              <a:solidFill>
                <a:srgbClr val="F66E1A"/>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232" name="Google Shape;232;p26"/>
          <p:cNvPicPr preferRelativeResize="0"/>
          <p:nvPr/>
        </p:nvPicPr>
        <p:blipFill rotWithShape="1">
          <a:blip r:embed="rId4">
            <a:alphaModFix/>
          </a:blip>
          <a:srcRect b="0" l="0" r="0" t="0"/>
          <a:stretch/>
        </p:blipFill>
        <p:spPr>
          <a:xfrm>
            <a:off x="1205735" y="1178928"/>
            <a:ext cx="192115" cy="245728"/>
          </a:xfrm>
          <a:prstGeom prst="rect">
            <a:avLst/>
          </a:prstGeom>
          <a:noFill/>
          <a:ln>
            <a:noFill/>
          </a:ln>
        </p:spPr>
      </p:pic>
      <p:pic>
        <p:nvPicPr>
          <p:cNvPr id="233" name="Google Shape;233;p26"/>
          <p:cNvPicPr preferRelativeResize="0"/>
          <p:nvPr/>
        </p:nvPicPr>
        <p:blipFill rotWithShape="1">
          <a:blip r:embed="rId3">
            <a:alphaModFix/>
          </a:blip>
          <a:srcRect b="0" l="0" r="0" t="0"/>
          <a:stretch/>
        </p:blipFill>
        <p:spPr>
          <a:xfrm>
            <a:off x="9484560" y="-3546614"/>
            <a:ext cx="9942540" cy="9942540"/>
          </a:xfrm>
          <a:prstGeom prst="rect">
            <a:avLst/>
          </a:prstGeom>
          <a:noFill/>
          <a:ln>
            <a:noFill/>
          </a:ln>
        </p:spPr>
      </p:pic>
      <p:pic>
        <p:nvPicPr>
          <p:cNvPr id="234" name="Google Shape;234;p26"/>
          <p:cNvPicPr preferRelativeResize="0"/>
          <p:nvPr/>
        </p:nvPicPr>
        <p:blipFill rotWithShape="1">
          <a:blip r:embed="rId3">
            <a:alphaModFix/>
          </a:blip>
          <a:srcRect b="0" l="0" r="0" t="0"/>
          <a:stretch/>
        </p:blipFill>
        <p:spPr>
          <a:xfrm>
            <a:off x="15897892" y="7283823"/>
            <a:ext cx="951933" cy="951933"/>
          </a:xfrm>
          <a:prstGeom prst="rect">
            <a:avLst/>
          </a:prstGeom>
          <a:noFill/>
          <a:ln>
            <a:noFill/>
          </a:ln>
        </p:spPr>
      </p:pic>
      <p:pic>
        <p:nvPicPr>
          <p:cNvPr id="235" name="Google Shape;235;p26"/>
          <p:cNvPicPr preferRelativeResize="0"/>
          <p:nvPr/>
        </p:nvPicPr>
        <p:blipFill rotWithShape="1">
          <a:blip r:embed="rId3">
            <a:alphaModFix/>
          </a:blip>
          <a:srcRect b="0" l="0" r="0" t="0"/>
          <a:stretch/>
        </p:blipFill>
        <p:spPr>
          <a:xfrm>
            <a:off x="12328025" y="7283823"/>
            <a:ext cx="951933" cy="951933"/>
          </a:xfrm>
          <a:prstGeom prst="rect">
            <a:avLst/>
          </a:prstGeom>
          <a:noFill/>
          <a:ln>
            <a:noFill/>
          </a:ln>
        </p:spPr>
      </p:pic>
      <p:sp>
        <p:nvSpPr>
          <p:cNvPr id="236" name="Google Shape;236;p26"/>
          <p:cNvSpPr txBox="1"/>
          <p:nvPr/>
        </p:nvSpPr>
        <p:spPr>
          <a:xfrm>
            <a:off x="2030039" y="807126"/>
            <a:ext cx="5774240" cy="199238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360" u="none" cap="none" strike="noStrike">
                <a:solidFill>
                  <a:srgbClr val="171616"/>
                </a:solidFill>
                <a:latin typeface="Poppins"/>
                <a:ea typeface="Poppins"/>
                <a:cs typeface="Poppins"/>
                <a:sym typeface="Poppins"/>
              </a:rPr>
              <a:t>Feature Extraction</a:t>
            </a:r>
            <a:endParaRPr/>
          </a:p>
        </p:txBody>
      </p:sp>
      <p:sp>
        <p:nvSpPr>
          <p:cNvPr id="237" name="Google Shape;237;p26"/>
          <p:cNvSpPr txBox="1"/>
          <p:nvPr/>
        </p:nvSpPr>
        <p:spPr>
          <a:xfrm>
            <a:off x="211286" y="3394555"/>
            <a:ext cx="9497364" cy="5980431"/>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799" u="none" cap="none" strike="noStrike">
                <a:solidFill>
                  <a:srgbClr val="171616"/>
                </a:solidFill>
                <a:latin typeface="Open Sans"/>
                <a:ea typeface="Open Sans"/>
                <a:cs typeface="Open Sans"/>
                <a:sym typeface="Open Sans"/>
              </a:rPr>
              <a:t>The mapping from textual data to real valued vectors is called feature extraction.</a:t>
            </a:r>
            <a:endParaRPr/>
          </a:p>
          <a:p>
            <a:pPr indent="0" lvl="0" marL="0" marR="0" rtl="0" algn="just">
              <a:lnSpc>
                <a:spcPct val="140010"/>
              </a:lnSpc>
              <a:spcBef>
                <a:spcPts val="0"/>
              </a:spcBef>
              <a:spcAft>
                <a:spcPts val="0"/>
              </a:spcAft>
              <a:buNone/>
            </a:pPr>
            <a:r>
              <a:t/>
            </a:r>
            <a:endParaRPr b="0" i="0" sz="3799" u="none" cap="none" strike="noStrike">
              <a:solidFill>
                <a:srgbClr val="171616"/>
              </a:solidFill>
              <a:latin typeface="Open Sans"/>
              <a:ea typeface="Open Sans"/>
              <a:cs typeface="Open Sans"/>
              <a:sym typeface="Open Sans"/>
            </a:endParaRPr>
          </a:p>
          <a:p>
            <a:pPr indent="0" lvl="0" marL="0" marR="0" rtl="0" algn="just">
              <a:lnSpc>
                <a:spcPct val="140010"/>
              </a:lnSpc>
              <a:spcBef>
                <a:spcPts val="0"/>
              </a:spcBef>
              <a:spcAft>
                <a:spcPts val="0"/>
              </a:spcAft>
              <a:buNone/>
            </a:pPr>
            <a:r>
              <a:rPr b="0" i="0" lang="en-US" sz="3799" u="none" cap="none" strike="noStrike">
                <a:solidFill>
                  <a:srgbClr val="171616"/>
                </a:solidFill>
                <a:latin typeface="Open Sans"/>
                <a:ea typeface="Open Sans"/>
                <a:cs typeface="Open Sans"/>
                <a:sym typeface="Open Sans"/>
              </a:rPr>
              <a:t>Feature extraction is nothing but numerical representation of text so that it can be easily processed by machine learning models.</a:t>
            </a:r>
            <a:endParaRPr/>
          </a:p>
          <a:p>
            <a:pPr indent="0" lvl="0" marL="0" marR="0" rtl="0" algn="just">
              <a:lnSpc>
                <a:spcPct val="140010"/>
              </a:lnSpc>
              <a:spcBef>
                <a:spcPts val="0"/>
              </a:spcBef>
              <a:spcAft>
                <a:spcPts val="0"/>
              </a:spcAft>
              <a:buNone/>
            </a:pPr>
            <a:r>
              <a:t/>
            </a:r>
            <a:endParaRPr b="0" i="0" sz="3799" u="none" cap="none" strike="noStrike">
              <a:solidFill>
                <a:srgbClr val="171616"/>
              </a:solidFill>
              <a:latin typeface="Open Sans"/>
              <a:ea typeface="Open Sans"/>
              <a:cs typeface="Open Sans"/>
              <a:sym typeface="Open Sans"/>
            </a:endParaRPr>
          </a:p>
          <a:p>
            <a:pPr indent="0" lvl="0" marL="0" marR="0" rtl="0" algn="l">
              <a:lnSpc>
                <a:spcPct val="140010"/>
              </a:lnSpc>
              <a:spcBef>
                <a:spcPts val="0"/>
              </a:spcBef>
              <a:spcAft>
                <a:spcPts val="0"/>
              </a:spcAft>
              <a:buNone/>
            </a:pPr>
            <a:r>
              <a:t/>
            </a:r>
            <a:endParaRPr b="0" i="0" sz="3799" u="none" cap="none" strike="noStrike">
              <a:solidFill>
                <a:srgbClr val="171616"/>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7"/>
          <p:cNvPicPr preferRelativeResize="0"/>
          <p:nvPr/>
        </p:nvPicPr>
        <p:blipFill rotWithShape="1">
          <a:blip r:embed="rId3">
            <a:alphaModFix/>
          </a:blip>
          <a:srcRect b="0" l="0" r="0" t="0"/>
          <a:stretch/>
        </p:blipFill>
        <p:spPr>
          <a:xfrm>
            <a:off x="290401" y="509880"/>
            <a:ext cx="546184" cy="546184"/>
          </a:xfrm>
          <a:prstGeom prst="rect">
            <a:avLst/>
          </a:prstGeom>
          <a:noFill/>
          <a:ln>
            <a:noFill/>
          </a:ln>
        </p:spPr>
      </p:pic>
      <p:pic>
        <p:nvPicPr>
          <p:cNvPr id="243" name="Google Shape;243;p27"/>
          <p:cNvPicPr preferRelativeResize="0"/>
          <p:nvPr/>
        </p:nvPicPr>
        <p:blipFill rotWithShape="1">
          <a:blip r:embed="rId4">
            <a:alphaModFix/>
          </a:blip>
          <a:srcRect b="0" l="0" r="0" t="0"/>
          <a:stretch/>
        </p:blipFill>
        <p:spPr>
          <a:xfrm>
            <a:off x="836585" y="782972"/>
            <a:ext cx="192115" cy="245728"/>
          </a:xfrm>
          <a:prstGeom prst="rect">
            <a:avLst/>
          </a:prstGeom>
          <a:noFill/>
          <a:ln>
            <a:noFill/>
          </a:ln>
        </p:spPr>
      </p:pic>
      <p:pic>
        <p:nvPicPr>
          <p:cNvPr id="244" name="Google Shape;244;p27"/>
          <p:cNvPicPr preferRelativeResize="0"/>
          <p:nvPr/>
        </p:nvPicPr>
        <p:blipFill rotWithShape="1">
          <a:blip r:embed="rId3">
            <a:alphaModFix/>
          </a:blip>
          <a:srcRect b="0" l="0" r="0" t="0"/>
          <a:stretch/>
        </p:blipFill>
        <p:spPr>
          <a:xfrm>
            <a:off x="17259300" y="104131"/>
            <a:ext cx="951933" cy="951933"/>
          </a:xfrm>
          <a:prstGeom prst="rect">
            <a:avLst/>
          </a:prstGeom>
          <a:noFill/>
          <a:ln>
            <a:noFill/>
          </a:ln>
        </p:spPr>
      </p:pic>
      <p:sp>
        <p:nvSpPr>
          <p:cNvPr id="245" name="Google Shape;245;p27"/>
          <p:cNvSpPr txBox="1"/>
          <p:nvPr/>
        </p:nvSpPr>
        <p:spPr>
          <a:xfrm>
            <a:off x="5185607" y="289592"/>
            <a:ext cx="7916785" cy="1156287"/>
          </a:xfrm>
          <a:prstGeom prst="rect">
            <a:avLst/>
          </a:prstGeom>
          <a:noFill/>
          <a:ln>
            <a:noFill/>
          </a:ln>
        </p:spPr>
        <p:txBody>
          <a:bodyPr anchorCtr="0" anchor="t" bIns="0" lIns="0" spcFirstLastPara="1" rIns="0" wrap="square" tIns="0">
            <a:spAutoFit/>
          </a:bodyPr>
          <a:lstStyle/>
          <a:p>
            <a:pPr indent="0" lvl="0" marL="0" marR="0" rtl="0" algn="l">
              <a:lnSpc>
                <a:spcPct val="120019"/>
              </a:lnSpc>
              <a:spcBef>
                <a:spcPts val="0"/>
              </a:spcBef>
              <a:spcAft>
                <a:spcPts val="0"/>
              </a:spcAft>
              <a:buNone/>
            </a:pPr>
            <a:r>
              <a:rPr b="1" i="0" lang="en-US" sz="7133" u="none" cap="none" strike="noStrike">
                <a:solidFill>
                  <a:srgbClr val="171616"/>
                </a:solidFill>
                <a:latin typeface="Poppins"/>
                <a:ea typeface="Poppins"/>
                <a:cs typeface="Poppins"/>
                <a:sym typeface="Poppins"/>
              </a:rPr>
              <a:t>Tf-IDf Vectorizer</a:t>
            </a:r>
            <a:endParaRPr/>
          </a:p>
        </p:txBody>
      </p:sp>
      <p:sp>
        <p:nvSpPr>
          <p:cNvPr id="246" name="Google Shape;246;p27"/>
          <p:cNvSpPr txBox="1"/>
          <p:nvPr/>
        </p:nvSpPr>
        <p:spPr>
          <a:xfrm>
            <a:off x="290401" y="1923242"/>
            <a:ext cx="17645357" cy="89014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Term Frequency-Inverse Document Frequency(TF-IDF): It is a statistical measure that evaluates how relevant a word is to a document in a collection of documents.</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Term Frequency: </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(Number of times term t appears in the tweet)/(number of terms in the tweet).</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Inverse Document Frequency:</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log(N/n) where N is the number of tweets and n is the number of tweets a term t has appeared in IDF value of rare word is high and frequent word is low.</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TF-IDF value of a term = TF x IDF Therefore Steps you need to follow :</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1) Create a term frequency matrix where rows are tweets and columns are distinct terms throughout all tweets. </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2) Compute inverse document frequency (IDF) using the previously explained formula.</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3) Multiply TF matrix with IDF respectively</a:t>
            </a:r>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4) Now the data could be used by the machine learning models.</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8"/>
          <p:cNvPicPr preferRelativeResize="0"/>
          <p:nvPr/>
        </p:nvPicPr>
        <p:blipFill rotWithShape="1">
          <a:blip r:embed="rId3">
            <a:alphaModFix/>
          </a:blip>
          <a:srcRect b="0" l="0" r="0" t="0"/>
          <a:stretch/>
        </p:blipFill>
        <p:spPr>
          <a:xfrm>
            <a:off x="0" y="0"/>
            <a:ext cx="546184" cy="546184"/>
          </a:xfrm>
          <a:prstGeom prst="rect">
            <a:avLst/>
          </a:prstGeom>
          <a:noFill/>
          <a:ln>
            <a:noFill/>
          </a:ln>
        </p:spPr>
      </p:pic>
      <p:pic>
        <p:nvPicPr>
          <p:cNvPr id="252" name="Google Shape;252;p28"/>
          <p:cNvPicPr preferRelativeResize="0"/>
          <p:nvPr/>
        </p:nvPicPr>
        <p:blipFill rotWithShape="1">
          <a:blip r:embed="rId3">
            <a:alphaModFix/>
          </a:blip>
          <a:srcRect b="0" l="0" r="0" t="0"/>
          <a:stretch/>
        </p:blipFill>
        <p:spPr>
          <a:xfrm>
            <a:off x="-3152044" y="7134956"/>
            <a:ext cx="6304087" cy="6304087"/>
          </a:xfrm>
          <a:prstGeom prst="rect">
            <a:avLst/>
          </a:prstGeom>
          <a:noFill/>
          <a:ln>
            <a:noFill/>
          </a:ln>
        </p:spPr>
      </p:pic>
      <p:pic>
        <p:nvPicPr>
          <p:cNvPr id="253" name="Google Shape;253;p28"/>
          <p:cNvPicPr preferRelativeResize="0"/>
          <p:nvPr/>
        </p:nvPicPr>
        <p:blipFill rotWithShape="1">
          <a:blip r:embed="rId4">
            <a:alphaModFix/>
          </a:blip>
          <a:srcRect b="0" l="0" r="0" t="0"/>
          <a:stretch/>
        </p:blipFill>
        <p:spPr>
          <a:xfrm>
            <a:off x="4473560" y="2576698"/>
            <a:ext cx="9340880" cy="6681602"/>
          </a:xfrm>
          <a:prstGeom prst="rect">
            <a:avLst/>
          </a:prstGeom>
          <a:noFill/>
          <a:ln>
            <a:noFill/>
          </a:ln>
        </p:spPr>
      </p:pic>
      <p:sp>
        <p:nvSpPr>
          <p:cNvPr id="254" name="Google Shape;254;p28"/>
          <p:cNvSpPr txBox="1"/>
          <p:nvPr/>
        </p:nvSpPr>
        <p:spPr>
          <a:xfrm>
            <a:off x="3644150" y="817064"/>
            <a:ext cx="12293125" cy="1162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171616"/>
                </a:solidFill>
                <a:latin typeface="Poppins"/>
                <a:ea typeface="Poppins"/>
                <a:cs typeface="Poppins"/>
                <a:sym typeface="Poppins"/>
              </a:rPr>
              <a:t>Machine learning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nvSpPr>
        <p:spPr>
          <a:xfrm>
            <a:off x="147258" y="229415"/>
            <a:ext cx="181407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260" name="Google Shape;260;p29"/>
          <p:cNvSpPr txBox="1"/>
          <p:nvPr/>
        </p:nvSpPr>
        <p:spPr>
          <a:xfrm>
            <a:off x="1282076" y="2063475"/>
            <a:ext cx="15337200" cy="6732300"/>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113" u="none" cap="none" strike="noStrike">
                <a:solidFill>
                  <a:srgbClr val="000000"/>
                </a:solidFill>
                <a:latin typeface="Poppins"/>
                <a:ea typeface="Poppins"/>
                <a:cs typeface="Poppins"/>
                <a:sym typeface="Poppins"/>
              </a:rPr>
              <a:t>Random Forest</a:t>
            </a:r>
            <a:endParaRPr/>
          </a:p>
          <a:p>
            <a:pPr indent="0" lvl="0" marL="0" marR="0" rtl="0" algn="l">
              <a:lnSpc>
                <a:spcPct val="139995"/>
              </a:lnSpc>
              <a:spcBef>
                <a:spcPts val="0"/>
              </a:spcBef>
              <a:spcAft>
                <a:spcPts val="0"/>
              </a:spcAft>
              <a:buNone/>
            </a:pPr>
            <a:r>
              <a:t/>
            </a:r>
            <a:endParaRPr b="1" i="0" sz="4113" u="none" cap="none" strike="noStrike">
              <a:solidFill>
                <a:srgbClr val="000000"/>
              </a:solidFill>
              <a:latin typeface="Poppins"/>
              <a:ea typeface="Poppins"/>
              <a:cs typeface="Poppins"/>
              <a:sym typeface="Poppins"/>
            </a:endParaRPr>
          </a:p>
          <a:p>
            <a:pPr indent="0" lvl="0" marL="0" marR="0" rtl="0" algn="just">
              <a:lnSpc>
                <a:spcPct val="140035"/>
              </a:lnSpc>
              <a:spcBef>
                <a:spcPts val="0"/>
              </a:spcBef>
              <a:spcAft>
                <a:spcPts val="0"/>
              </a:spcAft>
              <a:buNone/>
            </a:pPr>
            <a:r>
              <a:rPr b="0" i="0" lang="en-US" sz="3427" u="none" cap="none" strike="noStrike">
                <a:solidFill>
                  <a:srgbClr val="000000"/>
                </a:solidFill>
                <a:latin typeface="Poppins"/>
                <a:ea typeface="Poppins"/>
                <a:cs typeface="Poppins"/>
                <a:sym typeface="Poppins"/>
              </a:rPr>
              <a:t>Random Forest works in two-phase first is to create the random forest by combining N decision tree, and second is to make predictions for each tree created in the first phase.Select random K data points from the training set. Build the decision trees associated with the selected data points (Subsets).Choose the number N for decision trees that you want to build.Repeat Step 1 &amp; 2.</a:t>
            </a:r>
            <a:endParaRPr/>
          </a:p>
          <a:p>
            <a:pPr indent="0" lvl="0" marL="0" marR="0" rtl="0" algn="just">
              <a:lnSpc>
                <a:spcPct val="140035"/>
              </a:lnSpc>
              <a:spcBef>
                <a:spcPts val="0"/>
              </a:spcBef>
              <a:spcAft>
                <a:spcPts val="0"/>
              </a:spcAft>
              <a:buNone/>
            </a:pPr>
            <a:r>
              <a:t/>
            </a:r>
            <a:endParaRPr b="0" i="0" sz="3427" u="none" cap="none" strike="noStrike">
              <a:solidFill>
                <a:srgbClr val="000000"/>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nvSpPr>
        <p:spPr>
          <a:xfrm>
            <a:off x="241367" y="93025"/>
            <a:ext cx="17571300" cy="54144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789" u="none" cap="none" strike="noStrike">
                <a:solidFill>
                  <a:srgbClr val="000000"/>
                </a:solidFill>
                <a:latin typeface="Poppins"/>
                <a:ea typeface="Poppins"/>
                <a:cs typeface="Poppins"/>
                <a:sym typeface="Poppins"/>
              </a:rPr>
              <a:t>Naïve Bayes </a:t>
            </a:r>
            <a:endParaRPr/>
          </a:p>
          <a:p>
            <a:pPr indent="0" lvl="0" marL="0" marR="0" rtl="0" algn="just">
              <a:lnSpc>
                <a:spcPct val="105014"/>
              </a:lnSpc>
              <a:spcBef>
                <a:spcPts val="0"/>
              </a:spcBef>
              <a:spcAft>
                <a:spcPts val="0"/>
              </a:spcAft>
              <a:buNone/>
            </a:pPr>
            <a:r>
              <a:t/>
            </a:r>
            <a:endParaRPr b="1" i="0" sz="3789" u="none" cap="none" strike="noStrike">
              <a:solidFill>
                <a:srgbClr val="000000"/>
              </a:solidFill>
              <a:latin typeface="Poppins"/>
              <a:ea typeface="Poppins"/>
              <a:cs typeface="Poppins"/>
              <a:sym typeface="Poppins"/>
            </a:endParaRPr>
          </a:p>
          <a:p>
            <a:pPr indent="0" lvl="0" marL="0" marR="0" rtl="0" algn="just">
              <a:lnSpc>
                <a:spcPct val="140000"/>
              </a:lnSpc>
              <a:spcBef>
                <a:spcPts val="0"/>
              </a:spcBef>
              <a:spcAft>
                <a:spcPts val="0"/>
              </a:spcAft>
              <a:buNone/>
            </a:pPr>
            <a:r>
              <a:rPr b="0" i="0" lang="en-US" sz="2945" u="none" cap="none" strike="noStrike">
                <a:solidFill>
                  <a:srgbClr val="000000"/>
                </a:solidFill>
                <a:latin typeface="Poppins"/>
                <a:ea typeface="Poppins"/>
                <a:cs typeface="Poppins"/>
                <a:sym typeface="Poppins"/>
              </a:rPr>
              <a:t>A Naive Bayes classifier is a probabilistic machine learning model that’s used for classification task. The crux of the classifier is based on the Bayes theorem. Using Bayes theorem, we can find the probability of A happening, given that B has occurred. Here, B is the evidence and A is the hypothesis. The assumption made here is that the predictors/features are independent. That is presence of one particular feature does not affect the other. Hence it is called naive.</a:t>
            </a:r>
            <a:endParaRPr/>
          </a:p>
          <a:p>
            <a:pPr indent="0" lvl="0" marL="0" marR="0" rtl="0" algn="just">
              <a:lnSpc>
                <a:spcPct val="142173"/>
              </a:lnSpc>
              <a:spcBef>
                <a:spcPts val="0"/>
              </a:spcBef>
              <a:spcAft>
                <a:spcPts val="0"/>
              </a:spcAft>
              <a:buNone/>
            </a:pPr>
            <a:r>
              <a:t/>
            </a:r>
            <a:endParaRPr b="0" i="0" sz="2945" u="none" cap="none" strike="noStrike">
              <a:solidFill>
                <a:srgbClr val="000000"/>
              </a:solidFill>
              <a:latin typeface="Poppins"/>
              <a:ea typeface="Poppins"/>
              <a:cs typeface="Poppins"/>
              <a:sym typeface="Poppins"/>
            </a:endParaRPr>
          </a:p>
          <a:p>
            <a:pPr indent="0" lvl="0" marL="0" marR="0" rtl="0" algn="ctr">
              <a:lnSpc>
                <a:spcPct val="140019"/>
              </a:lnSpc>
              <a:spcBef>
                <a:spcPts val="0"/>
              </a:spcBef>
              <a:spcAft>
                <a:spcPts val="0"/>
              </a:spcAft>
              <a:buNone/>
            </a:pPr>
            <a:r>
              <a:rPr b="0" i="0" lang="en-US" sz="3031" u="none" cap="none" strike="noStrike">
                <a:solidFill>
                  <a:srgbClr val="000000"/>
                </a:solidFill>
                <a:latin typeface="Poppins"/>
                <a:ea typeface="Poppins"/>
                <a:cs typeface="Poppins"/>
                <a:sym typeface="Poppins"/>
              </a:rPr>
              <a:t>P(A|B) = P(B|A) * P(A) / P(B)</a:t>
            </a:r>
            <a:endParaRPr/>
          </a:p>
          <a:p>
            <a:pPr indent="0" lvl="0" marL="0" marR="0" rtl="0" algn="ctr">
              <a:lnSpc>
                <a:spcPct val="140019"/>
              </a:lnSpc>
              <a:spcBef>
                <a:spcPts val="0"/>
              </a:spcBef>
              <a:spcAft>
                <a:spcPts val="0"/>
              </a:spcAft>
              <a:buNone/>
            </a:pPr>
            <a:r>
              <a:t/>
            </a:r>
            <a:endParaRPr b="0" i="0" sz="3031" u="none" cap="none" strike="noStrike">
              <a:solidFill>
                <a:srgbClr val="000000"/>
              </a:solidFill>
              <a:latin typeface="Poppins"/>
              <a:ea typeface="Poppins"/>
              <a:cs typeface="Poppins"/>
              <a:sym typeface="Poppins"/>
            </a:endParaRPr>
          </a:p>
        </p:txBody>
      </p:sp>
      <p:sp>
        <p:nvSpPr>
          <p:cNvPr id="266" name="Google Shape;266;p30"/>
          <p:cNvSpPr txBox="1"/>
          <p:nvPr/>
        </p:nvSpPr>
        <p:spPr>
          <a:xfrm>
            <a:off x="241367" y="5402696"/>
            <a:ext cx="17825561" cy="4533538"/>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1" i="0" lang="en-US" sz="3918" u="none" cap="none" strike="noStrike">
                <a:solidFill>
                  <a:srgbClr val="000000"/>
                </a:solidFill>
                <a:latin typeface="Poppins"/>
                <a:ea typeface="Poppins"/>
                <a:cs typeface="Poppins"/>
                <a:sym typeface="Poppins"/>
              </a:rPr>
              <a:t>XG Boost</a:t>
            </a:r>
            <a:endParaRPr/>
          </a:p>
          <a:p>
            <a:pPr indent="0" lvl="0" marL="0" marR="0" rtl="0" algn="l">
              <a:lnSpc>
                <a:spcPct val="139994"/>
              </a:lnSpc>
              <a:spcBef>
                <a:spcPts val="0"/>
              </a:spcBef>
              <a:spcAft>
                <a:spcPts val="0"/>
              </a:spcAft>
              <a:buNone/>
            </a:pPr>
            <a:r>
              <a:t/>
            </a:r>
            <a:endParaRPr b="1" i="0" sz="3918" u="none" cap="none" strike="noStrike">
              <a:solidFill>
                <a:srgbClr val="000000"/>
              </a:solidFill>
              <a:latin typeface="Poppins"/>
              <a:ea typeface="Poppins"/>
              <a:cs typeface="Poppins"/>
              <a:sym typeface="Poppins"/>
            </a:endParaRPr>
          </a:p>
          <a:p>
            <a:pPr indent="0" lvl="0" marL="0" marR="0" rtl="0" algn="just">
              <a:lnSpc>
                <a:spcPct val="140027"/>
              </a:lnSpc>
              <a:spcBef>
                <a:spcPts val="0"/>
              </a:spcBef>
              <a:spcAft>
                <a:spcPts val="0"/>
              </a:spcAft>
              <a:buNone/>
            </a:pPr>
            <a:r>
              <a:rPr b="0" i="0" lang="en-US" sz="2938" u="none" cap="none" strike="noStrike">
                <a:solidFill>
                  <a:srgbClr val="000000"/>
                </a:solidFill>
                <a:latin typeface="Poppins"/>
                <a:ea typeface="Poppins"/>
                <a:cs typeface="Poppins"/>
                <a:sym typeface="Poppins"/>
              </a:rPr>
              <a:t>XG Boost is an optimized distributed gradient boosting library designed for efficient and scalable training of machine learning models. It is an ensemble learning method that combines the predictions of multiple weak models to produce a stronger prediction. In this algorithm, decision trees are created in sequential form. Weights play an important role in XG Boost. </a:t>
            </a:r>
            <a:endParaRPr/>
          </a:p>
          <a:p>
            <a:pPr indent="0" lvl="0" marL="0" marR="0" rtl="0" algn="just">
              <a:lnSpc>
                <a:spcPct val="140027"/>
              </a:lnSpc>
              <a:spcBef>
                <a:spcPts val="0"/>
              </a:spcBef>
              <a:spcAft>
                <a:spcPts val="0"/>
              </a:spcAft>
              <a:buNone/>
            </a:pPr>
            <a:r>
              <a:t/>
            </a:r>
            <a:endParaRPr b="0" i="0" sz="2938" u="none" cap="none" strike="noStrike">
              <a:solidFill>
                <a:srgbClr val="00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1"/>
          <p:cNvPicPr preferRelativeResize="0"/>
          <p:nvPr/>
        </p:nvPicPr>
        <p:blipFill rotWithShape="1">
          <a:blip r:embed="rId3">
            <a:alphaModFix/>
          </a:blip>
          <a:srcRect b="0" l="0" r="0" t="0"/>
          <a:stretch/>
        </p:blipFill>
        <p:spPr>
          <a:xfrm>
            <a:off x="211286" y="311572"/>
            <a:ext cx="546184" cy="546184"/>
          </a:xfrm>
          <a:prstGeom prst="rect">
            <a:avLst/>
          </a:prstGeom>
          <a:noFill/>
          <a:ln>
            <a:noFill/>
          </a:ln>
        </p:spPr>
      </p:pic>
      <p:pic>
        <p:nvPicPr>
          <p:cNvPr id="272" name="Google Shape;272;p31"/>
          <p:cNvPicPr preferRelativeResize="0"/>
          <p:nvPr/>
        </p:nvPicPr>
        <p:blipFill rotWithShape="1">
          <a:blip r:embed="rId4">
            <a:alphaModFix/>
          </a:blip>
          <a:srcRect b="0" l="0" r="0" t="0"/>
          <a:stretch/>
        </p:blipFill>
        <p:spPr>
          <a:xfrm>
            <a:off x="211286" y="338936"/>
            <a:ext cx="192115" cy="245728"/>
          </a:xfrm>
          <a:prstGeom prst="rect">
            <a:avLst/>
          </a:prstGeom>
          <a:noFill/>
          <a:ln>
            <a:noFill/>
          </a:ln>
        </p:spPr>
      </p:pic>
      <p:pic>
        <p:nvPicPr>
          <p:cNvPr id="273" name="Google Shape;273;p31"/>
          <p:cNvPicPr preferRelativeResize="0"/>
          <p:nvPr/>
        </p:nvPicPr>
        <p:blipFill rotWithShape="1">
          <a:blip r:embed="rId3">
            <a:alphaModFix/>
          </a:blip>
          <a:srcRect b="0" l="0" r="0" t="0"/>
          <a:stretch/>
        </p:blipFill>
        <p:spPr>
          <a:xfrm>
            <a:off x="13356158" y="-4659697"/>
            <a:ext cx="9942540" cy="9942540"/>
          </a:xfrm>
          <a:prstGeom prst="rect">
            <a:avLst/>
          </a:prstGeom>
          <a:noFill/>
          <a:ln>
            <a:noFill/>
          </a:ln>
        </p:spPr>
      </p:pic>
      <p:pic>
        <p:nvPicPr>
          <p:cNvPr id="274" name="Google Shape;274;p31"/>
          <p:cNvPicPr preferRelativeResize="0"/>
          <p:nvPr/>
        </p:nvPicPr>
        <p:blipFill rotWithShape="1">
          <a:blip r:embed="rId3">
            <a:alphaModFix/>
          </a:blip>
          <a:srcRect b="0" l="0" r="0" t="0"/>
          <a:stretch/>
        </p:blipFill>
        <p:spPr>
          <a:xfrm>
            <a:off x="15897892" y="7283823"/>
            <a:ext cx="951933" cy="951933"/>
          </a:xfrm>
          <a:prstGeom prst="rect">
            <a:avLst/>
          </a:prstGeom>
          <a:noFill/>
          <a:ln>
            <a:noFill/>
          </a:ln>
        </p:spPr>
      </p:pic>
      <p:sp>
        <p:nvSpPr>
          <p:cNvPr id="275" name="Google Shape;275;p31"/>
          <p:cNvSpPr txBox="1"/>
          <p:nvPr/>
        </p:nvSpPr>
        <p:spPr>
          <a:xfrm>
            <a:off x="5717408" y="309654"/>
            <a:ext cx="5774240" cy="102953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360" u="none" cap="none" strike="noStrike">
                <a:solidFill>
                  <a:srgbClr val="171616"/>
                </a:solidFill>
                <a:latin typeface="Poppins"/>
                <a:ea typeface="Poppins"/>
                <a:cs typeface="Poppins"/>
                <a:sym typeface="Poppins"/>
              </a:rPr>
              <a:t>Results</a:t>
            </a:r>
            <a:endParaRPr/>
          </a:p>
        </p:txBody>
      </p:sp>
      <p:sp>
        <p:nvSpPr>
          <p:cNvPr id="276" name="Google Shape;276;p31"/>
          <p:cNvSpPr txBox="1"/>
          <p:nvPr/>
        </p:nvSpPr>
        <p:spPr>
          <a:xfrm>
            <a:off x="1472500" y="1291560"/>
            <a:ext cx="10323300" cy="67935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740" u="none" cap="none" strike="noStrike">
                <a:solidFill>
                  <a:srgbClr val="171616"/>
                </a:solidFill>
                <a:latin typeface="Open Sans"/>
                <a:ea typeface="Open Sans"/>
                <a:cs typeface="Open Sans"/>
                <a:sym typeface="Open Sans"/>
              </a:rPr>
              <a:t> 3 Categories (Hate Speech, Offensive Language, Neither): </a:t>
            </a:r>
            <a:endParaRPr/>
          </a:p>
          <a:p>
            <a:pPr indent="-295787" lvl="1" marL="591574" marR="0" rtl="0" algn="just">
              <a:lnSpc>
                <a:spcPct val="140000"/>
              </a:lnSpc>
              <a:spcBef>
                <a:spcPts val="0"/>
              </a:spcBef>
              <a:spcAft>
                <a:spcPts val="0"/>
              </a:spcAft>
              <a:buClr>
                <a:srgbClr val="171616"/>
              </a:buClr>
              <a:buSzPts val="2740"/>
              <a:buFont typeface="Arial"/>
              <a:buChar char="•"/>
            </a:pPr>
            <a:r>
              <a:rPr lang="en-US" sz="2740">
                <a:solidFill>
                  <a:srgbClr val="171616"/>
                </a:solidFill>
                <a:latin typeface="Open Sans"/>
                <a:ea typeface="Open Sans"/>
                <a:cs typeface="Open Sans"/>
                <a:sym typeface="Open Sans"/>
              </a:rPr>
              <a:t>XGBoost</a:t>
            </a:r>
            <a:r>
              <a:rPr b="0" i="0" lang="en-US" sz="2740" u="none" cap="none" strike="noStrike">
                <a:solidFill>
                  <a:srgbClr val="171616"/>
                </a:solidFill>
                <a:latin typeface="Open Sans"/>
                <a:ea typeface="Open Sans"/>
                <a:cs typeface="Open Sans"/>
                <a:sym typeface="Open Sans"/>
              </a:rPr>
              <a:t>: 9</a:t>
            </a:r>
            <a:r>
              <a:rPr lang="en-US" sz="2740">
                <a:solidFill>
                  <a:srgbClr val="171616"/>
                </a:solidFill>
                <a:latin typeface="Open Sans"/>
                <a:ea typeface="Open Sans"/>
                <a:cs typeface="Open Sans"/>
                <a:sym typeface="Open Sans"/>
              </a:rPr>
              <a:t>6</a:t>
            </a:r>
            <a:r>
              <a:rPr b="0" i="0" lang="en-US" sz="2740" u="none" cap="none" strike="noStrike">
                <a:solidFill>
                  <a:srgbClr val="171616"/>
                </a:solidFill>
                <a:latin typeface="Open Sans"/>
                <a:ea typeface="Open Sans"/>
                <a:cs typeface="Open Sans"/>
                <a:sym typeface="Open Sans"/>
              </a:rPr>
              <a:t>%</a:t>
            </a:r>
            <a:endParaRPr/>
          </a:p>
          <a:p>
            <a:pPr indent="-295787" lvl="1" marL="591574" marR="0" rtl="0" algn="just">
              <a:lnSpc>
                <a:spcPct val="140000"/>
              </a:lnSpc>
              <a:spcBef>
                <a:spcPts val="0"/>
              </a:spcBef>
              <a:spcAft>
                <a:spcPts val="0"/>
              </a:spcAft>
              <a:buClr>
                <a:srgbClr val="171616"/>
              </a:buClr>
              <a:buSzPts val="2740"/>
              <a:buFont typeface="Arial"/>
              <a:buChar char="•"/>
            </a:pPr>
            <a:r>
              <a:rPr b="0" i="0" lang="en-US" sz="2740" u="none" cap="none" strike="noStrike">
                <a:solidFill>
                  <a:srgbClr val="171616"/>
                </a:solidFill>
                <a:latin typeface="Open Sans"/>
                <a:ea typeface="Open Sans"/>
                <a:cs typeface="Open Sans"/>
                <a:sym typeface="Open Sans"/>
              </a:rPr>
              <a:t>Random Forest: </a:t>
            </a:r>
            <a:r>
              <a:rPr lang="en-US" sz="2740">
                <a:solidFill>
                  <a:srgbClr val="171616"/>
                </a:solidFill>
                <a:latin typeface="Open Sans"/>
                <a:ea typeface="Open Sans"/>
                <a:cs typeface="Open Sans"/>
                <a:sym typeface="Open Sans"/>
              </a:rPr>
              <a:t>97</a:t>
            </a:r>
            <a:r>
              <a:rPr b="0" i="0" lang="en-US" sz="2740" u="none" cap="none" strike="noStrike">
                <a:solidFill>
                  <a:srgbClr val="171616"/>
                </a:solidFill>
                <a:latin typeface="Open Sans"/>
                <a:ea typeface="Open Sans"/>
                <a:cs typeface="Open Sans"/>
                <a:sym typeface="Open Sans"/>
              </a:rPr>
              <a:t>%</a:t>
            </a:r>
            <a:endParaRPr/>
          </a:p>
          <a:p>
            <a:pPr indent="-295787" lvl="1" marL="591574" marR="0" rtl="0" algn="just">
              <a:lnSpc>
                <a:spcPct val="140000"/>
              </a:lnSpc>
              <a:spcBef>
                <a:spcPts val="0"/>
              </a:spcBef>
              <a:spcAft>
                <a:spcPts val="0"/>
              </a:spcAft>
              <a:buClr>
                <a:srgbClr val="171616"/>
              </a:buClr>
              <a:buSzPts val="2740"/>
              <a:buFont typeface="Arial"/>
              <a:buChar char="•"/>
            </a:pPr>
            <a:r>
              <a:rPr b="0" i="0" lang="en-US" sz="2740" u="none" cap="none" strike="noStrike">
                <a:solidFill>
                  <a:srgbClr val="171616"/>
                </a:solidFill>
                <a:latin typeface="Open Sans"/>
                <a:ea typeface="Open Sans"/>
                <a:cs typeface="Open Sans"/>
                <a:sym typeface="Open Sans"/>
              </a:rPr>
              <a:t>Naive Bayes: </a:t>
            </a:r>
            <a:r>
              <a:rPr lang="en-US" sz="2740">
                <a:solidFill>
                  <a:srgbClr val="171616"/>
                </a:solidFill>
                <a:latin typeface="Open Sans"/>
                <a:ea typeface="Open Sans"/>
                <a:cs typeface="Open Sans"/>
                <a:sym typeface="Open Sans"/>
              </a:rPr>
              <a:t>86</a:t>
            </a:r>
            <a:r>
              <a:rPr b="0" i="0" lang="en-US" sz="2740" u="none" cap="none" strike="noStrike">
                <a:solidFill>
                  <a:srgbClr val="171616"/>
                </a:solidFill>
                <a:latin typeface="Open Sans"/>
                <a:ea typeface="Open Sans"/>
                <a:cs typeface="Open Sans"/>
                <a:sym typeface="Open Sans"/>
              </a:rPr>
              <a:t>%</a:t>
            </a:r>
            <a:endParaRPr/>
          </a:p>
          <a:p>
            <a:pPr indent="0" lvl="0" marL="0" marR="0" rtl="0" algn="just">
              <a:lnSpc>
                <a:spcPct val="124671"/>
              </a:lnSpc>
              <a:spcBef>
                <a:spcPts val="0"/>
              </a:spcBef>
              <a:spcAft>
                <a:spcPts val="0"/>
              </a:spcAft>
              <a:buNone/>
            </a:pPr>
            <a:r>
              <a:t/>
            </a:r>
            <a:endParaRPr b="0" i="0" sz="2740" u="none" cap="none" strike="noStrike">
              <a:solidFill>
                <a:srgbClr val="171616"/>
              </a:solidFill>
              <a:latin typeface="Open Sans"/>
              <a:ea typeface="Open Sans"/>
              <a:cs typeface="Open Sans"/>
              <a:sym typeface="Open Sans"/>
            </a:endParaRPr>
          </a:p>
          <a:p>
            <a:pPr indent="0" lvl="0" marL="0" marR="0" rtl="0" algn="just">
              <a:lnSpc>
                <a:spcPct val="124671"/>
              </a:lnSpc>
              <a:spcBef>
                <a:spcPts val="0"/>
              </a:spcBef>
              <a:spcAft>
                <a:spcPts val="0"/>
              </a:spcAft>
              <a:buNone/>
            </a:pPr>
            <a:r>
              <a:t/>
            </a:r>
            <a:endParaRPr b="0" i="0" sz="274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t/>
            </a:r>
            <a:endParaRPr/>
          </a:p>
          <a:p>
            <a:pPr indent="0" lvl="0" marL="0" marR="0" rtl="0" algn="just">
              <a:lnSpc>
                <a:spcPct val="140000"/>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a:p>
            <a:pPr indent="0" lvl="0" marL="0" marR="0" rtl="0" algn="just">
              <a:lnSpc>
                <a:spcPct val="129393"/>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a:p>
            <a:pPr indent="0" lvl="0" marL="0" marR="0" rtl="0" algn="just">
              <a:lnSpc>
                <a:spcPct val="129393"/>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a:p>
            <a:pPr indent="0" lvl="0" marL="0" marR="0" rtl="0" algn="just">
              <a:lnSpc>
                <a:spcPct val="129393"/>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a:p>
            <a:pPr indent="0" lvl="0" marL="0" marR="0" rtl="0" algn="just">
              <a:lnSpc>
                <a:spcPct val="129393"/>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a:p>
            <a:pPr indent="0" lvl="0" marL="0" marR="0" rtl="0" algn="l">
              <a:lnSpc>
                <a:spcPct val="129393"/>
              </a:lnSpc>
              <a:spcBef>
                <a:spcPts val="0"/>
              </a:spcBef>
              <a:spcAft>
                <a:spcPts val="0"/>
              </a:spcAft>
              <a:buNone/>
            </a:pPr>
            <a:r>
              <a:t/>
            </a:r>
            <a:endParaRPr b="0" i="0" sz="2640" u="none" cap="none" strike="noStrike">
              <a:solidFill>
                <a:srgbClr val="17161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98" name="Google Shape;98;p14"/>
          <p:cNvPicPr preferRelativeResize="0"/>
          <p:nvPr/>
        </p:nvPicPr>
        <p:blipFill rotWithShape="1">
          <a:blip r:embed="rId3">
            <a:alphaModFix/>
          </a:blip>
          <a:srcRect b="0" l="0" r="0" t="0"/>
          <a:stretch/>
        </p:blipFill>
        <p:spPr>
          <a:xfrm>
            <a:off x="-1031787" y="5143500"/>
            <a:ext cx="6304087" cy="6304087"/>
          </a:xfrm>
          <a:prstGeom prst="rect">
            <a:avLst/>
          </a:prstGeom>
          <a:noFill/>
          <a:ln>
            <a:noFill/>
          </a:ln>
        </p:spPr>
      </p:pic>
      <p:pic>
        <p:nvPicPr>
          <p:cNvPr id="99" name="Google Shape;99;p14"/>
          <p:cNvPicPr preferRelativeResize="0"/>
          <p:nvPr/>
        </p:nvPicPr>
        <p:blipFill rotWithShape="1">
          <a:blip r:embed="rId3">
            <a:alphaModFix/>
          </a:blip>
          <a:srcRect b="0" l="0" r="0" t="0"/>
          <a:stretch/>
        </p:blipFill>
        <p:spPr>
          <a:xfrm>
            <a:off x="5521381" y="2755249"/>
            <a:ext cx="951933" cy="951933"/>
          </a:xfrm>
          <a:prstGeom prst="rect">
            <a:avLst/>
          </a:prstGeom>
          <a:noFill/>
          <a:ln>
            <a:noFill/>
          </a:ln>
        </p:spPr>
      </p:pic>
      <p:sp>
        <p:nvSpPr>
          <p:cNvPr id="100" name="Google Shape;100;p14"/>
          <p:cNvSpPr txBox="1"/>
          <p:nvPr/>
        </p:nvSpPr>
        <p:spPr>
          <a:xfrm>
            <a:off x="8478292" y="1235117"/>
            <a:ext cx="8253460" cy="1162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200" u="none" cap="none" strike="noStrike">
                <a:solidFill>
                  <a:srgbClr val="171616"/>
                </a:solidFill>
                <a:latin typeface="Poppins"/>
                <a:ea typeface="Poppins"/>
                <a:cs typeface="Poppins"/>
                <a:sym typeface="Poppins"/>
              </a:rPr>
              <a:t>Table Of Contents</a:t>
            </a:r>
            <a:endParaRPr/>
          </a:p>
        </p:txBody>
      </p:sp>
      <p:sp>
        <p:nvSpPr>
          <p:cNvPr id="101" name="Google Shape;101;p14"/>
          <p:cNvSpPr txBox="1"/>
          <p:nvPr/>
        </p:nvSpPr>
        <p:spPr>
          <a:xfrm>
            <a:off x="8619210" y="2698099"/>
            <a:ext cx="7200632" cy="5595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1) Introduction</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2) What is hate speech?</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3) Problem Statement and Objective</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4) Base Papers</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5) Methodology</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6) Dataset Description</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7) Preprocessing</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8) Feature Extraction</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9) Machine Learning Models</a:t>
            </a:r>
            <a:endParaRPr/>
          </a:p>
          <a:p>
            <a:pPr indent="0" lvl="0" marL="0" marR="0" rtl="0" algn="l">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10) Results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2"/>
          <p:cNvPicPr preferRelativeResize="0"/>
          <p:nvPr/>
        </p:nvPicPr>
        <p:blipFill rotWithShape="1">
          <a:blip r:embed="rId3">
            <a:alphaModFix/>
          </a:blip>
          <a:srcRect b="7706" l="0" r="0" t="7705"/>
          <a:stretch/>
        </p:blipFill>
        <p:spPr>
          <a:xfrm>
            <a:off x="0" y="0"/>
            <a:ext cx="18288000" cy="10287000"/>
          </a:xfrm>
          <a:prstGeom prst="rect">
            <a:avLst/>
          </a:prstGeom>
          <a:noFill/>
          <a:ln>
            <a:noFill/>
          </a:ln>
        </p:spPr>
      </p:pic>
      <p:pic>
        <p:nvPicPr>
          <p:cNvPr id="282" name="Google Shape;282;p32"/>
          <p:cNvPicPr preferRelativeResize="0"/>
          <p:nvPr/>
        </p:nvPicPr>
        <p:blipFill rotWithShape="1">
          <a:blip r:embed="rId4">
            <a:alphaModFix/>
          </a:blip>
          <a:srcRect b="0" l="0" r="0" t="0"/>
          <a:stretch/>
        </p:blipFill>
        <p:spPr>
          <a:xfrm>
            <a:off x="1028700" y="1028700"/>
            <a:ext cx="546184" cy="546184"/>
          </a:xfrm>
          <a:prstGeom prst="rect">
            <a:avLst/>
          </a:prstGeom>
          <a:noFill/>
          <a:ln>
            <a:noFill/>
          </a:ln>
        </p:spPr>
      </p:pic>
      <p:pic>
        <p:nvPicPr>
          <p:cNvPr id="283" name="Google Shape;283;p32"/>
          <p:cNvPicPr preferRelativeResize="0"/>
          <p:nvPr/>
        </p:nvPicPr>
        <p:blipFill rotWithShape="1">
          <a:blip r:embed="rId5">
            <a:alphaModFix/>
          </a:blip>
          <a:srcRect b="0" l="0" r="0" t="0"/>
          <a:stretch/>
        </p:blipFill>
        <p:spPr>
          <a:xfrm>
            <a:off x="1205735" y="1178928"/>
            <a:ext cx="192115" cy="245728"/>
          </a:xfrm>
          <a:prstGeom prst="rect">
            <a:avLst/>
          </a:prstGeom>
          <a:noFill/>
          <a:ln>
            <a:noFill/>
          </a:ln>
        </p:spPr>
      </p:pic>
      <p:pic>
        <p:nvPicPr>
          <p:cNvPr id="284" name="Google Shape;284;p32"/>
          <p:cNvPicPr preferRelativeResize="0"/>
          <p:nvPr/>
        </p:nvPicPr>
        <p:blipFill rotWithShape="1">
          <a:blip r:embed="rId4">
            <a:alphaModFix/>
          </a:blip>
          <a:srcRect b="0" l="0" r="0" t="0"/>
          <a:stretch/>
        </p:blipFill>
        <p:spPr>
          <a:xfrm>
            <a:off x="14923308" y="-1307292"/>
            <a:ext cx="4671984" cy="4671984"/>
          </a:xfrm>
          <a:prstGeom prst="rect">
            <a:avLst/>
          </a:prstGeom>
          <a:noFill/>
          <a:ln>
            <a:noFill/>
          </a:ln>
        </p:spPr>
      </p:pic>
      <p:sp>
        <p:nvSpPr>
          <p:cNvPr id="285" name="Google Shape;285;p32"/>
          <p:cNvSpPr txBox="1"/>
          <p:nvPr/>
        </p:nvSpPr>
        <p:spPr>
          <a:xfrm>
            <a:off x="2526091" y="3751666"/>
            <a:ext cx="13235817" cy="2067224"/>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11411" u="none" cap="none" strike="noStrike">
                <a:solidFill>
                  <a:srgbClr val="040404"/>
                </a:solidFill>
                <a:latin typeface="Poppins ExtraBold"/>
                <a:ea typeface="Poppins ExtraBold"/>
                <a:cs typeface="Poppins ExtraBold"/>
                <a:sym typeface="Poppins ExtraBold"/>
              </a:rPr>
              <a:t>Thank You</a:t>
            </a:r>
            <a:endParaRPr/>
          </a:p>
        </p:txBody>
      </p:sp>
      <p:pic>
        <p:nvPicPr>
          <p:cNvPr id="286" name="Google Shape;286;p32"/>
          <p:cNvPicPr preferRelativeResize="0"/>
          <p:nvPr/>
        </p:nvPicPr>
        <p:blipFill rotWithShape="1">
          <a:blip r:embed="rId4">
            <a:alphaModFix/>
          </a:blip>
          <a:srcRect b="0" l="0" r="0" t="0"/>
          <a:stretch/>
        </p:blipFill>
        <p:spPr>
          <a:xfrm>
            <a:off x="-1307292" y="6922308"/>
            <a:ext cx="4671984" cy="4671984"/>
          </a:xfrm>
          <a:prstGeom prst="rect">
            <a:avLst/>
          </a:prstGeom>
          <a:noFill/>
          <a:ln>
            <a:noFill/>
          </a:ln>
        </p:spPr>
      </p:pic>
      <p:pic>
        <p:nvPicPr>
          <p:cNvPr id="287" name="Google Shape;287;p32"/>
          <p:cNvPicPr preferRelativeResize="0"/>
          <p:nvPr/>
        </p:nvPicPr>
        <p:blipFill rotWithShape="1">
          <a:blip r:embed="rId4">
            <a:alphaModFix/>
          </a:blip>
          <a:srcRect b="0" l="0" r="0" t="0"/>
          <a:stretch/>
        </p:blipFill>
        <p:spPr>
          <a:xfrm>
            <a:off x="12856594" y="1028700"/>
            <a:ext cx="1391836" cy="1391836"/>
          </a:xfrm>
          <a:prstGeom prst="rect">
            <a:avLst/>
          </a:prstGeom>
          <a:noFill/>
          <a:ln>
            <a:noFill/>
          </a:ln>
        </p:spPr>
      </p:pic>
      <p:pic>
        <p:nvPicPr>
          <p:cNvPr id="288" name="Google Shape;288;p32"/>
          <p:cNvPicPr preferRelativeResize="0"/>
          <p:nvPr/>
        </p:nvPicPr>
        <p:blipFill rotWithShape="1">
          <a:blip r:embed="rId4">
            <a:alphaModFix/>
          </a:blip>
          <a:srcRect b="0" l="0" r="0" t="0"/>
          <a:stretch/>
        </p:blipFill>
        <p:spPr>
          <a:xfrm>
            <a:off x="15465163" y="3776299"/>
            <a:ext cx="593492" cy="593492"/>
          </a:xfrm>
          <a:prstGeom prst="rect">
            <a:avLst/>
          </a:prstGeom>
          <a:noFill/>
          <a:ln>
            <a:noFill/>
          </a:ln>
        </p:spPr>
      </p:pic>
      <p:pic>
        <p:nvPicPr>
          <p:cNvPr id="289" name="Google Shape;289;p32"/>
          <p:cNvPicPr preferRelativeResize="0"/>
          <p:nvPr/>
        </p:nvPicPr>
        <p:blipFill rotWithShape="1">
          <a:blip r:embed="rId4">
            <a:alphaModFix/>
          </a:blip>
          <a:srcRect b="0" l="0" r="0" t="0"/>
          <a:stretch/>
        </p:blipFill>
        <p:spPr>
          <a:xfrm>
            <a:off x="4039570" y="7866464"/>
            <a:ext cx="1391836" cy="1391836"/>
          </a:xfrm>
          <a:prstGeom prst="rect">
            <a:avLst/>
          </a:prstGeom>
          <a:noFill/>
          <a:ln>
            <a:noFill/>
          </a:ln>
        </p:spPr>
      </p:pic>
      <p:pic>
        <p:nvPicPr>
          <p:cNvPr id="290" name="Google Shape;290;p32"/>
          <p:cNvPicPr preferRelativeResize="0"/>
          <p:nvPr/>
        </p:nvPicPr>
        <p:blipFill rotWithShape="1">
          <a:blip r:embed="rId4">
            <a:alphaModFix/>
          </a:blip>
          <a:srcRect b="0" l="0" r="0" t="0"/>
          <a:stretch/>
        </p:blipFill>
        <p:spPr>
          <a:xfrm>
            <a:off x="2229345" y="5917209"/>
            <a:ext cx="593492" cy="5934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0" r="0" t="0"/>
          <a:stretch/>
        </p:blipFill>
        <p:spPr>
          <a:xfrm>
            <a:off x="290401" y="509880"/>
            <a:ext cx="546184" cy="546184"/>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a:off x="836585" y="782972"/>
            <a:ext cx="192115" cy="245728"/>
          </a:xfrm>
          <a:prstGeom prst="rect">
            <a:avLst/>
          </a:prstGeom>
          <a:noFill/>
          <a:ln>
            <a:noFill/>
          </a:ln>
        </p:spPr>
      </p:pic>
      <p:sp>
        <p:nvSpPr>
          <p:cNvPr id="108" name="Google Shape;108;p15"/>
          <p:cNvSpPr/>
          <p:nvPr/>
        </p:nvSpPr>
        <p:spPr>
          <a:xfrm>
            <a:off x="9339726" y="0"/>
            <a:ext cx="10287000" cy="10287000"/>
          </a:xfrm>
          <a:custGeom>
            <a:rect b="b" l="l" r="r" t="t"/>
            <a:pathLst>
              <a:path extrusionOk="0" h="6350000" w="6350000">
                <a:moveTo>
                  <a:pt x="0" y="6350000"/>
                </a:moveTo>
                <a:lnTo>
                  <a:pt x="6350000" y="6350000"/>
                </a:lnTo>
                <a:lnTo>
                  <a:pt x="6350000" y="0"/>
                </a:lnTo>
                <a:cubicBezTo>
                  <a:pt x="2843530" y="0"/>
                  <a:pt x="0" y="2843530"/>
                  <a:pt x="0" y="6350000"/>
                </a:cubicBezTo>
                <a:close/>
              </a:path>
            </a:pathLst>
          </a:custGeom>
          <a:blipFill rotWithShape="1">
            <a:blip r:embed="rId5">
              <a:alphaModFix/>
            </a:blip>
            <a:stretch>
              <a:fillRect b="0" l="-12415" r="-12414"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5"/>
          <p:cNvPicPr preferRelativeResize="0"/>
          <p:nvPr/>
        </p:nvPicPr>
        <p:blipFill rotWithShape="1">
          <a:blip r:embed="rId3">
            <a:alphaModFix/>
          </a:blip>
          <a:srcRect b="0" l="0" r="0" t="0"/>
          <a:stretch/>
        </p:blipFill>
        <p:spPr>
          <a:xfrm>
            <a:off x="11593587" y="1504425"/>
            <a:ext cx="951933" cy="951933"/>
          </a:xfrm>
          <a:prstGeom prst="rect">
            <a:avLst/>
          </a:prstGeom>
          <a:noFill/>
          <a:ln>
            <a:noFill/>
          </a:ln>
        </p:spPr>
      </p:pic>
      <p:sp>
        <p:nvSpPr>
          <p:cNvPr id="110" name="Google Shape;110;p15"/>
          <p:cNvSpPr txBox="1"/>
          <p:nvPr/>
        </p:nvSpPr>
        <p:spPr>
          <a:xfrm>
            <a:off x="3339181" y="348138"/>
            <a:ext cx="7916785" cy="1156287"/>
          </a:xfrm>
          <a:prstGeom prst="rect">
            <a:avLst/>
          </a:prstGeom>
          <a:noFill/>
          <a:ln>
            <a:noFill/>
          </a:ln>
        </p:spPr>
        <p:txBody>
          <a:bodyPr anchorCtr="0" anchor="t" bIns="0" lIns="0" spcFirstLastPara="1" rIns="0" wrap="square" tIns="0">
            <a:spAutoFit/>
          </a:bodyPr>
          <a:lstStyle/>
          <a:p>
            <a:pPr indent="0" lvl="0" marL="0" marR="0" rtl="0" algn="l">
              <a:lnSpc>
                <a:spcPct val="120019"/>
              </a:lnSpc>
              <a:spcBef>
                <a:spcPts val="0"/>
              </a:spcBef>
              <a:spcAft>
                <a:spcPts val="0"/>
              </a:spcAft>
              <a:buNone/>
            </a:pPr>
            <a:r>
              <a:rPr b="0" i="0" lang="en-US" sz="7133" u="none" cap="none" strike="noStrike">
                <a:solidFill>
                  <a:srgbClr val="171616"/>
                </a:solidFill>
                <a:latin typeface="Poppins"/>
                <a:ea typeface="Poppins"/>
                <a:cs typeface="Poppins"/>
                <a:sym typeface="Poppins"/>
              </a:rPr>
              <a:t>Introduction</a:t>
            </a:r>
            <a:endParaRPr/>
          </a:p>
        </p:txBody>
      </p:sp>
      <p:sp>
        <p:nvSpPr>
          <p:cNvPr id="111" name="Google Shape;111;p15"/>
          <p:cNvSpPr txBox="1"/>
          <p:nvPr/>
        </p:nvSpPr>
        <p:spPr>
          <a:xfrm>
            <a:off x="290401" y="1923242"/>
            <a:ext cx="9049325" cy="79108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After the advent of social media and its increasing number of users, there is less and less control over the content posted by them. Hate and abusive speech being one of these. </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People are now able to express or show any type of emotion online which was once difficult when talking to a person face to face. </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We can see hate content being posted daily in the form of comments, images, videos etc. </a:t>
            </a:r>
            <a:endParaRPr/>
          </a:p>
          <a:p>
            <a:pPr indent="0" lvl="0" marL="0" marR="0" rtl="0" algn="just">
              <a:lnSpc>
                <a:spcPct val="140000"/>
              </a:lnSpc>
              <a:spcBef>
                <a:spcPts val="0"/>
              </a:spcBef>
              <a:spcAft>
                <a:spcPts val="0"/>
              </a:spcAft>
              <a:buNone/>
            </a:pPr>
            <a:r>
              <a:t/>
            </a:r>
            <a:endParaRPr b="0" i="0" sz="2800" u="none" cap="none" strike="noStrike">
              <a:solidFill>
                <a:srgbClr val="171616"/>
              </a:solidFill>
              <a:latin typeface="Open Sans"/>
              <a:ea typeface="Open Sans"/>
              <a:cs typeface="Open Sans"/>
              <a:sym typeface="Open Sans"/>
            </a:endParaRPr>
          </a:p>
          <a:p>
            <a:pPr indent="0" lvl="0" marL="0" marR="0" rtl="0" algn="just">
              <a:lnSpc>
                <a:spcPct val="140000"/>
              </a:lnSpc>
              <a:spcBef>
                <a:spcPts val="0"/>
              </a:spcBef>
              <a:spcAft>
                <a:spcPts val="0"/>
              </a:spcAft>
              <a:buNone/>
            </a:pPr>
            <a:r>
              <a:rPr b="0" i="0" lang="en-US" sz="2800" u="none" cap="none" strike="noStrike">
                <a:solidFill>
                  <a:srgbClr val="171616"/>
                </a:solidFill>
                <a:latin typeface="Open Sans"/>
                <a:ea typeface="Open Sans"/>
                <a:cs typeface="Open Sans"/>
                <a:sym typeface="Open Sans"/>
              </a:rPr>
              <a:t>Automated hate speech detection plays a huge role when dealing with a huge number of users. Here we will be using machine learning classification models to classify hate comments and tweets.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0" l="0" r="0" t="0"/>
          <a:stretch/>
        </p:blipFill>
        <p:spPr>
          <a:xfrm>
            <a:off x="1205735" y="1178928"/>
            <a:ext cx="192115" cy="245728"/>
          </a:xfrm>
          <a:prstGeom prst="rect">
            <a:avLst/>
          </a:prstGeom>
          <a:noFill/>
          <a:ln>
            <a:noFill/>
          </a:ln>
        </p:spPr>
      </p:pic>
      <p:pic>
        <p:nvPicPr>
          <p:cNvPr id="117" name="Google Shape;117;p16"/>
          <p:cNvPicPr preferRelativeResize="0"/>
          <p:nvPr/>
        </p:nvPicPr>
        <p:blipFill rotWithShape="1">
          <a:blip r:embed="rId4">
            <a:alphaModFix/>
          </a:blip>
          <a:srcRect b="4321" l="1583" r="0" t="4322"/>
          <a:stretch/>
        </p:blipFill>
        <p:spPr>
          <a:xfrm>
            <a:off x="184565" y="164405"/>
            <a:ext cx="7662898" cy="5684795"/>
          </a:xfrm>
          <a:prstGeom prst="rect">
            <a:avLst/>
          </a:prstGeom>
          <a:noFill/>
          <a:ln>
            <a:noFill/>
          </a:ln>
        </p:spPr>
      </p:pic>
      <p:pic>
        <p:nvPicPr>
          <p:cNvPr id="118" name="Google Shape;118;p16"/>
          <p:cNvPicPr preferRelativeResize="0"/>
          <p:nvPr/>
        </p:nvPicPr>
        <p:blipFill rotWithShape="1">
          <a:blip r:embed="rId5">
            <a:alphaModFix/>
          </a:blip>
          <a:srcRect b="0" l="0" r="0" t="0"/>
          <a:stretch/>
        </p:blipFill>
        <p:spPr>
          <a:xfrm>
            <a:off x="5158962" y="3943732"/>
            <a:ext cx="15356599" cy="15356599"/>
          </a:xfrm>
          <a:prstGeom prst="rect">
            <a:avLst/>
          </a:prstGeom>
          <a:noFill/>
          <a:ln>
            <a:noFill/>
          </a:ln>
        </p:spPr>
      </p:pic>
      <p:pic>
        <p:nvPicPr>
          <p:cNvPr id="119" name="Google Shape;119;p16"/>
          <p:cNvPicPr preferRelativeResize="0"/>
          <p:nvPr/>
        </p:nvPicPr>
        <p:blipFill rotWithShape="1">
          <a:blip r:embed="rId5">
            <a:alphaModFix/>
          </a:blip>
          <a:srcRect b="0" l="0" r="0" t="0"/>
          <a:stretch/>
        </p:blipFill>
        <p:spPr>
          <a:xfrm>
            <a:off x="16307367" y="825826"/>
            <a:ext cx="951933" cy="951933"/>
          </a:xfrm>
          <a:prstGeom prst="rect">
            <a:avLst/>
          </a:prstGeom>
          <a:noFill/>
          <a:ln>
            <a:noFill/>
          </a:ln>
        </p:spPr>
      </p:pic>
      <p:sp>
        <p:nvSpPr>
          <p:cNvPr id="120" name="Google Shape;120;p16"/>
          <p:cNvSpPr txBox="1"/>
          <p:nvPr/>
        </p:nvSpPr>
        <p:spPr>
          <a:xfrm>
            <a:off x="7847463" y="5274554"/>
            <a:ext cx="9647527" cy="175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600" u="none" cap="none" strike="noStrike">
                <a:solidFill>
                  <a:srgbClr val="FFFFFF"/>
                </a:solidFill>
                <a:latin typeface="Poppins"/>
                <a:ea typeface="Poppins"/>
                <a:cs typeface="Poppins"/>
                <a:sym typeface="Poppins"/>
              </a:rPr>
              <a:t>WHAT IS HATE SPEECH V/S OFFENSIVE SPEECH</a:t>
            </a:r>
            <a:endParaRPr/>
          </a:p>
        </p:txBody>
      </p:sp>
      <p:sp>
        <p:nvSpPr>
          <p:cNvPr id="121" name="Google Shape;121;p16"/>
          <p:cNvSpPr txBox="1"/>
          <p:nvPr/>
        </p:nvSpPr>
        <p:spPr>
          <a:xfrm>
            <a:off x="6494903" y="7251491"/>
            <a:ext cx="11592423" cy="278574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Open Sans"/>
                <a:ea typeface="Open Sans"/>
                <a:cs typeface="Open Sans"/>
                <a:sym typeface="Open Sans"/>
              </a:rPr>
              <a:t>Online hate is composed of the use of language that contains either hate speech targeted toward individuals or groups, profanity, offensive language, or toxicity whereas offensive language contains offensive terms but is not targeting any group in particular.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127" name="Google Shape;127;p17"/>
          <p:cNvPicPr preferRelativeResize="0"/>
          <p:nvPr/>
        </p:nvPicPr>
        <p:blipFill rotWithShape="1">
          <a:blip r:embed="rId4">
            <a:alphaModFix/>
          </a:blip>
          <a:srcRect b="0" l="0" r="0" t="0"/>
          <a:stretch/>
        </p:blipFill>
        <p:spPr>
          <a:xfrm>
            <a:off x="1205735" y="1178928"/>
            <a:ext cx="192115" cy="245728"/>
          </a:xfrm>
          <a:prstGeom prst="rect">
            <a:avLst/>
          </a:prstGeom>
          <a:noFill/>
          <a:ln>
            <a:noFill/>
          </a:ln>
        </p:spPr>
      </p:pic>
      <p:sp>
        <p:nvSpPr>
          <p:cNvPr id="128" name="Google Shape;128;p17"/>
          <p:cNvSpPr/>
          <p:nvPr/>
        </p:nvSpPr>
        <p:spPr>
          <a:xfrm>
            <a:off x="-1329685" y="3937448"/>
            <a:ext cx="6625927" cy="6625927"/>
          </a:xfrm>
          <a:custGeom>
            <a:rect b="b" l="l" r="r" t="t"/>
            <a:pathLst>
              <a:path extrusionOk="0" h="3282950" w="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rotWithShape="1">
            <a:blip r:embed="rId5">
              <a:alphaModFix/>
            </a:blip>
            <a:stretch>
              <a:fillRect b="-8449" l="0" r="0" t="-845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7"/>
          <p:cNvPicPr preferRelativeResize="0"/>
          <p:nvPr/>
        </p:nvPicPr>
        <p:blipFill rotWithShape="1">
          <a:blip r:embed="rId6">
            <a:alphaModFix/>
          </a:blip>
          <a:srcRect b="0" l="0" r="0" t="0"/>
          <a:stretch/>
        </p:blipFill>
        <p:spPr>
          <a:xfrm rot="-5400000">
            <a:off x="7984987" y="800989"/>
            <a:ext cx="7220647" cy="11646204"/>
          </a:xfrm>
          <a:prstGeom prst="rect">
            <a:avLst/>
          </a:prstGeom>
          <a:noFill/>
          <a:ln>
            <a:noFill/>
          </a:ln>
        </p:spPr>
      </p:pic>
      <p:sp>
        <p:nvSpPr>
          <p:cNvPr id="130" name="Google Shape;130;p17"/>
          <p:cNvSpPr txBox="1"/>
          <p:nvPr/>
        </p:nvSpPr>
        <p:spPr>
          <a:xfrm>
            <a:off x="6164561" y="3212077"/>
            <a:ext cx="10934662" cy="7132393"/>
          </a:xfrm>
          <a:prstGeom prst="rect">
            <a:avLst/>
          </a:prstGeom>
          <a:noFill/>
          <a:ln>
            <a:noFill/>
          </a:ln>
        </p:spPr>
        <p:txBody>
          <a:bodyPr anchorCtr="0" anchor="t" bIns="0" lIns="0" spcFirstLastPara="1" rIns="0" wrap="square" tIns="0">
            <a:spAutoFit/>
          </a:bodyPr>
          <a:lstStyle/>
          <a:p>
            <a:pPr indent="0" lvl="0" marL="0" marR="0" rtl="0" algn="just">
              <a:lnSpc>
                <a:spcPct val="139970"/>
              </a:lnSpc>
              <a:spcBef>
                <a:spcPts val="0"/>
              </a:spcBef>
              <a:spcAft>
                <a:spcPts val="0"/>
              </a:spcAft>
              <a:buNone/>
            </a:pPr>
            <a:r>
              <a:rPr b="0" i="0" lang="en-US" sz="2697" u="none" cap="none" strike="noStrike">
                <a:solidFill>
                  <a:srgbClr val="FFFFFF"/>
                </a:solidFill>
                <a:latin typeface="Calibri"/>
                <a:ea typeface="Calibri"/>
                <a:cs typeface="Calibri"/>
                <a:sym typeface="Calibri"/>
              </a:rPr>
              <a:t>● Hate Speech recognition is to identify hate comments/posts on various social media platforms so appropriate measures can be taken to improve interactions on these platforms.</a:t>
            </a:r>
            <a:endParaRPr/>
          </a:p>
          <a:p>
            <a:pPr indent="0" lvl="0" marL="0" marR="0" rtl="0" algn="l">
              <a:lnSpc>
                <a:spcPct val="139970"/>
              </a:lnSpc>
              <a:spcBef>
                <a:spcPts val="0"/>
              </a:spcBef>
              <a:spcAft>
                <a:spcPts val="0"/>
              </a:spcAft>
              <a:buNone/>
            </a:pPr>
            <a:r>
              <a:t/>
            </a:r>
            <a:endParaRPr b="0" i="0" sz="2697" u="none" cap="none" strike="noStrike">
              <a:solidFill>
                <a:srgbClr val="FFFFFF"/>
              </a:solidFill>
              <a:latin typeface="Calibri"/>
              <a:ea typeface="Calibri"/>
              <a:cs typeface="Calibri"/>
              <a:sym typeface="Calibri"/>
            </a:endParaRPr>
          </a:p>
          <a:p>
            <a:pPr indent="0" lvl="0" marL="0" marR="0" rtl="0" algn="just">
              <a:lnSpc>
                <a:spcPct val="139970"/>
              </a:lnSpc>
              <a:spcBef>
                <a:spcPts val="0"/>
              </a:spcBef>
              <a:spcAft>
                <a:spcPts val="0"/>
              </a:spcAft>
              <a:buNone/>
            </a:pPr>
            <a:r>
              <a:rPr b="0" i="0" lang="en-US" sz="2697" u="none" cap="none" strike="noStrike">
                <a:solidFill>
                  <a:srgbClr val="FFFFFF"/>
                </a:solidFill>
                <a:latin typeface="Calibri"/>
                <a:ea typeface="Calibri"/>
                <a:cs typeface="Calibri"/>
                <a:sym typeface="Calibri"/>
              </a:rPr>
              <a:t>● The objective of this presentation is to classify the data as hate speech, offensive speech and neither using various machine learning models used for classification.</a:t>
            </a:r>
            <a:endParaRPr/>
          </a:p>
          <a:p>
            <a:pPr indent="0" lvl="0" marL="0" marR="0" rtl="0" algn="just">
              <a:lnSpc>
                <a:spcPct val="139970"/>
              </a:lnSpc>
              <a:spcBef>
                <a:spcPts val="0"/>
              </a:spcBef>
              <a:spcAft>
                <a:spcPts val="0"/>
              </a:spcAft>
              <a:buNone/>
            </a:pPr>
            <a:r>
              <a:t/>
            </a:r>
            <a:endParaRPr b="0" i="0" sz="2697" u="none" cap="none" strike="noStrike">
              <a:solidFill>
                <a:srgbClr val="FFFFFF"/>
              </a:solidFill>
              <a:latin typeface="Calibri"/>
              <a:ea typeface="Calibri"/>
              <a:cs typeface="Calibri"/>
              <a:sym typeface="Calibri"/>
            </a:endParaRPr>
          </a:p>
          <a:p>
            <a:pPr indent="0" lvl="0" marL="0" marR="0" rtl="0" algn="just">
              <a:lnSpc>
                <a:spcPct val="139970"/>
              </a:lnSpc>
              <a:spcBef>
                <a:spcPts val="0"/>
              </a:spcBef>
              <a:spcAft>
                <a:spcPts val="0"/>
              </a:spcAft>
              <a:buNone/>
            </a:pPr>
            <a:r>
              <a:rPr b="0" i="0" lang="en-US" sz="2697" u="none" cap="none" strike="noStrike">
                <a:solidFill>
                  <a:srgbClr val="FFFFFF"/>
                </a:solidFill>
                <a:latin typeface="Calibri"/>
                <a:ea typeface="Calibri"/>
                <a:cs typeface="Calibri"/>
                <a:sym typeface="Calibri"/>
              </a:rPr>
              <a:t>● From all the research papers that we have gone through, we have selected 2 papers as our base research papers to know more about the machine learning models and the datasets.</a:t>
            </a:r>
            <a:endParaRPr/>
          </a:p>
          <a:p>
            <a:pPr indent="0" lvl="0" marL="0" marR="0" rtl="0" algn="just">
              <a:lnSpc>
                <a:spcPct val="139970"/>
              </a:lnSpc>
              <a:spcBef>
                <a:spcPts val="0"/>
              </a:spcBef>
              <a:spcAft>
                <a:spcPts val="0"/>
              </a:spcAft>
              <a:buNone/>
            </a:pPr>
            <a:r>
              <a:t/>
            </a:r>
            <a:endParaRPr b="0" i="0" sz="2697" u="none" cap="none" strike="noStrike">
              <a:solidFill>
                <a:srgbClr val="FFFFFF"/>
              </a:solidFill>
              <a:latin typeface="Calibri"/>
              <a:ea typeface="Calibri"/>
              <a:cs typeface="Calibri"/>
              <a:sym typeface="Calibri"/>
            </a:endParaRPr>
          </a:p>
          <a:p>
            <a:pPr indent="0" lvl="0" marL="0" marR="0" rtl="0" algn="just">
              <a:lnSpc>
                <a:spcPct val="139970"/>
              </a:lnSpc>
              <a:spcBef>
                <a:spcPts val="0"/>
              </a:spcBef>
              <a:spcAft>
                <a:spcPts val="0"/>
              </a:spcAft>
              <a:buNone/>
            </a:pPr>
            <a:r>
              <a:rPr b="0" i="0" lang="en-US" sz="2697" u="none" cap="none" strike="noStrike">
                <a:solidFill>
                  <a:srgbClr val="FFFFFF"/>
                </a:solidFill>
                <a:latin typeface="Calibri"/>
                <a:ea typeface="Calibri"/>
                <a:cs typeface="Calibri"/>
                <a:sym typeface="Calibri"/>
              </a:rPr>
              <a:t>● As a consequence of knowledge that we have gained through the study of papers we have prepared the results.</a:t>
            </a:r>
            <a:endParaRPr/>
          </a:p>
          <a:p>
            <a:pPr indent="0" lvl="0" marL="0" marR="0" rtl="0" algn="l">
              <a:lnSpc>
                <a:spcPct val="139970"/>
              </a:lnSpc>
              <a:spcBef>
                <a:spcPts val="0"/>
              </a:spcBef>
              <a:spcAft>
                <a:spcPts val="0"/>
              </a:spcAft>
              <a:buNone/>
            </a:pPr>
            <a:r>
              <a:t/>
            </a:r>
            <a:endParaRPr b="0" i="0" sz="2697" u="none" cap="none" strike="noStrike">
              <a:solidFill>
                <a:srgbClr val="FFFFFF"/>
              </a:solidFill>
              <a:latin typeface="Calibri"/>
              <a:ea typeface="Calibri"/>
              <a:cs typeface="Calibri"/>
              <a:sym typeface="Calibri"/>
            </a:endParaRPr>
          </a:p>
        </p:txBody>
      </p:sp>
      <p:pic>
        <p:nvPicPr>
          <p:cNvPr id="131" name="Google Shape;131;p17"/>
          <p:cNvPicPr preferRelativeResize="0"/>
          <p:nvPr/>
        </p:nvPicPr>
        <p:blipFill rotWithShape="1">
          <a:blip r:embed="rId3">
            <a:alphaModFix/>
          </a:blip>
          <a:srcRect b="0" l="0" r="0" t="0"/>
          <a:stretch/>
        </p:blipFill>
        <p:spPr>
          <a:xfrm>
            <a:off x="5296242" y="1827596"/>
            <a:ext cx="951933" cy="951933"/>
          </a:xfrm>
          <a:prstGeom prst="rect">
            <a:avLst/>
          </a:prstGeom>
          <a:noFill/>
          <a:ln>
            <a:noFill/>
          </a:ln>
        </p:spPr>
      </p:pic>
      <p:sp>
        <p:nvSpPr>
          <p:cNvPr id="132" name="Google Shape;132;p17"/>
          <p:cNvSpPr txBox="1"/>
          <p:nvPr/>
        </p:nvSpPr>
        <p:spPr>
          <a:xfrm>
            <a:off x="7228188" y="668902"/>
            <a:ext cx="10334580" cy="2600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600" u="none" cap="none" strike="noStrike">
                <a:solidFill>
                  <a:srgbClr val="171616"/>
                </a:solidFill>
                <a:latin typeface="Poppins"/>
                <a:ea typeface="Poppins"/>
                <a:cs typeface="Poppins"/>
                <a:sym typeface="Poppins"/>
              </a:rPr>
              <a:t>Problem Statement </a:t>
            </a:r>
            <a:endParaRPr/>
          </a:p>
          <a:p>
            <a:pPr indent="0" lvl="0" marL="0" marR="0" rtl="0" algn="l">
              <a:lnSpc>
                <a:spcPct val="120000"/>
              </a:lnSpc>
              <a:spcBef>
                <a:spcPts val="0"/>
              </a:spcBef>
              <a:spcAft>
                <a:spcPts val="0"/>
              </a:spcAft>
              <a:buNone/>
            </a:pPr>
            <a:r>
              <a:rPr b="1" i="0" lang="en-US" sz="5600" u="none" cap="none" strike="noStrike">
                <a:solidFill>
                  <a:srgbClr val="171616"/>
                </a:solidFill>
                <a:latin typeface="Poppins"/>
                <a:ea typeface="Poppins"/>
                <a:cs typeface="Poppins"/>
                <a:sym typeface="Poppins"/>
              </a:rPr>
              <a:t>and Objective</a:t>
            </a:r>
            <a:endParaRPr/>
          </a:p>
          <a:p>
            <a:pPr indent="0" lvl="0" marL="0" marR="0" rtl="0" algn="l">
              <a:lnSpc>
                <a:spcPct val="120000"/>
              </a:lnSpc>
              <a:spcBef>
                <a:spcPts val="0"/>
              </a:spcBef>
              <a:spcAft>
                <a:spcPts val="0"/>
              </a:spcAft>
              <a:buNone/>
            </a:pPr>
            <a:r>
              <a:t/>
            </a:r>
            <a:endParaRPr b="1" i="0" sz="5600" u="none" cap="none" strike="noStrike">
              <a:solidFill>
                <a:srgbClr val="171616"/>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138" name="Google Shape;138;p18"/>
          <p:cNvPicPr preferRelativeResize="0"/>
          <p:nvPr/>
        </p:nvPicPr>
        <p:blipFill rotWithShape="1">
          <a:blip r:embed="rId3">
            <a:alphaModFix/>
          </a:blip>
          <a:srcRect b="0" l="0" r="0" t="0"/>
          <a:stretch/>
        </p:blipFill>
        <p:spPr>
          <a:xfrm>
            <a:off x="-1031787" y="5143500"/>
            <a:ext cx="6304087" cy="6304087"/>
          </a:xfrm>
          <a:prstGeom prst="rect">
            <a:avLst/>
          </a:prstGeom>
          <a:noFill/>
          <a:ln>
            <a:noFill/>
          </a:ln>
        </p:spPr>
      </p:pic>
      <p:pic>
        <p:nvPicPr>
          <p:cNvPr id="139" name="Google Shape;139;p18"/>
          <p:cNvPicPr preferRelativeResize="0"/>
          <p:nvPr/>
        </p:nvPicPr>
        <p:blipFill rotWithShape="1">
          <a:blip r:embed="rId3">
            <a:alphaModFix/>
          </a:blip>
          <a:srcRect b="0" l="0" r="0" t="0"/>
          <a:stretch/>
        </p:blipFill>
        <p:spPr>
          <a:xfrm>
            <a:off x="5521381" y="2755249"/>
            <a:ext cx="951933" cy="951933"/>
          </a:xfrm>
          <a:prstGeom prst="rect">
            <a:avLst/>
          </a:prstGeom>
          <a:noFill/>
          <a:ln>
            <a:noFill/>
          </a:ln>
        </p:spPr>
      </p:pic>
      <p:sp>
        <p:nvSpPr>
          <p:cNvPr id="140" name="Google Shape;140;p18"/>
          <p:cNvSpPr txBox="1"/>
          <p:nvPr/>
        </p:nvSpPr>
        <p:spPr>
          <a:xfrm>
            <a:off x="8478292" y="1235117"/>
            <a:ext cx="8253460" cy="1162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200" u="none" cap="none" strike="noStrike">
                <a:solidFill>
                  <a:srgbClr val="171616"/>
                </a:solidFill>
                <a:latin typeface="Poppins"/>
                <a:ea typeface="Poppins"/>
                <a:cs typeface="Poppins"/>
                <a:sym typeface="Poppins"/>
              </a:rPr>
              <a:t>Base Paper</a:t>
            </a:r>
            <a:endParaRPr/>
          </a:p>
        </p:txBody>
      </p:sp>
      <p:sp>
        <p:nvSpPr>
          <p:cNvPr id="141" name="Google Shape;141;p18"/>
          <p:cNvSpPr txBox="1"/>
          <p:nvPr/>
        </p:nvSpPr>
        <p:spPr>
          <a:xfrm>
            <a:off x="5521381" y="3992932"/>
            <a:ext cx="11987000" cy="2486661"/>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099" u="none" cap="none" strike="noStrike">
                <a:solidFill>
                  <a:srgbClr val="171616"/>
                </a:solidFill>
                <a:latin typeface="Open Sans"/>
                <a:ea typeface="Open Sans"/>
                <a:cs typeface="Open Sans"/>
                <a:sym typeface="Open Sans"/>
              </a:rPr>
              <a:t>Profiling Hate Speech Spreaders on Twitter</a:t>
            </a:r>
            <a:endParaRPr/>
          </a:p>
          <a:p>
            <a:pPr indent="0" lvl="0" marL="0" marR="0" rtl="0" algn="r">
              <a:lnSpc>
                <a:spcPct val="102464"/>
              </a:lnSpc>
              <a:spcBef>
                <a:spcPts val="0"/>
              </a:spcBef>
              <a:spcAft>
                <a:spcPts val="0"/>
              </a:spcAft>
              <a:buNone/>
            </a:pPr>
            <a:r>
              <a:t/>
            </a:r>
            <a:endParaRPr b="0" i="0" sz="4099" u="none" cap="none" strike="noStrike">
              <a:solidFill>
                <a:srgbClr val="171616"/>
              </a:solidFill>
              <a:latin typeface="Open Sans"/>
              <a:ea typeface="Open Sans"/>
              <a:cs typeface="Open Sans"/>
              <a:sym typeface="Open Sans"/>
            </a:endParaRPr>
          </a:p>
          <a:p>
            <a:pPr indent="0" lvl="0" marL="0" marR="0" rtl="0" algn="r">
              <a:lnSpc>
                <a:spcPct val="102464"/>
              </a:lnSpc>
              <a:spcBef>
                <a:spcPts val="0"/>
              </a:spcBef>
              <a:spcAft>
                <a:spcPts val="0"/>
              </a:spcAft>
              <a:buNone/>
            </a:pPr>
            <a:r>
              <a:t/>
            </a:r>
            <a:endParaRPr b="0" i="0" sz="4099" u="none" cap="none" strike="noStrike">
              <a:solidFill>
                <a:srgbClr val="171616"/>
              </a:solidFill>
              <a:latin typeface="Open Sans"/>
              <a:ea typeface="Open Sans"/>
              <a:cs typeface="Open Sans"/>
              <a:sym typeface="Open Sans"/>
            </a:endParaRPr>
          </a:p>
          <a:p>
            <a:pPr indent="0" lvl="0" marL="0" marR="0" rtl="0" algn="l">
              <a:lnSpc>
                <a:spcPct val="140009"/>
              </a:lnSpc>
              <a:spcBef>
                <a:spcPts val="0"/>
              </a:spcBef>
              <a:spcAft>
                <a:spcPts val="0"/>
              </a:spcAft>
              <a:buNone/>
            </a:pPr>
            <a:r>
              <a:rPr b="0" i="0" lang="en-US" sz="4099" u="none" cap="none" strike="noStrike">
                <a:solidFill>
                  <a:srgbClr val="171616"/>
                </a:solidFill>
                <a:latin typeface="Open Sans"/>
                <a:ea typeface="Open Sans"/>
                <a:cs typeface="Open Sans"/>
                <a:sym typeface="Open Sans"/>
              </a:rPr>
              <a:t>Reference Link - </a:t>
            </a:r>
            <a:endParaRPr/>
          </a:p>
        </p:txBody>
      </p:sp>
      <p:sp>
        <p:nvSpPr>
          <p:cNvPr id="142" name="Google Shape;142;p18"/>
          <p:cNvSpPr txBox="1"/>
          <p:nvPr/>
        </p:nvSpPr>
        <p:spPr>
          <a:xfrm>
            <a:off x="9904626" y="6623599"/>
            <a:ext cx="7959299" cy="1671944"/>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175" u="sng" cap="none" strike="noStrike">
                <a:solidFill>
                  <a:schemeClr val="hlink"/>
                </a:solidFill>
                <a:latin typeface="Open Sans"/>
                <a:ea typeface="Open Sans"/>
                <a:cs typeface="Open Sans"/>
                <a:sym typeface="Open Sans"/>
                <a:hlinkClick r:id="rId4"/>
              </a:rPr>
              <a:t>https://www.researchgate.net/publication/354185105_Profiling_Hate_Speech_Spreaders_on_Twitter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148" name="Google Shape;148;p19"/>
          <p:cNvPicPr preferRelativeResize="0"/>
          <p:nvPr/>
        </p:nvPicPr>
        <p:blipFill rotWithShape="1">
          <a:blip r:embed="rId3">
            <a:alphaModFix/>
          </a:blip>
          <a:srcRect b="0" l="0" r="0" t="0"/>
          <a:stretch/>
        </p:blipFill>
        <p:spPr>
          <a:xfrm>
            <a:off x="-1031787" y="5143500"/>
            <a:ext cx="6304087" cy="6304087"/>
          </a:xfrm>
          <a:prstGeom prst="rect">
            <a:avLst/>
          </a:prstGeom>
          <a:noFill/>
          <a:ln>
            <a:noFill/>
          </a:ln>
        </p:spPr>
      </p:pic>
      <p:pic>
        <p:nvPicPr>
          <p:cNvPr id="149" name="Google Shape;149;p19"/>
          <p:cNvPicPr preferRelativeResize="0"/>
          <p:nvPr/>
        </p:nvPicPr>
        <p:blipFill rotWithShape="1">
          <a:blip r:embed="rId4">
            <a:alphaModFix/>
          </a:blip>
          <a:srcRect b="822" l="0" r="0" t="822"/>
          <a:stretch/>
        </p:blipFill>
        <p:spPr>
          <a:xfrm>
            <a:off x="5472841" y="8184928"/>
            <a:ext cx="6271987" cy="896673"/>
          </a:xfrm>
          <a:prstGeom prst="rect">
            <a:avLst/>
          </a:prstGeom>
          <a:noFill/>
          <a:ln>
            <a:noFill/>
          </a:ln>
        </p:spPr>
      </p:pic>
      <p:pic>
        <p:nvPicPr>
          <p:cNvPr id="150" name="Google Shape;150;p19"/>
          <p:cNvPicPr preferRelativeResize="0"/>
          <p:nvPr/>
        </p:nvPicPr>
        <p:blipFill rotWithShape="1">
          <a:blip r:embed="rId5">
            <a:alphaModFix/>
          </a:blip>
          <a:srcRect b="0" l="0" r="0" t="0"/>
          <a:stretch/>
        </p:blipFill>
        <p:spPr>
          <a:xfrm>
            <a:off x="11944853" y="8041628"/>
            <a:ext cx="6228280" cy="1039973"/>
          </a:xfrm>
          <a:prstGeom prst="rect">
            <a:avLst/>
          </a:prstGeom>
          <a:noFill/>
          <a:ln>
            <a:noFill/>
          </a:ln>
        </p:spPr>
      </p:pic>
      <p:sp>
        <p:nvSpPr>
          <p:cNvPr id="151" name="Google Shape;151;p19"/>
          <p:cNvSpPr txBox="1"/>
          <p:nvPr/>
        </p:nvSpPr>
        <p:spPr>
          <a:xfrm>
            <a:off x="2823570" y="414337"/>
            <a:ext cx="13908182" cy="1162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171616"/>
                </a:solidFill>
                <a:latin typeface="Poppins"/>
                <a:ea typeface="Poppins"/>
                <a:cs typeface="Poppins"/>
                <a:sym typeface="Poppins"/>
              </a:rPr>
              <a:t>Obtainings from base paper</a:t>
            </a:r>
            <a:endParaRPr/>
          </a:p>
        </p:txBody>
      </p:sp>
      <p:sp>
        <p:nvSpPr>
          <p:cNvPr id="152" name="Google Shape;152;p19"/>
          <p:cNvSpPr txBox="1"/>
          <p:nvPr/>
        </p:nvSpPr>
        <p:spPr>
          <a:xfrm>
            <a:off x="5272300" y="2001684"/>
            <a:ext cx="11987000" cy="3591561"/>
          </a:xfrm>
          <a:prstGeom prst="rect">
            <a:avLst/>
          </a:prstGeom>
          <a:noFill/>
          <a:ln>
            <a:noFill/>
          </a:ln>
        </p:spPr>
        <p:txBody>
          <a:bodyPr anchorCtr="0" anchor="t" bIns="0" lIns="0" spcFirstLastPara="1" rIns="0" wrap="square" tIns="0">
            <a:spAutoFit/>
          </a:bodyPr>
          <a:lstStyle/>
          <a:p>
            <a:pPr indent="-442593" lvl="1" marL="885186" marR="0" rtl="0" algn="just">
              <a:lnSpc>
                <a:spcPct val="140009"/>
              </a:lnSpc>
              <a:spcBef>
                <a:spcPts val="0"/>
              </a:spcBef>
              <a:spcAft>
                <a:spcPts val="0"/>
              </a:spcAft>
              <a:buClr>
                <a:srgbClr val="171616"/>
              </a:buClr>
              <a:buSzPts val="4099"/>
              <a:buFont typeface="Arial"/>
              <a:buChar char="•"/>
            </a:pPr>
            <a:r>
              <a:rPr b="0" i="0" lang="en-US" sz="4099" u="none" cap="none" strike="noStrike">
                <a:solidFill>
                  <a:srgbClr val="171616"/>
                </a:solidFill>
                <a:latin typeface="Open Sans"/>
                <a:ea typeface="Open Sans"/>
                <a:cs typeface="Open Sans"/>
                <a:sym typeface="Open Sans"/>
              </a:rPr>
              <a:t>Use of classification reports and confusion matrix, these metrics are widely used for evaluating supervised machine learning models for classification when the dataset is multi-labelled.</a:t>
            </a:r>
            <a:endParaRPr/>
          </a:p>
        </p:txBody>
      </p:sp>
      <p:sp>
        <p:nvSpPr>
          <p:cNvPr id="153" name="Google Shape;153;p19"/>
          <p:cNvSpPr txBox="1"/>
          <p:nvPr/>
        </p:nvSpPr>
        <p:spPr>
          <a:xfrm>
            <a:off x="5272300" y="6018541"/>
            <a:ext cx="11987000" cy="1419861"/>
          </a:xfrm>
          <a:prstGeom prst="rect">
            <a:avLst/>
          </a:prstGeom>
          <a:noFill/>
          <a:ln>
            <a:noFill/>
          </a:ln>
        </p:spPr>
        <p:txBody>
          <a:bodyPr anchorCtr="0" anchor="t" bIns="0" lIns="0" spcFirstLastPara="1" rIns="0" wrap="square" tIns="0">
            <a:spAutoFit/>
          </a:bodyPr>
          <a:lstStyle/>
          <a:p>
            <a:pPr indent="-442593" lvl="1" marL="885186" marR="0" rtl="0" algn="just">
              <a:lnSpc>
                <a:spcPct val="140009"/>
              </a:lnSpc>
              <a:spcBef>
                <a:spcPts val="0"/>
              </a:spcBef>
              <a:spcAft>
                <a:spcPts val="0"/>
              </a:spcAft>
              <a:buClr>
                <a:srgbClr val="171616"/>
              </a:buClr>
              <a:buSzPts val="4099"/>
              <a:buFont typeface="Arial"/>
              <a:buChar char="•"/>
            </a:pPr>
            <a:r>
              <a:rPr b="0" i="0" lang="en-US" sz="4099" u="none" cap="none" strike="noStrike">
                <a:solidFill>
                  <a:srgbClr val="171616"/>
                </a:solidFill>
                <a:latin typeface="Open Sans"/>
                <a:ea typeface="Open Sans"/>
                <a:cs typeface="Open Sans"/>
                <a:sym typeface="Open Sans"/>
              </a:rPr>
              <a:t>Calculating Precision, recall and F1 score and combining them to find the best model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rotWithShape="1">
          <a:blip r:embed="rId3">
            <a:alphaModFix/>
          </a:blip>
          <a:srcRect b="0" l="0" r="0" t="0"/>
          <a:stretch/>
        </p:blipFill>
        <p:spPr>
          <a:xfrm>
            <a:off x="1019175" y="1028700"/>
            <a:ext cx="546184" cy="546184"/>
          </a:xfrm>
          <a:prstGeom prst="rect">
            <a:avLst/>
          </a:prstGeom>
          <a:noFill/>
          <a:ln>
            <a:noFill/>
          </a:ln>
        </p:spPr>
      </p:pic>
      <p:pic>
        <p:nvPicPr>
          <p:cNvPr id="159" name="Google Shape;159;p20"/>
          <p:cNvPicPr preferRelativeResize="0"/>
          <p:nvPr/>
        </p:nvPicPr>
        <p:blipFill rotWithShape="1">
          <a:blip r:embed="rId3">
            <a:alphaModFix/>
          </a:blip>
          <a:srcRect b="0" l="0" r="0" t="0"/>
          <a:stretch/>
        </p:blipFill>
        <p:spPr>
          <a:xfrm>
            <a:off x="-1082733" y="5848093"/>
            <a:ext cx="6304087" cy="6304087"/>
          </a:xfrm>
          <a:prstGeom prst="rect">
            <a:avLst/>
          </a:prstGeom>
          <a:noFill/>
          <a:ln>
            <a:noFill/>
          </a:ln>
        </p:spPr>
      </p:pic>
      <p:sp>
        <p:nvSpPr>
          <p:cNvPr id="160" name="Google Shape;160;p20"/>
          <p:cNvSpPr txBox="1"/>
          <p:nvPr/>
        </p:nvSpPr>
        <p:spPr>
          <a:xfrm>
            <a:off x="2823570" y="139742"/>
            <a:ext cx="13908182" cy="22574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171616"/>
                </a:solidFill>
                <a:latin typeface="Poppins"/>
                <a:ea typeface="Poppins"/>
                <a:cs typeface="Poppins"/>
                <a:sym typeface="Poppins"/>
              </a:rPr>
              <a:t>Conclusions obtained from base paper</a:t>
            </a:r>
            <a:endParaRPr/>
          </a:p>
        </p:txBody>
      </p:sp>
      <p:sp>
        <p:nvSpPr>
          <p:cNvPr id="161" name="Google Shape;161;p20"/>
          <p:cNvSpPr txBox="1"/>
          <p:nvPr/>
        </p:nvSpPr>
        <p:spPr>
          <a:xfrm>
            <a:off x="1298708" y="2848891"/>
            <a:ext cx="7845292" cy="2846492"/>
          </a:xfrm>
          <a:prstGeom prst="rect">
            <a:avLst/>
          </a:prstGeom>
          <a:noFill/>
          <a:ln>
            <a:noFill/>
          </a:ln>
        </p:spPr>
        <p:txBody>
          <a:bodyPr anchorCtr="0" anchor="t" bIns="0" lIns="0" spcFirstLastPara="1" rIns="0" wrap="square" tIns="0">
            <a:spAutoFit/>
          </a:bodyPr>
          <a:lstStyle/>
          <a:p>
            <a:pPr indent="-289670" lvl="1" marL="579340" marR="0" rtl="0" algn="just">
              <a:lnSpc>
                <a:spcPct val="139992"/>
              </a:lnSpc>
              <a:spcBef>
                <a:spcPts val="0"/>
              </a:spcBef>
              <a:spcAft>
                <a:spcPts val="0"/>
              </a:spcAft>
              <a:buClr>
                <a:srgbClr val="171616"/>
              </a:buClr>
              <a:buSzPts val="2683"/>
              <a:buFont typeface="Arial"/>
              <a:buChar char="•"/>
            </a:pPr>
            <a:r>
              <a:rPr b="0" i="0" lang="en-US" sz="2683" u="none" cap="none" strike="noStrike">
                <a:solidFill>
                  <a:srgbClr val="171616"/>
                </a:solidFill>
                <a:latin typeface="Open Sans"/>
                <a:ea typeface="Open Sans"/>
                <a:cs typeface="Open Sans"/>
                <a:sym typeface="Open Sans"/>
              </a:rPr>
              <a:t>The prediction of whether a user is spreading hate speech or not from his combined tweets is a challenging task as tweets have various noise in terms of grammatical mistakes, spelling mistakes, and non-standard abbreviations.</a:t>
            </a:r>
            <a:endParaRPr/>
          </a:p>
        </p:txBody>
      </p:sp>
      <p:sp>
        <p:nvSpPr>
          <p:cNvPr id="162" name="Google Shape;162;p20"/>
          <p:cNvSpPr txBox="1"/>
          <p:nvPr/>
        </p:nvSpPr>
        <p:spPr>
          <a:xfrm>
            <a:off x="5221354" y="6713203"/>
            <a:ext cx="12227106" cy="1471930"/>
          </a:xfrm>
          <a:prstGeom prst="rect">
            <a:avLst/>
          </a:prstGeom>
          <a:noFill/>
          <a:ln>
            <a:noFill/>
          </a:ln>
        </p:spPr>
        <p:txBody>
          <a:bodyPr anchorCtr="0" anchor="t" bIns="0" lIns="0" spcFirstLastPara="1" rIns="0" wrap="square" tIns="0">
            <a:spAutoFit/>
          </a:bodyPr>
          <a:lstStyle/>
          <a:p>
            <a:pPr indent="-302260" lvl="1" marL="604519" marR="0" rtl="0" algn="just">
              <a:lnSpc>
                <a:spcPct val="140014"/>
              </a:lnSpc>
              <a:spcBef>
                <a:spcPts val="0"/>
              </a:spcBef>
              <a:spcAft>
                <a:spcPts val="0"/>
              </a:spcAft>
              <a:buClr>
                <a:srgbClr val="171616"/>
              </a:buClr>
              <a:buSzPts val="2799"/>
              <a:buFont typeface="Arial"/>
              <a:buChar char="•"/>
            </a:pPr>
            <a:r>
              <a:rPr b="0" i="0" lang="en-US" sz="2799" u="none" cap="none" strike="noStrike">
                <a:solidFill>
                  <a:srgbClr val="171616"/>
                </a:solidFill>
                <a:latin typeface="Open Sans"/>
                <a:ea typeface="Open Sans"/>
                <a:cs typeface="Open Sans"/>
                <a:sym typeface="Open Sans"/>
              </a:rPr>
              <a:t>This system can also be utilized by different social media platforms to identify hate speech spreaders and remove such hate speech spreaders from their platform.</a:t>
            </a:r>
            <a:endParaRPr/>
          </a:p>
        </p:txBody>
      </p:sp>
      <p:sp>
        <p:nvSpPr>
          <p:cNvPr id="163" name="Google Shape;163;p20"/>
          <p:cNvSpPr txBox="1"/>
          <p:nvPr/>
        </p:nvSpPr>
        <p:spPr>
          <a:xfrm>
            <a:off x="9420177" y="2848891"/>
            <a:ext cx="7845292" cy="941492"/>
          </a:xfrm>
          <a:prstGeom prst="rect">
            <a:avLst/>
          </a:prstGeom>
          <a:noFill/>
          <a:ln>
            <a:noFill/>
          </a:ln>
        </p:spPr>
        <p:txBody>
          <a:bodyPr anchorCtr="0" anchor="t" bIns="0" lIns="0" spcFirstLastPara="1" rIns="0" wrap="square" tIns="0">
            <a:spAutoFit/>
          </a:bodyPr>
          <a:lstStyle/>
          <a:p>
            <a:pPr indent="-289670" lvl="1" marL="579340" marR="0" rtl="0" algn="just">
              <a:lnSpc>
                <a:spcPct val="139992"/>
              </a:lnSpc>
              <a:spcBef>
                <a:spcPts val="0"/>
              </a:spcBef>
              <a:spcAft>
                <a:spcPts val="0"/>
              </a:spcAft>
              <a:buClr>
                <a:srgbClr val="171616"/>
              </a:buClr>
              <a:buSzPts val="2683"/>
              <a:buFont typeface="Arial"/>
              <a:buChar char="•"/>
            </a:pPr>
            <a:r>
              <a:rPr b="0" i="0" lang="en-US" sz="2683" u="none" cap="none" strike="noStrike">
                <a:solidFill>
                  <a:srgbClr val="171616"/>
                </a:solidFill>
                <a:latin typeface="Open Sans"/>
                <a:ea typeface="Open Sans"/>
                <a:cs typeface="Open Sans"/>
                <a:sym typeface="Open Sans"/>
              </a:rPr>
              <a:t>Comparative study of machine learning algorithms with respective feature sets.</a:t>
            </a:r>
            <a:endParaRPr/>
          </a:p>
        </p:txBody>
      </p:sp>
      <p:sp>
        <p:nvSpPr>
          <p:cNvPr id="164" name="Google Shape;164;p20"/>
          <p:cNvSpPr txBox="1"/>
          <p:nvPr/>
        </p:nvSpPr>
        <p:spPr>
          <a:xfrm>
            <a:off x="9420177" y="4458757"/>
            <a:ext cx="7845292" cy="941492"/>
          </a:xfrm>
          <a:prstGeom prst="rect">
            <a:avLst/>
          </a:prstGeom>
          <a:noFill/>
          <a:ln>
            <a:noFill/>
          </a:ln>
        </p:spPr>
        <p:txBody>
          <a:bodyPr anchorCtr="0" anchor="t" bIns="0" lIns="0" spcFirstLastPara="1" rIns="0" wrap="square" tIns="0">
            <a:spAutoFit/>
          </a:bodyPr>
          <a:lstStyle/>
          <a:p>
            <a:pPr indent="-289670" lvl="1" marL="579340" marR="0" rtl="0" algn="just">
              <a:lnSpc>
                <a:spcPct val="139992"/>
              </a:lnSpc>
              <a:spcBef>
                <a:spcPts val="0"/>
              </a:spcBef>
              <a:spcAft>
                <a:spcPts val="0"/>
              </a:spcAft>
              <a:buClr>
                <a:srgbClr val="171616"/>
              </a:buClr>
              <a:buSzPts val="2683"/>
              <a:buFont typeface="Arial"/>
              <a:buChar char="•"/>
            </a:pPr>
            <a:r>
              <a:rPr b="0" i="0" lang="en-US" sz="2683" u="none" cap="none" strike="noStrike">
                <a:solidFill>
                  <a:srgbClr val="171616"/>
                </a:solidFill>
                <a:latin typeface="Open Sans"/>
                <a:ea typeface="Open Sans"/>
                <a:cs typeface="Open Sans"/>
                <a:sym typeface="Open Sans"/>
              </a:rPr>
              <a:t>Accuracy estimation in each case in the result section.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1028700" y="1028700"/>
            <a:ext cx="546184" cy="546184"/>
          </a:xfrm>
          <a:prstGeom prst="rect">
            <a:avLst/>
          </a:prstGeom>
          <a:noFill/>
          <a:ln>
            <a:noFill/>
          </a:ln>
        </p:spPr>
      </p:pic>
      <p:pic>
        <p:nvPicPr>
          <p:cNvPr id="170" name="Google Shape;170;p21"/>
          <p:cNvPicPr preferRelativeResize="0"/>
          <p:nvPr/>
        </p:nvPicPr>
        <p:blipFill rotWithShape="1">
          <a:blip r:embed="rId4">
            <a:alphaModFix/>
          </a:blip>
          <a:srcRect b="0" l="0" r="0" t="0"/>
          <a:stretch/>
        </p:blipFill>
        <p:spPr>
          <a:xfrm>
            <a:off x="1205735" y="1178928"/>
            <a:ext cx="192115" cy="245728"/>
          </a:xfrm>
          <a:prstGeom prst="rect">
            <a:avLst/>
          </a:prstGeom>
          <a:noFill/>
          <a:ln>
            <a:noFill/>
          </a:ln>
        </p:spPr>
      </p:pic>
      <p:pic>
        <p:nvPicPr>
          <p:cNvPr id="171" name="Google Shape;171;p21"/>
          <p:cNvPicPr preferRelativeResize="0"/>
          <p:nvPr/>
        </p:nvPicPr>
        <p:blipFill rotWithShape="1">
          <a:blip r:embed="rId3">
            <a:alphaModFix/>
          </a:blip>
          <a:srcRect b="0" l="0" r="0" t="0"/>
          <a:stretch/>
        </p:blipFill>
        <p:spPr>
          <a:xfrm>
            <a:off x="1854944" y="3255167"/>
            <a:ext cx="1447374" cy="1447374"/>
          </a:xfrm>
          <a:prstGeom prst="rect">
            <a:avLst/>
          </a:prstGeom>
          <a:noFill/>
          <a:ln>
            <a:noFill/>
          </a:ln>
        </p:spPr>
      </p:pic>
      <p:sp>
        <p:nvSpPr>
          <p:cNvPr id="172" name="Google Shape;172;p21"/>
          <p:cNvSpPr txBox="1"/>
          <p:nvPr/>
        </p:nvSpPr>
        <p:spPr>
          <a:xfrm>
            <a:off x="3702011" y="3250820"/>
            <a:ext cx="5288006" cy="195834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The first step was to choose the dataset to test our model.</a:t>
            </a:r>
            <a:endParaRPr/>
          </a:p>
          <a:p>
            <a:pPr indent="0" lvl="0" marL="0" marR="0" rtl="0" algn="just">
              <a:lnSpc>
                <a:spcPct val="69968"/>
              </a:lnSpc>
              <a:spcBef>
                <a:spcPts val="0"/>
              </a:spcBef>
              <a:spcAft>
                <a:spcPts val="0"/>
              </a:spcAft>
              <a:buNone/>
            </a:pPr>
            <a:r>
              <a:t/>
            </a:r>
            <a:endParaRPr b="0" i="0" sz="3200" u="none" cap="none" strike="noStrike">
              <a:solidFill>
                <a:srgbClr val="171616"/>
              </a:solidFill>
              <a:latin typeface="Open Sans"/>
              <a:ea typeface="Open Sans"/>
              <a:cs typeface="Open Sans"/>
              <a:sym typeface="Open Sans"/>
            </a:endParaRPr>
          </a:p>
        </p:txBody>
      </p:sp>
      <p:sp>
        <p:nvSpPr>
          <p:cNvPr id="173" name="Google Shape;173;p21"/>
          <p:cNvSpPr txBox="1"/>
          <p:nvPr/>
        </p:nvSpPr>
        <p:spPr>
          <a:xfrm>
            <a:off x="1976984" y="3660511"/>
            <a:ext cx="1203294" cy="57001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3337" u="none" cap="none" strike="noStrike">
                <a:solidFill>
                  <a:srgbClr val="FFFFFF"/>
                </a:solidFill>
                <a:latin typeface="Open Sans"/>
                <a:ea typeface="Open Sans"/>
                <a:cs typeface="Open Sans"/>
                <a:sym typeface="Open Sans"/>
              </a:rPr>
              <a:t>01</a:t>
            </a:r>
            <a:endParaRPr/>
          </a:p>
        </p:txBody>
      </p:sp>
      <p:pic>
        <p:nvPicPr>
          <p:cNvPr id="174" name="Google Shape;174;p21"/>
          <p:cNvPicPr preferRelativeResize="0"/>
          <p:nvPr/>
        </p:nvPicPr>
        <p:blipFill rotWithShape="1">
          <a:blip r:embed="rId3">
            <a:alphaModFix/>
          </a:blip>
          <a:srcRect b="0" l="0" r="0" t="0"/>
          <a:stretch/>
        </p:blipFill>
        <p:spPr>
          <a:xfrm>
            <a:off x="1854944" y="5734765"/>
            <a:ext cx="1447374" cy="1447374"/>
          </a:xfrm>
          <a:prstGeom prst="rect">
            <a:avLst/>
          </a:prstGeom>
          <a:noFill/>
          <a:ln>
            <a:noFill/>
          </a:ln>
        </p:spPr>
      </p:pic>
      <p:sp>
        <p:nvSpPr>
          <p:cNvPr id="175" name="Google Shape;175;p21"/>
          <p:cNvSpPr txBox="1"/>
          <p:nvPr/>
        </p:nvSpPr>
        <p:spPr>
          <a:xfrm>
            <a:off x="3702011" y="5861207"/>
            <a:ext cx="5288006" cy="308229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Before testing our model on the dataset, feature extraction was done to get numerical data using TF-IDF vectorization.</a:t>
            </a:r>
            <a:endParaRPr/>
          </a:p>
          <a:p>
            <a:pPr indent="0" lvl="0" marL="0" marR="0" rtl="0" algn="l">
              <a:lnSpc>
                <a:spcPct val="69968"/>
              </a:lnSpc>
              <a:spcBef>
                <a:spcPts val="0"/>
              </a:spcBef>
              <a:spcAft>
                <a:spcPts val="0"/>
              </a:spcAft>
              <a:buNone/>
            </a:pPr>
            <a:r>
              <a:t/>
            </a:r>
            <a:endParaRPr b="0" i="0" sz="3200" u="none" cap="none" strike="noStrike">
              <a:solidFill>
                <a:srgbClr val="171616"/>
              </a:solidFill>
              <a:latin typeface="Open Sans"/>
              <a:ea typeface="Open Sans"/>
              <a:cs typeface="Open Sans"/>
              <a:sym typeface="Open Sans"/>
            </a:endParaRPr>
          </a:p>
        </p:txBody>
      </p:sp>
      <p:sp>
        <p:nvSpPr>
          <p:cNvPr id="176" name="Google Shape;176;p21"/>
          <p:cNvSpPr txBox="1"/>
          <p:nvPr/>
        </p:nvSpPr>
        <p:spPr>
          <a:xfrm>
            <a:off x="1854944" y="6140110"/>
            <a:ext cx="1203294" cy="57001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3337" u="none" cap="none" strike="noStrike">
                <a:solidFill>
                  <a:srgbClr val="FFFFFF"/>
                </a:solidFill>
                <a:latin typeface="Open Sans"/>
                <a:ea typeface="Open Sans"/>
                <a:cs typeface="Open Sans"/>
                <a:sym typeface="Open Sans"/>
              </a:rPr>
              <a:t>03</a:t>
            </a:r>
            <a:endParaRPr/>
          </a:p>
        </p:txBody>
      </p:sp>
      <p:pic>
        <p:nvPicPr>
          <p:cNvPr id="177" name="Google Shape;177;p21"/>
          <p:cNvPicPr preferRelativeResize="0"/>
          <p:nvPr/>
        </p:nvPicPr>
        <p:blipFill rotWithShape="1">
          <a:blip r:embed="rId3">
            <a:alphaModFix/>
          </a:blip>
          <a:srcRect b="0" l="0" r="0" t="0"/>
          <a:stretch/>
        </p:blipFill>
        <p:spPr>
          <a:xfrm>
            <a:off x="9609142" y="3255167"/>
            <a:ext cx="1447374" cy="1447374"/>
          </a:xfrm>
          <a:prstGeom prst="rect">
            <a:avLst/>
          </a:prstGeom>
          <a:noFill/>
          <a:ln>
            <a:noFill/>
          </a:ln>
        </p:spPr>
      </p:pic>
      <p:sp>
        <p:nvSpPr>
          <p:cNvPr id="178" name="Google Shape;178;p21"/>
          <p:cNvSpPr txBox="1"/>
          <p:nvPr/>
        </p:nvSpPr>
        <p:spPr>
          <a:xfrm>
            <a:off x="11556241" y="3281093"/>
            <a:ext cx="5914436" cy="278574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Next we have done preprocessing using stop words, stemming, tokenization etc.</a:t>
            </a:r>
            <a:endParaRPr/>
          </a:p>
          <a:p>
            <a:pPr indent="0" lvl="0" marL="0" marR="0" rtl="0" algn="l">
              <a:lnSpc>
                <a:spcPct val="140000"/>
              </a:lnSpc>
              <a:spcBef>
                <a:spcPts val="0"/>
              </a:spcBef>
              <a:spcAft>
                <a:spcPts val="0"/>
              </a:spcAft>
              <a:buNone/>
            </a:pPr>
            <a:r>
              <a:t/>
            </a:r>
            <a:endParaRPr b="0" i="0" sz="3200" u="none" cap="none" strike="noStrike">
              <a:solidFill>
                <a:srgbClr val="171616"/>
              </a:solidFill>
              <a:latin typeface="Open Sans"/>
              <a:ea typeface="Open Sans"/>
              <a:cs typeface="Open Sans"/>
              <a:sym typeface="Open Sans"/>
            </a:endParaRPr>
          </a:p>
        </p:txBody>
      </p:sp>
      <p:sp>
        <p:nvSpPr>
          <p:cNvPr id="179" name="Google Shape;179;p21"/>
          <p:cNvSpPr txBox="1"/>
          <p:nvPr/>
        </p:nvSpPr>
        <p:spPr>
          <a:xfrm>
            <a:off x="9731182" y="3688556"/>
            <a:ext cx="1203294" cy="57001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3337" u="none" cap="none" strike="noStrike">
                <a:solidFill>
                  <a:srgbClr val="FFFFFF"/>
                </a:solidFill>
                <a:latin typeface="Open Sans"/>
                <a:ea typeface="Open Sans"/>
                <a:cs typeface="Open Sans"/>
                <a:sym typeface="Open Sans"/>
              </a:rPr>
              <a:t>02</a:t>
            </a:r>
            <a:endParaRPr/>
          </a:p>
        </p:txBody>
      </p:sp>
      <p:pic>
        <p:nvPicPr>
          <p:cNvPr id="180" name="Google Shape;180;p21"/>
          <p:cNvPicPr preferRelativeResize="0"/>
          <p:nvPr/>
        </p:nvPicPr>
        <p:blipFill rotWithShape="1">
          <a:blip r:embed="rId3">
            <a:alphaModFix/>
          </a:blip>
          <a:srcRect b="0" l="0" r="0" t="0"/>
          <a:stretch/>
        </p:blipFill>
        <p:spPr>
          <a:xfrm>
            <a:off x="9609142" y="5734765"/>
            <a:ext cx="1447374" cy="1447374"/>
          </a:xfrm>
          <a:prstGeom prst="rect">
            <a:avLst/>
          </a:prstGeom>
          <a:noFill/>
          <a:ln>
            <a:noFill/>
          </a:ln>
        </p:spPr>
      </p:pic>
      <p:sp>
        <p:nvSpPr>
          <p:cNvPr id="181" name="Google Shape;181;p21"/>
          <p:cNvSpPr txBox="1"/>
          <p:nvPr/>
        </p:nvSpPr>
        <p:spPr>
          <a:xfrm>
            <a:off x="11556241" y="5859012"/>
            <a:ext cx="6102300" cy="39405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200" u="none" cap="none" strike="noStrike">
                <a:solidFill>
                  <a:srgbClr val="171616"/>
                </a:solidFill>
                <a:latin typeface="Open Sans"/>
                <a:ea typeface="Open Sans"/>
                <a:cs typeface="Open Sans"/>
                <a:sym typeface="Open Sans"/>
              </a:rPr>
              <a:t>Next we finally test our data on </a:t>
            </a:r>
            <a:r>
              <a:rPr lang="en-US" sz="3200">
                <a:solidFill>
                  <a:srgbClr val="171616"/>
                </a:solidFill>
                <a:latin typeface="Open Sans"/>
                <a:ea typeface="Open Sans"/>
                <a:cs typeface="Open Sans"/>
                <a:sym typeface="Open Sans"/>
              </a:rPr>
              <a:t>3</a:t>
            </a:r>
            <a:r>
              <a:rPr b="0" i="0" lang="en-US" sz="3200" u="none" cap="none" strike="noStrike">
                <a:solidFill>
                  <a:srgbClr val="171616"/>
                </a:solidFill>
                <a:latin typeface="Open Sans"/>
                <a:ea typeface="Open Sans"/>
                <a:cs typeface="Open Sans"/>
                <a:sym typeface="Open Sans"/>
              </a:rPr>
              <a:t> models </a:t>
            </a:r>
            <a:r>
              <a:rPr lang="en-US" sz="3200">
                <a:solidFill>
                  <a:srgbClr val="171616"/>
                </a:solidFill>
                <a:latin typeface="Open Sans"/>
                <a:ea typeface="Open Sans"/>
                <a:cs typeface="Open Sans"/>
                <a:sym typeface="Open Sans"/>
              </a:rPr>
              <a:t>Random Forest, </a:t>
            </a:r>
            <a:r>
              <a:rPr b="0" i="0" lang="en-US" sz="3200" u="none" cap="none" strike="noStrike">
                <a:solidFill>
                  <a:srgbClr val="171616"/>
                </a:solidFill>
                <a:latin typeface="Open Sans"/>
                <a:ea typeface="Open Sans"/>
                <a:cs typeface="Open Sans"/>
                <a:sym typeface="Open Sans"/>
              </a:rPr>
              <a:t>Naive Bayes, an</a:t>
            </a:r>
            <a:r>
              <a:rPr lang="en-US" sz="3200">
                <a:solidFill>
                  <a:srgbClr val="171616"/>
                </a:solidFill>
                <a:latin typeface="Open Sans"/>
                <a:ea typeface="Open Sans"/>
                <a:cs typeface="Open Sans"/>
                <a:sym typeface="Open Sans"/>
              </a:rPr>
              <a:t>d XGBoost </a:t>
            </a:r>
            <a:r>
              <a:rPr b="0" i="0" lang="en-US" sz="3200" u="none" cap="none" strike="noStrike">
                <a:solidFill>
                  <a:srgbClr val="171616"/>
                </a:solidFill>
                <a:latin typeface="Open Sans"/>
                <a:ea typeface="Open Sans"/>
                <a:cs typeface="Open Sans"/>
                <a:sym typeface="Open Sans"/>
              </a:rPr>
              <a:t>then calculated</a:t>
            </a:r>
            <a:r>
              <a:rPr lang="en-US" sz="3200">
                <a:solidFill>
                  <a:srgbClr val="171616"/>
                </a:solidFill>
                <a:latin typeface="Open Sans"/>
                <a:ea typeface="Open Sans"/>
                <a:cs typeface="Open Sans"/>
                <a:sym typeface="Open Sans"/>
              </a:rPr>
              <a:t> accuracy, </a:t>
            </a:r>
            <a:r>
              <a:rPr b="0" i="0" lang="en-US" sz="3200" u="none" cap="none" strike="noStrike">
                <a:solidFill>
                  <a:srgbClr val="171616"/>
                </a:solidFill>
                <a:latin typeface="Open Sans"/>
                <a:ea typeface="Open Sans"/>
                <a:cs typeface="Open Sans"/>
                <a:sym typeface="Open Sans"/>
              </a:rPr>
              <a:t>F1 Score, recall, precision.</a:t>
            </a:r>
            <a:endParaRPr/>
          </a:p>
          <a:p>
            <a:pPr indent="0" lvl="0" marL="0" marR="0" rtl="0" algn="l">
              <a:lnSpc>
                <a:spcPct val="140000"/>
              </a:lnSpc>
              <a:spcBef>
                <a:spcPts val="0"/>
              </a:spcBef>
              <a:spcAft>
                <a:spcPts val="0"/>
              </a:spcAft>
              <a:buNone/>
            </a:pPr>
            <a:r>
              <a:t/>
            </a:r>
            <a:endParaRPr b="0" i="0" sz="3200" u="none" cap="none" strike="noStrike">
              <a:solidFill>
                <a:srgbClr val="171616"/>
              </a:solidFill>
              <a:latin typeface="Open Sans"/>
              <a:ea typeface="Open Sans"/>
              <a:cs typeface="Open Sans"/>
              <a:sym typeface="Open Sans"/>
            </a:endParaRPr>
          </a:p>
        </p:txBody>
      </p:sp>
      <p:sp>
        <p:nvSpPr>
          <p:cNvPr id="182" name="Google Shape;182;p21"/>
          <p:cNvSpPr txBox="1"/>
          <p:nvPr/>
        </p:nvSpPr>
        <p:spPr>
          <a:xfrm>
            <a:off x="9731182" y="6140110"/>
            <a:ext cx="1203294" cy="57001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3337" u="none" cap="none" strike="noStrike">
                <a:solidFill>
                  <a:srgbClr val="FFFFFF"/>
                </a:solidFill>
                <a:latin typeface="Open Sans"/>
                <a:ea typeface="Open Sans"/>
                <a:cs typeface="Open Sans"/>
                <a:sym typeface="Open Sans"/>
              </a:rPr>
              <a:t>04</a:t>
            </a:r>
            <a:endParaRPr/>
          </a:p>
        </p:txBody>
      </p:sp>
      <p:sp>
        <p:nvSpPr>
          <p:cNvPr id="183" name="Google Shape;183;p21"/>
          <p:cNvSpPr txBox="1"/>
          <p:nvPr/>
        </p:nvSpPr>
        <p:spPr>
          <a:xfrm>
            <a:off x="3042675" y="1357981"/>
            <a:ext cx="11857300" cy="1133475"/>
          </a:xfrm>
          <a:prstGeom prst="rect">
            <a:avLst/>
          </a:prstGeom>
          <a:noFill/>
          <a:ln>
            <a:noFill/>
          </a:ln>
        </p:spPr>
        <p:txBody>
          <a:bodyPr anchorCtr="0" anchor="t" bIns="0" lIns="0" spcFirstLastPara="1" rIns="0" wrap="square" tIns="0">
            <a:spAutoFit/>
          </a:bodyPr>
          <a:lstStyle/>
          <a:p>
            <a:pPr indent="0" lvl="0" marL="0" marR="0" rtl="0" algn="ctr">
              <a:lnSpc>
                <a:spcPct val="120025"/>
              </a:lnSpc>
              <a:spcBef>
                <a:spcPts val="0"/>
              </a:spcBef>
              <a:spcAft>
                <a:spcPts val="0"/>
              </a:spcAft>
              <a:buNone/>
            </a:pPr>
            <a:r>
              <a:rPr b="0" i="0" lang="en-US" sz="7001" u="none" cap="none" strike="noStrike">
                <a:solidFill>
                  <a:srgbClr val="171616"/>
                </a:solidFill>
                <a:latin typeface="Poppins"/>
                <a:ea typeface="Poppins"/>
                <a:cs typeface="Poppins"/>
                <a:sym typeface="Poppins"/>
              </a:rPr>
              <a:t>Methodology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