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A90BD8E8-A4E4-4346-A4C7-80CE1DFB741B}" type="datetimeFigureOut">
              <a:rPr lang="en-IN" smtClean="0"/>
              <a:t>05-03-2023</a:t>
            </a:fld>
            <a:endParaRPr lang="en-IN"/>
          </a:p>
        </p:txBody>
      </p:sp>
      <p:sp>
        <p:nvSpPr>
          <p:cNvPr id="17" name="Slide Number Placeholder 16"/>
          <p:cNvSpPr>
            <a:spLocks noGrp="1"/>
          </p:cNvSpPr>
          <p:nvPr>
            <p:ph type="sldNum" sz="quarter" idx="11"/>
          </p:nvPr>
        </p:nvSpPr>
        <p:spPr/>
        <p:txBody>
          <a:bodyPr/>
          <a:lstStyle/>
          <a:p>
            <a:fld id="{A6B3E197-7375-4D53-8A08-A73F6BFBBE5A}" type="slidenum">
              <a:rPr lang="en-IN" smtClean="0"/>
              <a:t>‹#›</a:t>
            </a:fld>
            <a:endParaRPr lang="en-IN"/>
          </a:p>
        </p:txBody>
      </p:sp>
      <p:sp>
        <p:nvSpPr>
          <p:cNvPr id="19" name="Footer Placeholder 1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0BD8E8-A4E4-4346-A4C7-80CE1DFB741B}" type="datetimeFigureOut">
              <a:rPr lang="en-IN" smtClean="0"/>
              <a:t>05-03-2023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B3E197-7375-4D53-8A08-A73F6BFBBE5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0BD8E8-A4E4-4346-A4C7-80CE1DFB741B}" type="datetimeFigureOut">
              <a:rPr lang="en-IN" smtClean="0"/>
              <a:t>05-03-2023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B3E197-7375-4D53-8A08-A73F6BFBBE5A}" type="slidenum">
              <a:rPr lang="en-IN" smtClean="0"/>
              <a:t>‹#›</a:t>
            </a:fld>
            <a:endParaRPr lang="en-IN"/>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A90BD8E8-A4E4-4346-A4C7-80CE1DFB741B}" type="datetimeFigureOut">
              <a:rPr lang="en-IN" smtClean="0"/>
              <a:t>05-03-2023</a:t>
            </a:fld>
            <a:endParaRPr lang="en-IN"/>
          </a:p>
        </p:txBody>
      </p:sp>
      <p:sp>
        <p:nvSpPr>
          <p:cNvPr id="12" name="Slide Number Placeholder 11"/>
          <p:cNvSpPr>
            <a:spLocks noGrp="1"/>
          </p:cNvSpPr>
          <p:nvPr>
            <p:ph type="sldNum" sz="quarter" idx="15"/>
          </p:nvPr>
        </p:nvSpPr>
        <p:spPr/>
        <p:txBody>
          <a:bodyPr/>
          <a:lstStyle/>
          <a:p>
            <a:fld id="{A6B3E197-7375-4D53-8A08-A73F6BFBBE5A}" type="slidenum">
              <a:rPr lang="en-IN" smtClean="0"/>
              <a:t>‹#›</a:t>
            </a:fld>
            <a:endParaRPr lang="en-IN"/>
          </a:p>
        </p:txBody>
      </p:sp>
      <p:sp>
        <p:nvSpPr>
          <p:cNvPr id="13" name="Footer Placeholder 12"/>
          <p:cNvSpPr>
            <a:spLocks noGrp="1"/>
          </p:cNvSpPr>
          <p:nvPr>
            <p:ph type="ftr" sz="quarter" idx="16"/>
          </p:nvPr>
        </p:nvSpPr>
        <p:spPr/>
        <p:txBody>
          <a:bodyPr/>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A90BD8E8-A4E4-4346-A4C7-80CE1DFB741B}" type="datetimeFigureOut">
              <a:rPr lang="en-IN" smtClean="0"/>
              <a:t>05-03-2023</a:t>
            </a:fld>
            <a:endParaRPr lang="en-IN"/>
          </a:p>
        </p:txBody>
      </p:sp>
      <p:sp>
        <p:nvSpPr>
          <p:cNvPr id="14" name="Slide Number Placeholder 13"/>
          <p:cNvSpPr>
            <a:spLocks noGrp="1"/>
          </p:cNvSpPr>
          <p:nvPr>
            <p:ph type="sldNum" sz="quarter" idx="11"/>
          </p:nvPr>
        </p:nvSpPr>
        <p:spPr/>
        <p:txBody>
          <a:bodyPr/>
          <a:lstStyle/>
          <a:p>
            <a:fld id="{A6B3E197-7375-4D53-8A08-A73F6BFBBE5A}" type="slidenum">
              <a:rPr lang="en-IN" smtClean="0"/>
              <a:t>‹#›</a:t>
            </a:fld>
            <a:endParaRPr lang="en-IN"/>
          </a:p>
        </p:txBody>
      </p:sp>
      <p:sp>
        <p:nvSpPr>
          <p:cNvPr id="15" name="Footer Placeholder 14"/>
          <p:cNvSpPr>
            <a:spLocks noGrp="1"/>
          </p:cNvSpPr>
          <p:nvPr>
            <p:ph type="ftr" sz="quarter" idx="12"/>
          </p:nvPr>
        </p:nvSpPr>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A90BD8E8-A4E4-4346-A4C7-80CE1DFB741B}" type="datetimeFigureOut">
              <a:rPr lang="en-IN" smtClean="0"/>
              <a:t>05-03-2023</a:t>
            </a:fld>
            <a:endParaRPr lang="en-IN"/>
          </a:p>
        </p:txBody>
      </p:sp>
      <p:sp>
        <p:nvSpPr>
          <p:cNvPr id="12" name="Slide Number Placeholder 11"/>
          <p:cNvSpPr>
            <a:spLocks noGrp="1"/>
          </p:cNvSpPr>
          <p:nvPr>
            <p:ph type="sldNum" sz="quarter" idx="16"/>
          </p:nvPr>
        </p:nvSpPr>
        <p:spPr/>
        <p:txBody>
          <a:bodyPr/>
          <a:lstStyle/>
          <a:p>
            <a:fld id="{A6B3E197-7375-4D53-8A08-A73F6BFBBE5A}" type="slidenum">
              <a:rPr lang="en-IN" smtClean="0"/>
              <a:t>‹#›</a:t>
            </a:fld>
            <a:endParaRPr lang="en-IN"/>
          </a:p>
        </p:txBody>
      </p:sp>
      <p:sp>
        <p:nvSpPr>
          <p:cNvPr id="13" name="Footer Placeholder 12"/>
          <p:cNvSpPr>
            <a:spLocks noGrp="1"/>
          </p:cNvSpPr>
          <p:nvPr>
            <p:ph type="ftr" sz="quarter" idx="17"/>
          </p:nvPr>
        </p:nvSpPr>
        <p:spPr/>
        <p:txBody>
          <a:bodyPr/>
          <a:lstStyle/>
          <a:p>
            <a:endParaRPr lang="en-IN"/>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A90BD8E8-A4E4-4346-A4C7-80CE1DFB741B}" type="datetimeFigureOut">
              <a:rPr lang="en-IN" smtClean="0"/>
              <a:t>05-03-2023</a:t>
            </a:fld>
            <a:endParaRPr lang="en-IN"/>
          </a:p>
        </p:txBody>
      </p:sp>
      <p:sp>
        <p:nvSpPr>
          <p:cNvPr id="12" name="Slide Number Placeholder 11"/>
          <p:cNvSpPr>
            <a:spLocks noGrp="1"/>
          </p:cNvSpPr>
          <p:nvPr>
            <p:ph type="sldNum" sz="quarter" idx="17"/>
          </p:nvPr>
        </p:nvSpPr>
        <p:spPr/>
        <p:txBody>
          <a:bodyPr/>
          <a:lstStyle/>
          <a:p>
            <a:fld id="{A6B3E197-7375-4D53-8A08-A73F6BFBBE5A}" type="slidenum">
              <a:rPr lang="en-IN" smtClean="0"/>
              <a:t>‹#›</a:t>
            </a:fld>
            <a:endParaRPr lang="en-IN"/>
          </a:p>
        </p:txBody>
      </p:sp>
      <p:sp>
        <p:nvSpPr>
          <p:cNvPr id="13" name="Footer Placeholder 12"/>
          <p:cNvSpPr>
            <a:spLocks noGrp="1"/>
          </p:cNvSpPr>
          <p:nvPr>
            <p:ph type="ftr" sz="quarter" idx="18"/>
          </p:nvPr>
        </p:nvSpPr>
        <p:spPr/>
        <p:txBody>
          <a:bodyPr/>
          <a:lstStyle/>
          <a:p>
            <a:endParaRPr lang="en-IN"/>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A90BD8E8-A4E4-4346-A4C7-80CE1DFB741B}" type="datetimeFigureOut">
              <a:rPr lang="en-IN" smtClean="0"/>
              <a:t>05-03-2023</a:t>
            </a:fld>
            <a:endParaRPr lang="en-IN"/>
          </a:p>
        </p:txBody>
      </p:sp>
      <p:sp>
        <p:nvSpPr>
          <p:cNvPr id="16" name="Slide Number Placeholder 15"/>
          <p:cNvSpPr>
            <a:spLocks noGrp="1"/>
          </p:cNvSpPr>
          <p:nvPr>
            <p:ph type="sldNum" sz="quarter" idx="11"/>
          </p:nvPr>
        </p:nvSpPr>
        <p:spPr/>
        <p:txBody>
          <a:bodyPr/>
          <a:lstStyle/>
          <a:p>
            <a:fld id="{A6B3E197-7375-4D53-8A08-A73F6BFBBE5A}" type="slidenum">
              <a:rPr lang="en-IN" smtClean="0"/>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90BD8E8-A4E4-4346-A4C7-80CE1DFB741B}" type="datetimeFigureOut">
              <a:rPr lang="en-IN" smtClean="0"/>
              <a:t>05-03-2023</a:t>
            </a:fld>
            <a:endParaRPr lang="en-IN"/>
          </a:p>
        </p:txBody>
      </p:sp>
      <p:sp>
        <p:nvSpPr>
          <p:cNvPr id="8" name="Slide Number Placeholder 7"/>
          <p:cNvSpPr>
            <a:spLocks noGrp="1"/>
          </p:cNvSpPr>
          <p:nvPr>
            <p:ph type="sldNum" sz="quarter" idx="11"/>
          </p:nvPr>
        </p:nvSpPr>
        <p:spPr/>
        <p:txBody>
          <a:bodyPr/>
          <a:lstStyle/>
          <a:p>
            <a:fld id="{A6B3E197-7375-4D53-8A08-A73F6BFBBE5A}"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A90BD8E8-A4E4-4346-A4C7-80CE1DFB741B}" type="datetimeFigureOut">
              <a:rPr lang="en-IN" smtClean="0"/>
              <a:t>05-03-2023</a:t>
            </a:fld>
            <a:endParaRPr lang="en-IN"/>
          </a:p>
        </p:txBody>
      </p:sp>
      <p:sp>
        <p:nvSpPr>
          <p:cNvPr id="19" name="Slide Number Placeholder 18"/>
          <p:cNvSpPr>
            <a:spLocks noGrp="1"/>
          </p:cNvSpPr>
          <p:nvPr>
            <p:ph type="sldNum" sz="quarter" idx="16"/>
          </p:nvPr>
        </p:nvSpPr>
        <p:spPr/>
        <p:txBody>
          <a:bodyPr/>
          <a:lstStyle/>
          <a:p>
            <a:fld id="{A6B3E197-7375-4D53-8A08-A73F6BFBBE5A}" type="slidenum">
              <a:rPr lang="en-IN" smtClean="0"/>
              <a:t>‹#›</a:t>
            </a:fld>
            <a:endParaRPr lang="en-IN"/>
          </a:p>
        </p:txBody>
      </p:sp>
      <p:sp>
        <p:nvSpPr>
          <p:cNvPr id="23" name="Footer Placeholder 22"/>
          <p:cNvSpPr>
            <a:spLocks noGrp="1"/>
          </p:cNvSpPr>
          <p:nvPr>
            <p:ph type="ftr" sz="quarter" idx="17"/>
          </p:nvPr>
        </p:nvSpPr>
        <p:spPr/>
        <p:txBody>
          <a:bodyPr/>
          <a:lstStyle/>
          <a:p>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A90BD8E8-A4E4-4346-A4C7-80CE1DFB741B}" type="datetimeFigureOut">
              <a:rPr lang="en-IN" smtClean="0"/>
              <a:t>05-03-2023</a:t>
            </a:fld>
            <a:endParaRPr lang="en-IN"/>
          </a:p>
        </p:txBody>
      </p:sp>
      <p:sp>
        <p:nvSpPr>
          <p:cNvPr id="14" name="Slide Number Placeholder 13"/>
          <p:cNvSpPr>
            <a:spLocks noGrp="1"/>
          </p:cNvSpPr>
          <p:nvPr>
            <p:ph type="sldNum" sz="quarter" idx="15"/>
          </p:nvPr>
        </p:nvSpPr>
        <p:spPr>
          <a:xfrm>
            <a:off x="4038600" y="6172200"/>
            <a:ext cx="1066800" cy="304800"/>
          </a:xfrm>
        </p:spPr>
        <p:txBody>
          <a:bodyPr/>
          <a:lstStyle/>
          <a:p>
            <a:fld id="{A6B3E197-7375-4D53-8A08-A73F6BFBBE5A}" type="slidenum">
              <a:rPr lang="en-IN" smtClean="0"/>
              <a:t>‹#›</a:t>
            </a:fld>
            <a:endParaRPr lang="en-IN"/>
          </a:p>
        </p:txBody>
      </p:sp>
      <p:sp>
        <p:nvSpPr>
          <p:cNvPr id="15" name="Footer Placeholder 14"/>
          <p:cNvSpPr>
            <a:spLocks noGrp="1"/>
          </p:cNvSpPr>
          <p:nvPr>
            <p:ph type="ftr" sz="quarter" idx="16"/>
          </p:nvPr>
        </p:nvSpPr>
        <p:spPr>
          <a:xfrm>
            <a:off x="1447800" y="6486525"/>
            <a:ext cx="6248400" cy="29210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A90BD8E8-A4E4-4346-A4C7-80CE1DFB741B}" type="datetimeFigureOut">
              <a:rPr lang="en-IN" smtClean="0"/>
              <a:t>05-03-2023</a:t>
            </a:fld>
            <a:endParaRPr lang="en-IN"/>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IN"/>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A6B3E197-7375-4D53-8A08-A73F6BFBBE5A}" type="slidenum">
              <a:rPr lang="en-IN" smtClean="0"/>
              <a:t>‹#›</a:t>
            </a:fld>
            <a:endParaRPr lang="en-IN"/>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Online Advertisement </a:t>
            </a:r>
            <a:endParaRPr lang="en-IN" dirty="0"/>
          </a:p>
        </p:txBody>
      </p:sp>
      <p:sp>
        <p:nvSpPr>
          <p:cNvPr id="2" name="Title 1"/>
          <p:cNvSpPr>
            <a:spLocks noGrp="1"/>
          </p:cNvSpPr>
          <p:nvPr>
            <p:ph type="title"/>
          </p:nvPr>
        </p:nvSpPr>
        <p:spPr/>
        <p:txBody>
          <a:bodyPr/>
          <a:lstStyle/>
          <a:p>
            <a:r>
              <a:rPr lang="en-IN" dirty="0"/>
              <a:t>Prada </a:t>
            </a:r>
            <a:r>
              <a:rPr lang="en-IN" dirty="0" smtClean="0"/>
              <a:t>Company</a:t>
            </a:r>
            <a:endParaRPr lang="en-IN" dirty="0"/>
          </a:p>
        </p:txBody>
      </p:sp>
    </p:spTree>
    <p:extLst>
      <p:ext uri="{BB962C8B-B14F-4D97-AF65-F5344CB8AC3E}">
        <p14:creationId xmlns:p14="http://schemas.microsoft.com/office/powerpoint/2010/main" val="1002361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IN" dirty="0"/>
              <a:t>A target market is a group of people that have been identified as the most likely potential customers for a product because of their shared characteristics such as age, income, and lifestyle.</a:t>
            </a:r>
          </a:p>
          <a:p>
            <a:r>
              <a:rPr lang="en-IN" dirty="0"/>
              <a:t>Identifying the target market is a key part of the decision-making process when a company designs, packages, and advertises its product.</a:t>
            </a:r>
          </a:p>
          <a:p>
            <a:r>
              <a:rPr lang="en-IN" dirty="0"/>
              <a:t>The target market for Prada's products are men and women ages 18-32. shopping. Prada's online store is also well-organized and easy to navigate while also reflecting the standards of Prada as a luxury brand. Process Prada carefully selects high-quality raw materials for the production of their goods.</a:t>
            </a:r>
          </a:p>
          <a:p>
            <a:endParaRPr lang="en-US" dirty="0" smtClean="0"/>
          </a:p>
          <a:p>
            <a:endParaRPr lang="en-US" dirty="0"/>
          </a:p>
          <a:p>
            <a:endParaRPr lang="en-IN" dirty="0"/>
          </a:p>
        </p:txBody>
      </p:sp>
      <p:sp>
        <p:nvSpPr>
          <p:cNvPr id="3" name="Title 2"/>
          <p:cNvSpPr>
            <a:spLocks noGrp="1"/>
          </p:cNvSpPr>
          <p:nvPr>
            <p:ph type="title"/>
          </p:nvPr>
        </p:nvSpPr>
        <p:spPr>
          <a:xfrm>
            <a:off x="2514600" y="692696"/>
            <a:ext cx="4145632" cy="983704"/>
          </a:xfrm>
        </p:spPr>
        <p:txBody>
          <a:bodyPr>
            <a:normAutofit fontScale="90000"/>
          </a:bodyPr>
          <a:lstStyle/>
          <a:p>
            <a:r>
              <a:rPr lang="en-IN" dirty="0"/>
              <a:t>Overview of impact on target customers</a:t>
            </a:r>
            <a:br>
              <a:rPr lang="en-IN" dirty="0"/>
            </a:br>
            <a:r>
              <a:rPr lang="en-IN" dirty="0"/>
              <a:t> </a:t>
            </a:r>
            <a:br>
              <a:rPr lang="en-IN" dirty="0"/>
            </a:br>
            <a:endParaRPr lang="en-IN" dirty="0"/>
          </a:p>
        </p:txBody>
      </p:sp>
    </p:spTree>
    <p:extLst>
      <p:ext uri="{BB962C8B-B14F-4D97-AF65-F5344CB8AC3E}">
        <p14:creationId xmlns:p14="http://schemas.microsoft.com/office/powerpoint/2010/main" val="3105268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IN" dirty="0"/>
              <a:t>The Prada brand offers luxury items for both men and women. However, it's also worth noting that clients who seek luxury belong to the upper socioeconomic class.</a:t>
            </a:r>
          </a:p>
          <a:p>
            <a:r>
              <a:rPr lang="en-IN" b="1" dirty="0"/>
              <a:t>Who is </a:t>
            </a:r>
            <a:r>
              <a:rPr lang="en-IN" b="1" dirty="0" err="1"/>
              <a:t>Fendi's</a:t>
            </a:r>
            <a:r>
              <a:rPr lang="en-IN" b="1" dirty="0"/>
              <a:t> target audience?</a:t>
            </a:r>
            <a:endParaRPr lang="en-IN" dirty="0"/>
          </a:p>
          <a:p>
            <a:r>
              <a:rPr lang="en-IN" dirty="0" err="1"/>
              <a:t>Fendi</a:t>
            </a:r>
            <a:r>
              <a:rPr lang="en-IN" dirty="0"/>
              <a:t> speaks to a typically female audience, predominantly aged 20-30. Based mainly in the US, </a:t>
            </a:r>
            <a:r>
              <a:rPr lang="en-IN" dirty="0" err="1"/>
              <a:t>Fendi's</a:t>
            </a:r>
            <a:r>
              <a:rPr lang="en-IN" dirty="0"/>
              <a:t> markets extend into the UK, Brazil, Italy, Mexico and India.</a:t>
            </a:r>
          </a:p>
          <a:p>
            <a:endParaRPr lang="en-US" dirty="0" smtClean="0"/>
          </a:p>
          <a:p>
            <a:endParaRPr lang="en-IN" dirty="0"/>
          </a:p>
        </p:txBody>
      </p:sp>
      <p:sp>
        <p:nvSpPr>
          <p:cNvPr id="3" name="Title 2"/>
          <p:cNvSpPr>
            <a:spLocks noGrp="1"/>
          </p:cNvSpPr>
          <p:nvPr>
            <p:ph type="title"/>
          </p:nvPr>
        </p:nvSpPr>
        <p:spPr/>
        <p:txBody>
          <a:bodyPr>
            <a:normAutofit fontScale="90000"/>
          </a:bodyPr>
          <a:lstStyle/>
          <a:p>
            <a:r>
              <a:rPr lang="en-IN" dirty="0"/>
              <a:t>Who are the customers of Prada?</a:t>
            </a:r>
            <a:br>
              <a:rPr lang="en-IN" dirty="0"/>
            </a:br>
            <a:endParaRPr lang="en-IN" dirty="0"/>
          </a:p>
        </p:txBody>
      </p:sp>
    </p:spTree>
    <p:extLst>
      <p:ext uri="{BB962C8B-B14F-4D97-AF65-F5344CB8AC3E}">
        <p14:creationId xmlns:p14="http://schemas.microsoft.com/office/powerpoint/2010/main" val="3092237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IN" dirty="0"/>
              <a:t>Prada Group’s presence outside the fashion industry will affect the company’s customer awareness in the long run by influencing the company’s creativity, adjusting to the dynamics of its customers’ needs, and progress in creativity. It will also affect the company by presenting it with a platform for diversity, universality, and </a:t>
            </a:r>
            <a:r>
              <a:rPr lang="en-IN" dirty="0" err="1"/>
              <a:t>unequaled</a:t>
            </a:r>
            <a:r>
              <a:rPr lang="en-IN" dirty="0"/>
              <a:t> exclusivity, due to the insights drawn from the diverse disciplines and fields (Chaffee, 1985).</a:t>
            </a:r>
          </a:p>
          <a:p>
            <a:endParaRPr lang="en-US" smtClean="0"/>
          </a:p>
          <a:p>
            <a:endParaRPr lang="en-IN" dirty="0"/>
          </a:p>
        </p:txBody>
      </p:sp>
      <p:sp>
        <p:nvSpPr>
          <p:cNvPr id="3" name="Title 2"/>
          <p:cNvSpPr>
            <a:spLocks noGrp="1"/>
          </p:cNvSpPr>
          <p:nvPr>
            <p:ph type="title"/>
          </p:nvPr>
        </p:nvSpPr>
        <p:spPr/>
        <p:txBody>
          <a:bodyPr>
            <a:normAutofit fontScale="90000"/>
          </a:bodyPr>
          <a:lstStyle/>
          <a:p>
            <a:r>
              <a:rPr lang="en-IN" dirty="0"/>
              <a:t>Suggestions of future strategies of Prada company</a:t>
            </a:r>
            <a:br>
              <a:rPr lang="en-IN" dirty="0"/>
            </a:br>
            <a:endParaRPr lang="en-IN" dirty="0"/>
          </a:p>
        </p:txBody>
      </p:sp>
    </p:spTree>
    <p:extLst>
      <p:ext uri="{BB962C8B-B14F-4D97-AF65-F5344CB8AC3E}">
        <p14:creationId xmlns:p14="http://schemas.microsoft.com/office/powerpoint/2010/main" val="2355490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IN" dirty="0"/>
              <a:t>Prada </a:t>
            </a:r>
            <a:r>
              <a:rPr lang="en-IN" dirty="0" err="1"/>
              <a:t>S.p.A</a:t>
            </a:r>
            <a:r>
              <a:rPr lang="en-IN" dirty="0"/>
              <a:t>. is an Italian luxury fashion house founded in 1913 in Milan by Mario Prada. It specializes in leather handbags, travel accessories, shoes, ready-to-wear, and other fashion accessories. Prada licenses its name and branding to Luxottica for eyewear and </a:t>
            </a:r>
            <a:r>
              <a:rPr lang="en-IN" dirty="0" err="1"/>
              <a:t>L’Oréal</a:t>
            </a:r>
            <a:r>
              <a:rPr lang="en-IN" dirty="0"/>
              <a:t> for fragrances.</a:t>
            </a:r>
          </a:p>
          <a:p>
            <a:endParaRPr lang="en-US" dirty="0" smtClean="0"/>
          </a:p>
          <a:p>
            <a:endParaRPr lang="en-IN" dirty="0"/>
          </a:p>
        </p:txBody>
      </p:sp>
      <p:sp>
        <p:nvSpPr>
          <p:cNvPr id="3" name="Title 2"/>
          <p:cNvSpPr>
            <a:spLocks noGrp="1"/>
          </p:cNvSpPr>
          <p:nvPr>
            <p:ph type="title"/>
          </p:nvPr>
        </p:nvSpPr>
        <p:spPr/>
        <p:txBody>
          <a:bodyPr>
            <a:normAutofit fontScale="90000"/>
          </a:bodyPr>
          <a:lstStyle/>
          <a:p>
            <a:r>
              <a:rPr lang="en-IN" u="sng" dirty="0"/>
              <a:t>Introduction</a:t>
            </a:r>
            <a:r>
              <a:rPr lang="en-IN" dirty="0"/>
              <a:t/>
            </a:r>
            <a:br>
              <a:rPr lang="en-IN" dirty="0"/>
            </a:br>
            <a:r>
              <a:rPr lang="en-IN" dirty="0"/>
              <a:t> </a:t>
            </a:r>
            <a:br>
              <a:rPr lang="en-IN" dirty="0"/>
            </a:br>
            <a:endParaRPr lang="en-IN" dirty="0"/>
          </a:p>
        </p:txBody>
      </p:sp>
    </p:spTree>
    <p:extLst>
      <p:ext uri="{BB962C8B-B14F-4D97-AF65-F5344CB8AC3E}">
        <p14:creationId xmlns:p14="http://schemas.microsoft.com/office/powerpoint/2010/main" val="1673518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IN" dirty="0"/>
              <a:t>PRADA </a:t>
            </a:r>
            <a:r>
              <a:rPr lang="en-IN" dirty="0" err="1"/>
              <a:t>SpA</a:t>
            </a:r>
            <a:r>
              <a:rPr lang="en-IN" dirty="0"/>
              <a:t> (PRADA), a subsidiary of PRADA Holding BV, is a designer, manufacturer, and distributor of luxury products. The company offers handbags, leather goods, footwear, ready-to-wear apparel and accessories. It markets products under the brands Prada, </a:t>
            </a:r>
            <a:r>
              <a:rPr lang="en-IN" dirty="0" err="1"/>
              <a:t>Miu</a:t>
            </a:r>
            <a:r>
              <a:rPr lang="en-IN" dirty="0"/>
              <a:t> </a:t>
            </a:r>
            <a:r>
              <a:rPr lang="en-IN" dirty="0" err="1"/>
              <a:t>Miu</a:t>
            </a:r>
            <a:r>
              <a:rPr lang="en-IN" dirty="0"/>
              <a:t>, Car Shoe, </a:t>
            </a:r>
            <a:r>
              <a:rPr lang="en-IN" dirty="0" err="1"/>
              <a:t>Marchesi</a:t>
            </a:r>
            <a:r>
              <a:rPr lang="en-IN" dirty="0"/>
              <a:t> 1824, Luna </a:t>
            </a:r>
            <a:r>
              <a:rPr lang="en-IN" dirty="0" err="1"/>
              <a:t>Rossa</a:t>
            </a:r>
            <a:r>
              <a:rPr lang="en-IN" dirty="0"/>
              <a:t>, and Church's.</a:t>
            </a:r>
          </a:p>
          <a:p>
            <a:endParaRPr lang="en-IN" dirty="0"/>
          </a:p>
        </p:txBody>
      </p:sp>
      <p:sp>
        <p:nvSpPr>
          <p:cNvPr id="3" name="Title 2"/>
          <p:cNvSpPr>
            <a:spLocks noGrp="1"/>
          </p:cNvSpPr>
          <p:nvPr>
            <p:ph type="title"/>
          </p:nvPr>
        </p:nvSpPr>
        <p:spPr/>
        <p:txBody>
          <a:bodyPr/>
          <a:lstStyle/>
          <a:p>
            <a:r>
              <a:rPr lang="en-IN" dirty="0"/>
              <a:t>Brand Name &amp; Company</a:t>
            </a:r>
            <a:br>
              <a:rPr lang="en-IN" dirty="0"/>
            </a:br>
            <a:endParaRPr lang="en-IN" dirty="0"/>
          </a:p>
        </p:txBody>
      </p:sp>
    </p:spTree>
    <p:extLst>
      <p:ext uri="{BB962C8B-B14F-4D97-AF65-F5344CB8AC3E}">
        <p14:creationId xmlns:p14="http://schemas.microsoft.com/office/powerpoint/2010/main" val="1812454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IN" dirty="0"/>
              <a:t>Prada </a:t>
            </a:r>
            <a:r>
              <a:rPr lang="en-IN" dirty="0" err="1"/>
              <a:t>SpA</a:t>
            </a:r>
            <a:r>
              <a:rPr lang="en-IN" dirty="0"/>
              <a:t> operates as </a:t>
            </a:r>
            <a:r>
              <a:rPr lang="en-IN" b="1" dirty="0"/>
              <a:t>a holding company</a:t>
            </a:r>
            <a:r>
              <a:rPr lang="en-IN" dirty="0"/>
              <a:t>, which engages in the manufacture and distribution of luxury goods. Its products include leather goods, handbags, footwear, apparel, accessories, eyewear, and fragrances. Its brands include </a:t>
            </a:r>
            <a:r>
              <a:rPr lang="en-IN" dirty="0" err="1"/>
              <a:t>Miu</a:t>
            </a:r>
            <a:r>
              <a:rPr lang="en-IN" dirty="0"/>
              <a:t> </a:t>
            </a:r>
            <a:r>
              <a:rPr lang="en-IN" dirty="0" err="1"/>
              <a:t>Miu</a:t>
            </a:r>
            <a:r>
              <a:rPr lang="en-IN" dirty="0"/>
              <a:t>, Church's, </a:t>
            </a:r>
            <a:r>
              <a:rPr lang="en-IN" dirty="0" err="1"/>
              <a:t>Cas</a:t>
            </a:r>
            <a:r>
              <a:rPr lang="en-IN" dirty="0"/>
              <a:t> Shoe, and </a:t>
            </a:r>
            <a:r>
              <a:rPr lang="en-IN" dirty="0" err="1"/>
              <a:t>Pasticceria</a:t>
            </a:r>
            <a:r>
              <a:rPr lang="en-IN" dirty="0"/>
              <a:t> </a:t>
            </a:r>
            <a:r>
              <a:rPr lang="en-IN" dirty="0" err="1"/>
              <a:t>Marchesi</a:t>
            </a:r>
            <a:r>
              <a:rPr lang="en-IN" dirty="0"/>
              <a:t>.</a:t>
            </a:r>
          </a:p>
          <a:p>
            <a:endParaRPr lang="en-IN" dirty="0"/>
          </a:p>
        </p:txBody>
      </p:sp>
      <p:sp>
        <p:nvSpPr>
          <p:cNvPr id="3" name="Title 2"/>
          <p:cNvSpPr>
            <a:spLocks noGrp="1"/>
          </p:cNvSpPr>
          <p:nvPr>
            <p:ph type="title"/>
          </p:nvPr>
        </p:nvSpPr>
        <p:spPr/>
        <p:txBody>
          <a:bodyPr/>
          <a:lstStyle/>
          <a:p>
            <a:r>
              <a:rPr lang="en-IN" dirty="0"/>
              <a:t>Is Prada a brand or company?</a:t>
            </a:r>
            <a:br>
              <a:rPr lang="en-IN" dirty="0"/>
            </a:br>
            <a:endParaRPr lang="en-IN" dirty="0"/>
          </a:p>
        </p:txBody>
      </p:sp>
    </p:spTree>
    <p:extLst>
      <p:ext uri="{BB962C8B-B14F-4D97-AF65-F5344CB8AC3E}">
        <p14:creationId xmlns:p14="http://schemas.microsoft.com/office/powerpoint/2010/main" val="2594793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IN" dirty="0"/>
              <a:t>Prada – 86.2%</a:t>
            </a:r>
          </a:p>
          <a:p>
            <a:r>
              <a:rPr lang="en-IN" dirty="0" err="1"/>
              <a:t>Miu</a:t>
            </a:r>
            <a:r>
              <a:rPr lang="en-IN" dirty="0"/>
              <a:t> </a:t>
            </a:r>
            <a:r>
              <a:rPr lang="en-IN" dirty="0" err="1"/>
              <a:t>Miu</a:t>
            </a:r>
            <a:r>
              <a:rPr lang="en-IN" dirty="0"/>
              <a:t> – 12.1%</a:t>
            </a:r>
          </a:p>
          <a:p>
            <a:r>
              <a:rPr lang="en-IN" dirty="0"/>
              <a:t>Church’s – 1.2%</a:t>
            </a:r>
          </a:p>
          <a:p>
            <a:r>
              <a:rPr lang="en-IN" dirty="0"/>
              <a:t>Other – 0.5%</a:t>
            </a:r>
          </a:p>
          <a:p>
            <a:endParaRPr lang="en-US" dirty="0" smtClean="0"/>
          </a:p>
          <a:p>
            <a:endParaRPr lang="en-IN" dirty="0"/>
          </a:p>
        </p:txBody>
      </p:sp>
      <p:sp>
        <p:nvSpPr>
          <p:cNvPr id="3" name="Title 2"/>
          <p:cNvSpPr>
            <a:spLocks noGrp="1"/>
          </p:cNvSpPr>
          <p:nvPr>
            <p:ph type="title"/>
          </p:nvPr>
        </p:nvSpPr>
        <p:spPr/>
        <p:txBody>
          <a:bodyPr>
            <a:normAutofit fontScale="90000"/>
          </a:bodyPr>
          <a:lstStyle/>
          <a:p>
            <a:r>
              <a:rPr lang="en-IN" dirty="0"/>
              <a:t>Prada company current market share &amp; Stage of Life Cycle </a:t>
            </a:r>
            <a:br>
              <a:rPr lang="en-IN" dirty="0"/>
            </a:br>
            <a:r>
              <a:rPr lang="en-IN" dirty="0" smtClean="0"/>
              <a:t>Prada</a:t>
            </a:r>
            <a:endParaRPr lang="en-IN" dirty="0"/>
          </a:p>
        </p:txBody>
      </p:sp>
    </p:spTree>
    <p:extLst>
      <p:ext uri="{BB962C8B-B14F-4D97-AF65-F5344CB8AC3E}">
        <p14:creationId xmlns:p14="http://schemas.microsoft.com/office/powerpoint/2010/main" val="2731441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IN" dirty="0" err="1"/>
              <a:t>Miuccia</a:t>
            </a:r>
            <a:r>
              <a:rPr lang="en-IN" dirty="0"/>
              <a:t> Bianchi Prada</a:t>
            </a:r>
            <a:r>
              <a:rPr lang="en-IN" b="1" dirty="0"/>
              <a:t> (Italian: [ˈ</a:t>
            </a:r>
            <a:r>
              <a:rPr lang="en-IN" b="1" dirty="0" err="1"/>
              <a:t>mjuttʃa</a:t>
            </a:r>
            <a:r>
              <a:rPr lang="en-IN" b="1" dirty="0"/>
              <a:t> ˈ</a:t>
            </a:r>
            <a:r>
              <a:rPr lang="en-IN" b="1" dirty="0" err="1"/>
              <a:t>praːda</a:t>
            </a:r>
            <a:r>
              <a:rPr lang="en-IN" b="1" dirty="0"/>
              <a:t>, </a:t>
            </a:r>
            <a:r>
              <a:rPr lang="en-IN" b="1" dirty="0" err="1"/>
              <a:t>miˈu</a:t>
            </a:r>
            <a:r>
              <a:rPr lang="en-IN" b="1" dirty="0"/>
              <a:t>-]; born Maria Bianchi [</a:t>
            </a:r>
            <a:r>
              <a:rPr lang="en-IN" b="1" dirty="0" err="1"/>
              <a:t>maˈriːa</a:t>
            </a:r>
            <a:r>
              <a:rPr lang="en-IN" b="1" dirty="0"/>
              <a:t> ˈ</a:t>
            </a:r>
            <a:r>
              <a:rPr lang="en-IN" b="1" dirty="0" err="1"/>
              <a:t>bjaŋki</a:t>
            </a:r>
            <a:r>
              <a:rPr lang="en-IN" b="1" dirty="0"/>
              <a:t>] on 10 May 1949) is an Italian billionaire fashion designer and businesswoman. She is the head designer of Prada and the founder of its subsidiary </a:t>
            </a:r>
            <a:r>
              <a:rPr lang="en-IN" b="1" dirty="0" err="1"/>
              <a:t>Miu</a:t>
            </a:r>
            <a:r>
              <a:rPr lang="en-IN" b="1" dirty="0"/>
              <a:t> </a:t>
            </a:r>
            <a:r>
              <a:rPr lang="en-IN" b="1" dirty="0" err="1"/>
              <a:t>Miu</a:t>
            </a:r>
            <a:r>
              <a:rPr lang="en-IN" b="1" dirty="0"/>
              <a:t>. As of October 2021, Forbes estimated her net worth at US$4.8 billion.</a:t>
            </a:r>
          </a:p>
          <a:p>
            <a:endParaRPr lang="en-US" dirty="0" smtClean="0"/>
          </a:p>
          <a:p>
            <a:endParaRPr lang="en-IN" dirty="0"/>
          </a:p>
        </p:txBody>
      </p:sp>
      <p:sp>
        <p:nvSpPr>
          <p:cNvPr id="3" name="Title 2"/>
          <p:cNvSpPr>
            <a:spLocks noGrp="1"/>
          </p:cNvSpPr>
          <p:nvPr>
            <p:ph type="title"/>
          </p:nvPr>
        </p:nvSpPr>
        <p:spPr/>
        <p:txBody>
          <a:bodyPr>
            <a:normAutofit fontScale="90000"/>
          </a:bodyPr>
          <a:lstStyle/>
          <a:p>
            <a:r>
              <a:rPr lang="en-IN" dirty="0"/>
              <a:t>Any new project/ service launch in recent past</a:t>
            </a:r>
            <a:br>
              <a:rPr lang="en-IN" dirty="0"/>
            </a:br>
            <a:endParaRPr lang="en-IN" dirty="0"/>
          </a:p>
        </p:txBody>
      </p:sp>
    </p:spTree>
    <p:extLst>
      <p:ext uri="{BB962C8B-B14F-4D97-AF65-F5344CB8AC3E}">
        <p14:creationId xmlns:p14="http://schemas.microsoft.com/office/powerpoint/2010/main" val="4004850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IN" dirty="0"/>
              <a:t>Prada doesn't rely on iconic logos like other luxury fashion houses. Instead of making its pieces recognisable with a certain symbol or design, </a:t>
            </a:r>
            <a:r>
              <a:rPr lang="en-IN" b="1" dirty="0"/>
              <a:t>the brand focuses on staying true to its unique aesthetic</a:t>
            </a:r>
            <a:r>
              <a:rPr lang="en-IN" dirty="0"/>
              <a:t>.</a:t>
            </a:r>
          </a:p>
          <a:p>
            <a:r>
              <a:rPr lang="en-IN" dirty="0"/>
              <a:t> </a:t>
            </a:r>
          </a:p>
          <a:p>
            <a:r>
              <a:rPr lang="en-IN" dirty="0"/>
              <a:t>What type of advertising does Prada use?</a:t>
            </a:r>
          </a:p>
          <a:p>
            <a:r>
              <a:rPr lang="en-IN" dirty="0"/>
              <a:t>Prada is part of The Prada Group. They spent under $100 million on advertising in </a:t>
            </a:r>
            <a:r>
              <a:rPr lang="en-IN" b="1" dirty="0"/>
              <a:t>digital, print, and national TV</a:t>
            </a:r>
            <a:r>
              <a:rPr lang="en-IN" dirty="0"/>
              <a:t> in the last year. They invest in premium ad units and advertised on over 100 different Media Properties in the last year across multiple Media formats.</a:t>
            </a:r>
          </a:p>
          <a:p>
            <a:endParaRPr lang="en-US" dirty="0" smtClean="0"/>
          </a:p>
          <a:p>
            <a:endParaRPr lang="en-IN" dirty="0"/>
          </a:p>
        </p:txBody>
      </p:sp>
      <p:sp>
        <p:nvSpPr>
          <p:cNvPr id="3" name="Title 2"/>
          <p:cNvSpPr>
            <a:spLocks noGrp="1"/>
          </p:cNvSpPr>
          <p:nvPr>
            <p:ph type="title"/>
          </p:nvPr>
        </p:nvSpPr>
        <p:spPr/>
        <p:txBody>
          <a:bodyPr/>
          <a:lstStyle/>
          <a:p>
            <a:r>
              <a:rPr lang="en-IN" dirty="0"/>
              <a:t>How is Prada innovative?</a:t>
            </a:r>
            <a:br>
              <a:rPr lang="en-IN" dirty="0"/>
            </a:br>
            <a:endParaRPr lang="en-IN" dirty="0"/>
          </a:p>
        </p:txBody>
      </p:sp>
    </p:spTree>
    <p:extLst>
      <p:ext uri="{BB962C8B-B14F-4D97-AF65-F5344CB8AC3E}">
        <p14:creationId xmlns:p14="http://schemas.microsoft.com/office/powerpoint/2010/main" val="331880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IN" dirty="0"/>
              <a:t>Our Mission is to </a:t>
            </a:r>
            <a:r>
              <a:rPr lang="en-IN" b="1" dirty="0"/>
              <a:t>provide full service, starting from a raw product to obtaining a final solution</a:t>
            </a:r>
            <a:r>
              <a:rPr lang="en-IN" dirty="0"/>
              <a:t>. We exponentially grew with digital printing to satisfy the new industry's </a:t>
            </a:r>
            <a:r>
              <a:rPr lang="en-IN" dirty="0" smtClean="0"/>
              <a:t>requests</a:t>
            </a:r>
          </a:p>
          <a:p>
            <a:endParaRPr lang="en-IN" dirty="0"/>
          </a:p>
        </p:txBody>
      </p:sp>
      <p:sp>
        <p:nvSpPr>
          <p:cNvPr id="3" name="Title 2"/>
          <p:cNvSpPr>
            <a:spLocks noGrp="1"/>
          </p:cNvSpPr>
          <p:nvPr>
            <p:ph type="title"/>
          </p:nvPr>
        </p:nvSpPr>
        <p:spPr/>
        <p:txBody>
          <a:bodyPr>
            <a:normAutofit fontScale="90000"/>
          </a:bodyPr>
          <a:lstStyle/>
          <a:p>
            <a:r>
              <a:rPr lang="en-IN" dirty="0"/>
              <a:t>What is the purpose of Prada company?</a:t>
            </a:r>
            <a:br>
              <a:rPr lang="en-IN" dirty="0"/>
            </a:br>
            <a:endParaRPr lang="en-IN" dirty="0"/>
          </a:p>
        </p:txBody>
      </p:sp>
    </p:spTree>
    <p:extLst>
      <p:ext uri="{BB962C8B-B14F-4D97-AF65-F5344CB8AC3E}">
        <p14:creationId xmlns:p14="http://schemas.microsoft.com/office/powerpoint/2010/main" val="2669005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IN" dirty="0"/>
              <a:t>The Prada Group's strategy also focuses on raw material traceability and continuous improvement in social and environmental standards along the supply chain, thanks to close collaboration with suppliers, also for the purpose of reducing their environmental footprint.</a:t>
            </a:r>
          </a:p>
          <a:p>
            <a:endParaRPr lang="en-US" dirty="0" smtClean="0"/>
          </a:p>
          <a:p>
            <a:endParaRPr lang="en-IN" dirty="0"/>
          </a:p>
        </p:txBody>
      </p:sp>
      <p:sp>
        <p:nvSpPr>
          <p:cNvPr id="3" name="Title 2"/>
          <p:cNvSpPr>
            <a:spLocks noGrp="1"/>
          </p:cNvSpPr>
          <p:nvPr>
            <p:ph type="title"/>
          </p:nvPr>
        </p:nvSpPr>
        <p:spPr>
          <a:xfrm>
            <a:off x="2514600" y="692696"/>
            <a:ext cx="4217640" cy="983704"/>
          </a:xfrm>
        </p:spPr>
        <p:txBody>
          <a:bodyPr>
            <a:normAutofit fontScale="90000"/>
          </a:bodyPr>
          <a:lstStyle/>
          <a:p>
            <a:r>
              <a:rPr lang="en-IN" dirty="0"/>
              <a:t>Prada innovation idea used in promotion and online advertising</a:t>
            </a:r>
            <a:br>
              <a:rPr lang="en-IN" dirty="0"/>
            </a:br>
            <a:endParaRPr lang="en-IN" dirty="0"/>
          </a:p>
        </p:txBody>
      </p:sp>
    </p:spTree>
    <p:extLst>
      <p:ext uri="{BB962C8B-B14F-4D97-AF65-F5344CB8AC3E}">
        <p14:creationId xmlns:p14="http://schemas.microsoft.com/office/powerpoint/2010/main" val="21116826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34</TotalTime>
  <Words>400</Words>
  <Application>Microsoft Office PowerPoint</Application>
  <PresentationFormat>On-screen Show (4:3)</PresentationFormat>
  <Paragraphs>35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BlackTie</vt:lpstr>
      <vt:lpstr>Prada Company</vt:lpstr>
      <vt:lpstr>Introduction   </vt:lpstr>
      <vt:lpstr>Brand Name &amp; Company </vt:lpstr>
      <vt:lpstr>Is Prada a brand or company? </vt:lpstr>
      <vt:lpstr>Prada company current market share &amp; Stage of Life Cycle  Prada</vt:lpstr>
      <vt:lpstr>Any new project/ service launch in recent past </vt:lpstr>
      <vt:lpstr>How is Prada innovative? </vt:lpstr>
      <vt:lpstr>What is the purpose of Prada company? </vt:lpstr>
      <vt:lpstr>Prada innovation idea used in promotion and online advertising </vt:lpstr>
      <vt:lpstr>Overview of impact on target customers   </vt:lpstr>
      <vt:lpstr>Who are the customers of Prada? </vt:lpstr>
      <vt:lpstr>Suggestions of future strategies of Prada company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Prada Company</dc:title>
  <dc:creator>DELL</dc:creator>
  <cp:lastModifiedBy>DELL</cp:lastModifiedBy>
  <cp:revision>3</cp:revision>
  <dcterms:created xsi:type="dcterms:W3CDTF">2023-03-05T15:56:12Z</dcterms:created>
  <dcterms:modified xsi:type="dcterms:W3CDTF">2023-03-05T16:30:59Z</dcterms:modified>
</cp:coreProperties>
</file>