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85" r:id="rId6"/>
    <p:sldId id="286" r:id="rId7"/>
    <p:sldId id="272" r:id="rId8"/>
    <p:sldId id="274" r:id="rId9"/>
    <p:sldId id="273" r:id="rId10"/>
    <p:sldId id="280" r:id="rId11"/>
    <p:sldId id="281" r:id="rId12"/>
    <p:sldId id="276" r:id="rId13"/>
    <p:sldId id="284" r:id="rId14"/>
    <p:sldId id="283" r:id="rId15"/>
    <p:sldId id="277" r:id="rId16"/>
    <p:sldId id="278" r:id="rId17"/>
    <p:sldId id="261" r:id="rId18"/>
    <p:sldId id="260" r:id="rId19"/>
    <p:sldId id="262" r:id="rId20"/>
    <p:sldId id="287"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255867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167414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8C30DC-A18A-4A34-ACC9-DF1CA5D4AF2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2069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42D072-1399-4418-96DA-0410CDACB32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300694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42D072-1399-4418-96DA-0410CDACB32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8C30DC-A18A-4A34-ACC9-DF1CA5D4AF2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1074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42D072-1399-4418-96DA-0410CDACB32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279750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1541763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399899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50357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2D072-1399-4418-96DA-0410CDACB320}" type="datetimeFigureOut">
              <a:rPr lang="en-IN" smtClean="0"/>
              <a:t>15-08-2023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116056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2D072-1399-4418-96DA-0410CDACB32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8054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2D072-1399-4418-96DA-0410CDACB320}" type="datetimeFigureOut">
              <a:rPr lang="en-IN" smtClean="0"/>
              <a:t>15-08-2023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86357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2D072-1399-4418-96DA-0410CDACB320}" type="datetimeFigureOut">
              <a:rPr lang="en-IN" smtClean="0"/>
              <a:t>15-08-2023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289288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2D072-1399-4418-96DA-0410CDACB320}" type="datetimeFigureOut">
              <a:rPr lang="en-IN" smtClean="0"/>
              <a:t>15-08-2023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169377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2D072-1399-4418-96DA-0410CDACB32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416289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2D072-1399-4418-96DA-0410CDACB320}" type="datetimeFigureOut">
              <a:rPr lang="en-IN" smtClean="0"/>
              <a:t>15-08-2023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8C30DC-A18A-4A34-ACC9-DF1CA5D4AF2E}" type="slidenum">
              <a:rPr lang="en-IN" smtClean="0"/>
              <a:t>‹#›</a:t>
            </a:fld>
            <a:endParaRPr lang="en-IN"/>
          </a:p>
        </p:txBody>
      </p:sp>
    </p:spTree>
    <p:extLst>
      <p:ext uri="{BB962C8B-B14F-4D97-AF65-F5344CB8AC3E}">
        <p14:creationId xmlns:p14="http://schemas.microsoft.com/office/powerpoint/2010/main" val="409810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42D072-1399-4418-96DA-0410CDACB320}" type="datetimeFigureOut">
              <a:rPr lang="en-IN" smtClean="0"/>
              <a:t>15-08-2023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8C30DC-A18A-4A34-ACC9-DF1CA5D4AF2E}" type="slidenum">
              <a:rPr lang="en-IN" smtClean="0"/>
              <a:t>‹#›</a:t>
            </a:fld>
            <a:endParaRPr lang="en-IN"/>
          </a:p>
        </p:txBody>
      </p:sp>
    </p:spTree>
    <p:extLst>
      <p:ext uri="{BB962C8B-B14F-4D97-AF65-F5344CB8AC3E}">
        <p14:creationId xmlns:p14="http://schemas.microsoft.com/office/powerpoint/2010/main" val="12089432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6C94-2EB2-F681-8016-44C725E8C3FE}"/>
              </a:ext>
            </a:extLst>
          </p:cNvPr>
          <p:cNvSpPr>
            <a:spLocks noGrp="1"/>
          </p:cNvSpPr>
          <p:nvPr>
            <p:ph type="ctrTitle"/>
          </p:nvPr>
        </p:nvSpPr>
        <p:spPr/>
        <p:txBody>
          <a:bodyPr/>
          <a:lstStyle/>
          <a:p>
            <a:r>
              <a:rPr lang="en-US" dirty="0"/>
              <a:t>Lead Scoring </a:t>
            </a:r>
            <a:br>
              <a:rPr lang="en-US" dirty="0"/>
            </a:br>
            <a:r>
              <a:rPr lang="en-US" dirty="0"/>
              <a:t>Case Study</a:t>
            </a:r>
            <a:endParaRPr lang="en-IN" dirty="0"/>
          </a:p>
        </p:txBody>
      </p:sp>
    </p:spTree>
    <p:extLst>
      <p:ext uri="{BB962C8B-B14F-4D97-AF65-F5344CB8AC3E}">
        <p14:creationId xmlns:p14="http://schemas.microsoft.com/office/powerpoint/2010/main" val="32619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2FB9106-21A2-EDB5-9D82-F58F027E12B0}"/>
              </a:ext>
            </a:extLst>
          </p:cNvPr>
          <p:cNvSpPr txBox="1">
            <a:spLocks noGrp="1"/>
          </p:cNvSpPr>
          <p:nvPr>
            <p:ph idx="1"/>
          </p:nvPr>
        </p:nvSpPr>
        <p:spPr>
          <a:xfrm>
            <a:off x="2403682" y="424069"/>
            <a:ext cx="8915400" cy="2195473"/>
          </a:xfrm>
          <a:prstGeom prst="rect">
            <a:avLst/>
          </a:prstGeom>
          <a:noFill/>
        </p:spPr>
        <p:txBody>
          <a:bodyPr wrap="square" rtlCol="0">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Insights</a:t>
            </a:r>
          </a:p>
          <a:p>
            <a:pPr algn="l">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Lead Add Form &amp; Landing Page Submission though has </a:t>
            </a:r>
            <a:r>
              <a:rPr lang="en-IN" sz="2000" b="0" i="0" dirty="0" err="1">
                <a:solidFill>
                  <a:srgbClr val="000000"/>
                </a:solidFill>
                <a:effectLst/>
                <a:latin typeface="Times New Roman" panose="02020603050405020304" pitchFamily="18" charset="0"/>
                <a:cs typeface="Times New Roman" panose="02020603050405020304" pitchFamily="18" charset="0"/>
              </a:rPr>
              <a:t>avg</a:t>
            </a:r>
            <a:r>
              <a:rPr lang="en-IN" sz="2000" b="0" i="0" dirty="0">
                <a:solidFill>
                  <a:srgbClr val="000000"/>
                </a:solidFill>
                <a:effectLst/>
                <a:latin typeface="Times New Roman" panose="02020603050405020304" pitchFamily="18" charset="0"/>
                <a:cs typeface="Times New Roman" panose="02020603050405020304" pitchFamily="18" charset="0"/>
              </a:rPr>
              <a:t> of 33% conversion, it generates the most no. of leads.</a:t>
            </a:r>
          </a:p>
          <a:p>
            <a:pPr algn="l">
              <a:buFont typeface="Arial" panose="020B0604020202020204" pitchFamily="34" charset="0"/>
              <a:buChar char="•"/>
            </a:pPr>
            <a:r>
              <a:rPr lang="en-IN" sz="2000" b="0" i="0" dirty="0">
                <a:solidFill>
                  <a:srgbClr val="000000"/>
                </a:solidFill>
                <a:effectLst/>
                <a:latin typeface="Times New Roman" panose="02020603050405020304" pitchFamily="18" charset="0"/>
                <a:cs typeface="Times New Roman" panose="02020603050405020304" pitchFamily="18" charset="0"/>
              </a:rPr>
              <a:t>To improve overall lead conversion rate, focus should be on improving lead conversion rate of API and Landing Page Submission. Also, generate more leads from Lead Add form since they have a very good conversion rate</a:t>
            </a:r>
          </a:p>
        </p:txBody>
      </p:sp>
    </p:spTree>
    <p:extLst>
      <p:ext uri="{BB962C8B-B14F-4D97-AF65-F5344CB8AC3E}">
        <p14:creationId xmlns:p14="http://schemas.microsoft.com/office/powerpoint/2010/main" val="289955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7A8B-8AF7-1ED4-61F0-5D6216A6CA33}"/>
              </a:ext>
            </a:extLst>
          </p:cNvPr>
          <p:cNvSpPr>
            <a:spLocks noGrp="1"/>
          </p:cNvSpPr>
          <p:nvPr>
            <p:ph type="title"/>
          </p:nvPr>
        </p:nvSpPr>
        <p:spPr>
          <a:xfrm>
            <a:off x="2248368" y="244974"/>
            <a:ext cx="8911687" cy="1280890"/>
          </a:xfrm>
        </p:spPr>
        <p:txBody>
          <a:bodyPr/>
          <a:lstStyle/>
          <a:p>
            <a:r>
              <a:rPr lang="en-US" dirty="0">
                <a:latin typeface="Times New Roman" panose="02020603050405020304" pitchFamily="18" charset="0"/>
                <a:cs typeface="Times New Roman" panose="02020603050405020304" pitchFamily="18" charset="0"/>
              </a:rPr>
              <a:t>Univariate Analysis of Communication Method</a:t>
            </a:r>
            <a:endParaRPr lang="en-IN"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1C43DAAF-FD6F-A492-F64F-CE2607C67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368" y="1819275"/>
            <a:ext cx="7743771" cy="5038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C40F96-AEEB-B379-BFDB-2DE1E7791285}"/>
              </a:ext>
            </a:extLst>
          </p:cNvPr>
          <p:cNvSpPr txBox="1"/>
          <p:nvPr/>
        </p:nvSpPr>
        <p:spPr>
          <a:xfrm>
            <a:off x="2248368" y="1064199"/>
            <a:ext cx="6234399" cy="923330"/>
          </a:xfrm>
          <a:prstGeom prst="rect">
            <a:avLst/>
          </a:prstGeom>
          <a:noFill/>
        </p:spPr>
        <p:txBody>
          <a:bodyPr wrap="none" rtlCol="0">
            <a:spAutoFit/>
          </a:bodyPr>
          <a:lstStyle/>
          <a:p>
            <a:pPr algn="l"/>
            <a:r>
              <a:rPr lang="en-IN" b="1" i="0" dirty="0">
                <a:solidFill>
                  <a:srgbClr val="000000"/>
                </a:solidFill>
                <a:effectLst/>
                <a:latin typeface="Times New Roman" panose="02020603050405020304" pitchFamily="18" charset="0"/>
                <a:cs typeface="Times New Roman" panose="02020603050405020304" pitchFamily="18" charset="0"/>
              </a:rPr>
              <a:t>Insights</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More than 95% of the leads do not prefer to be called or emailed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39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0CCF-589F-6B2F-7FBE-0B381116638F}"/>
              </a:ext>
            </a:extLst>
          </p:cNvPr>
          <p:cNvSpPr>
            <a:spLocks noGrp="1"/>
          </p:cNvSpPr>
          <p:nvPr>
            <p:ph type="title"/>
          </p:nvPr>
        </p:nvSpPr>
        <p:spPr>
          <a:xfrm>
            <a:off x="1784543" y="230686"/>
            <a:ext cx="8911687" cy="1280890"/>
          </a:xfrm>
        </p:spPr>
        <p:txBody>
          <a:bodyPr/>
          <a:lstStyle/>
          <a:p>
            <a:r>
              <a:rPr lang="en-US" dirty="0"/>
              <a:t>Bivariate Analysis of Newsletter Subscription</a:t>
            </a:r>
            <a:endParaRPr lang="en-IN" dirty="0"/>
          </a:p>
        </p:txBody>
      </p:sp>
      <p:pic>
        <p:nvPicPr>
          <p:cNvPr id="6146" name="Picture 2">
            <a:extLst>
              <a:ext uri="{FF2B5EF4-FFF2-40B4-BE49-F238E27FC236}">
                <a16:creationId xmlns:a16="http://schemas.microsoft.com/office/drawing/2014/main" id="{C7A8AD2B-D582-E222-B0A4-FE0EF889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543" y="2572762"/>
            <a:ext cx="9544892" cy="4054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FCC750-E890-9395-C051-7D5BCE41045F}"/>
              </a:ext>
            </a:extLst>
          </p:cNvPr>
          <p:cNvSpPr txBox="1"/>
          <p:nvPr/>
        </p:nvSpPr>
        <p:spPr>
          <a:xfrm>
            <a:off x="1878482" y="1499152"/>
            <a:ext cx="9155555" cy="1200329"/>
          </a:xfrm>
          <a:prstGeom prst="rect">
            <a:avLst/>
          </a:prstGeom>
          <a:noFill/>
        </p:spPr>
        <p:txBody>
          <a:bodyPr wrap="square" rtlCol="0">
            <a:spAutoFit/>
          </a:bodyPr>
          <a:lstStyle/>
          <a:p>
            <a:pPr algn="l"/>
            <a:r>
              <a:rPr lang="en-IN" b="1" i="0" dirty="0">
                <a:solidFill>
                  <a:srgbClr val="000000"/>
                </a:solidFill>
                <a:effectLst/>
                <a:latin typeface="Helvetica Neue"/>
              </a:rPr>
              <a:t>Insights</a:t>
            </a:r>
          </a:p>
          <a:p>
            <a:pPr algn="l">
              <a:buFont typeface="Arial" panose="020B0604020202020204" pitchFamily="34" charset="0"/>
              <a:buChar char="•"/>
            </a:pPr>
            <a:r>
              <a:rPr lang="en-IN" b="0" i="0" dirty="0">
                <a:solidFill>
                  <a:srgbClr val="000000"/>
                </a:solidFill>
                <a:effectLst/>
                <a:latin typeface="Helvetica Neue"/>
              </a:rPr>
              <a:t>Most of the lead opted out for the free copy and those opted for it their conversion rate is lower than those opted in.</a:t>
            </a:r>
          </a:p>
          <a:p>
            <a:endParaRPr lang="en-IN" dirty="0"/>
          </a:p>
        </p:txBody>
      </p:sp>
    </p:spTree>
    <p:extLst>
      <p:ext uri="{BB962C8B-B14F-4D97-AF65-F5344CB8AC3E}">
        <p14:creationId xmlns:p14="http://schemas.microsoft.com/office/powerpoint/2010/main" val="25774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034413E-A471-21DC-DA9F-A6E346074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251" y="2352675"/>
            <a:ext cx="5009114"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F12977-9BDF-1A27-706E-77823E75EF30}"/>
              </a:ext>
            </a:extLst>
          </p:cNvPr>
          <p:cNvSpPr txBox="1"/>
          <p:nvPr/>
        </p:nvSpPr>
        <p:spPr>
          <a:xfrm>
            <a:off x="1789250" y="511722"/>
            <a:ext cx="8892001" cy="1200329"/>
          </a:xfrm>
          <a:prstGeom prst="rect">
            <a:avLst/>
          </a:prstGeom>
          <a:noFill/>
        </p:spPr>
        <p:txBody>
          <a:bodyPr wrap="square">
            <a:spAutoFit/>
          </a:bodyPr>
          <a:lstStyle/>
          <a:p>
            <a:pPr algn="l"/>
            <a:r>
              <a:rPr lang="en-IN" sz="3600" i="0" dirty="0">
                <a:solidFill>
                  <a:srgbClr val="000000"/>
                </a:solidFill>
                <a:effectLst/>
                <a:latin typeface="Times New Roman" panose="02020603050405020304" pitchFamily="18" charset="0"/>
                <a:cs typeface="Times New Roman" panose="02020603050405020304" pitchFamily="18" charset="0"/>
              </a:rPr>
              <a:t>Finding the optimal cutoff of the </a:t>
            </a:r>
            <a:r>
              <a:rPr lang="en-IN" sz="3600" i="0" dirty="0" err="1">
                <a:solidFill>
                  <a:srgbClr val="000000"/>
                </a:solidFill>
                <a:effectLst/>
                <a:latin typeface="Times New Roman" panose="02020603050405020304" pitchFamily="18" charset="0"/>
                <a:cs typeface="Times New Roman" panose="02020603050405020304" pitchFamily="18" charset="0"/>
              </a:rPr>
              <a:t>probablity</a:t>
            </a:r>
            <a:r>
              <a:rPr lang="en-IN" sz="3600" i="0" dirty="0">
                <a:solidFill>
                  <a:srgbClr val="000000"/>
                </a:solidFill>
                <a:effectLst/>
                <a:latin typeface="Times New Roman" panose="02020603050405020304" pitchFamily="18" charset="0"/>
                <a:cs typeface="Times New Roman" panose="02020603050405020304" pitchFamily="18" charset="0"/>
              </a:rPr>
              <a:t>, using ROC curve</a:t>
            </a:r>
          </a:p>
        </p:txBody>
      </p:sp>
      <p:sp>
        <p:nvSpPr>
          <p:cNvPr id="7" name="TextBox 6">
            <a:extLst>
              <a:ext uri="{FF2B5EF4-FFF2-40B4-BE49-F238E27FC236}">
                <a16:creationId xmlns:a16="http://schemas.microsoft.com/office/drawing/2014/main" id="{93A7A914-37A4-CB60-7BA0-B25E244AE88A}"/>
              </a:ext>
            </a:extLst>
          </p:cNvPr>
          <p:cNvSpPr txBox="1"/>
          <p:nvPr/>
        </p:nvSpPr>
        <p:spPr>
          <a:xfrm>
            <a:off x="6891130" y="2352675"/>
            <a:ext cx="4731027" cy="1323439"/>
          </a:xfrm>
          <a:prstGeom prst="rect">
            <a:avLst/>
          </a:prstGeom>
          <a:noFill/>
        </p:spPr>
        <p:txBody>
          <a:bodyPr wrap="square">
            <a:spAutoFit/>
          </a:bodyPr>
          <a:lstStyle/>
          <a:p>
            <a:pPr algn="l"/>
            <a:r>
              <a:rPr lang="en-IN" sz="2000" b="1" i="0" dirty="0">
                <a:solidFill>
                  <a:srgbClr val="000000"/>
                </a:solidFill>
                <a:effectLst/>
                <a:latin typeface="Times New Roman" panose="02020603050405020304" pitchFamily="18" charset="0"/>
                <a:cs typeface="Times New Roman" panose="02020603050405020304" pitchFamily="18" charset="0"/>
              </a:rPr>
              <a:t>Insights:</a:t>
            </a:r>
          </a:p>
          <a:p>
            <a:pPr algn="l"/>
            <a:r>
              <a:rPr lang="en-IN" sz="2000" i="0" dirty="0">
                <a:solidFill>
                  <a:srgbClr val="000000"/>
                </a:solidFill>
                <a:effectLst/>
                <a:latin typeface="Times New Roman" panose="02020603050405020304" pitchFamily="18" charset="0"/>
                <a:cs typeface="Times New Roman" panose="02020603050405020304" pitchFamily="18" charset="0"/>
              </a:rPr>
              <a:t>The area under the curve should be a value closer to 1, since it is 0.88 our model is good</a:t>
            </a:r>
          </a:p>
        </p:txBody>
      </p:sp>
    </p:spTree>
    <p:extLst>
      <p:ext uri="{BB962C8B-B14F-4D97-AF65-F5344CB8AC3E}">
        <p14:creationId xmlns:p14="http://schemas.microsoft.com/office/powerpoint/2010/main" val="295691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317D60C-1B37-2E46-2A12-FD757A455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590" y="2152301"/>
            <a:ext cx="9670132" cy="47056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8A736A-2C87-37EC-5834-CB3F6F5E4188}"/>
              </a:ext>
            </a:extLst>
          </p:cNvPr>
          <p:cNvSpPr txBox="1"/>
          <p:nvPr/>
        </p:nvSpPr>
        <p:spPr>
          <a:xfrm>
            <a:off x="2080590" y="212899"/>
            <a:ext cx="9358255"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Bivariate Analysis of Specializations</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FEDA87-14BF-0063-6F59-A0A8C9CEF40F}"/>
              </a:ext>
            </a:extLst>
          </p:cNvPr>
          <p:cNvSpPr txBox="1"/>
          <p:nvPr/>
        </p:nvSpPr>
        <p:spPr>
          <a:xfrm>
            <a:off x="2080590" y="905601"/>
            <a:ext cx="9130749" cy="1200329"/>
          </a:xfrm>
          <a:prstGeom prst="rect">
            <a:avLst/>
          </a:prstGeom>
          <a:noFill/>
        </p:spPr>
        <p:txBody>
          <a:bodyPr wrap="square" rtlCol="0">
            <a:spAutoFit/>
          </a:bodyPr>
          <a:lstStyle/>
          <a:p>
            <a:pPr algn="l"/>
            <a:r>
              <a:rPr lang="en-IN" b="1" i="0" dirty="0">
                <a:solidFill>
                  <a:srgbClr val="000000"/>
                </a:solidFill>
                <a:effectLst/>
                <a:latin typeface="Times New Roman" panose="02020603050405020304" pitchFamily="18" charset="0"/>
                <a:cs typeface="Times New Roman" panose="02020603050405020304" pitchFamily="18" charset="0"/>
              </a:rPr>
              <a:t>Insights</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Most of the Specialization has a more than 40 % conversion rate, with Finance Management and Human Resource Management having </a:t>
            </a:r>
            <a:r>
              <a:rPr lang="en-IN" b="0" i="0" dirty="0" err="1">
                <a:solidFill>
                  <a:srgbClr val="000000"/>
                </a:solidFill>
                <a:effectLst/>
                <a:latin typeface="Times New Roman" panose="02020603050405020304" pitchFamily="18" charset="0"/>
                <a:cs typeface="Times New Roman" panose="02020603050405020304" pitchFamily="18" charset="0"/>
              </a:rPr>
              <a:t>hioger</a:t>
            </a:r>
            <a:r>
              <a:rPr lang="en-IN" b="0" i="0" dirty="0">
                <a:solidFill>
                  <a:srgbClr val="000000"/>
                </a:solidFill>
                <a:effectLst/>
                <a:latin typeface="Times New Roman" panose="02020603050405020304" pitchFamily="18" charset="0"/>
                <a:cs typeface="Times New Roman" panose="02020603050405020304" pitchFamily="18" charset="0"/>
              </a:rPr>
              <a:t> leads and conversion rates.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39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0656-903E-EA2B-6079-F3403CD8E296}"/>
              </a:ext>
            </a:extLst>
          </p:cNvPr>
          <p:cNvSpPr>
            <a:spLocks noGrp="1"/>
          </p:cNvSpPr>
          <p:nvPr>
            <p:ph type="title"/>
          </p:nvPr>
        </p:nvSpPr>
        <p:spPr>
          <a:xfrm>
            <a:off x="1928206" y="186789"/>
            <a:ext cx="8911687" cy="1280890"/>
          </a:xfrm>
        </p:spPr>
        <p:txBody>
          <a:bodyPr/>
          <a:lstStyle/>
          <a:p>
            <a:r>
              <a:rPr lang="en-US" dirty="0"/>
              <a:t>Multivariate Analysis Using Heatmaps</a:t>
            </a:r>
            <a:endParaRPr lang="en-IN" dirty="0"/>
          </a:p>
        </p:txBody>
      </p:sp>
      <p:pic>
        <p:nvPicPr>
          <p:cNvPr id="3074" name="Picture 2">
            <a:extLst>
              <a:ext uri="{FF2B5EF4-FFF2-40B4-BE49-F238E27FC236}">
                <a16:creationId xmlns:a16="http://schemas.microsoft.com/office/drawing/2014/main" id="{E2CF0AD0-B7D6-5CB2-1C3D-6EE09B371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207" y="2399671"/>
            <a:ext cx="8943975" cy="42715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B0F5ED-DC84-B15A-8B97-9364335A7E3F}"/>
              </a:ext>
            </a:extLst>
          </p:cNvPr>
          <p:cNvSpPr txBox="1"/>
          <p:nvPr/>
        </p:nvSpPr>
        <p:spPr>
          <a:xfrm>
            <a:off x="1928206" y="1118781"/>
            <a:ext cx="8943975" cy="923330"/>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cs typeface="Times New Roman" panose="02020603050405020304" pitchFamily="18" charset="0"/>
              </a:rPr>
              <a:t>Insights:</a:t>
            </a:r>
          </a:p>
          <a:p>
            <a:pPr algn="l"/>
            <a:r>
              <a:rPr lang="en-IN" i="0" dirty="0">
                <a:solidFill>
                  <a:srgbClr val="000000"/>
                </a:solidFill>
                <a:effectLst/>
                <a:latin typeface="Times New Roman" panose="02020603050405020304" pitchFamily="18" charset="0"/>
                <a:cs typeface="Times New Roman" panose="02020603050405020304" pitchFamily="18" charset="0"/>
              </a:rPr>
              <a:t>We can see the Total Visits and Page Views Per Visit has hi co-</a:t>
            </a:r>
            <a:r>
              <a:rPr lang="en-IN" i="0" dirty="0" err="1">
                <a:solidFill>
                  <a:srgbClr val="000000"/>
                </a:solidFill>
                <a:effectLst/>
                <a:latin typeface="Times New Roman" panose="02020603050405020304" pitchFamily="18" charset="0"/>
                <a:cs typeface="Times New Roman" panose="02020603050405020304" pitchFamily="18" charset="0"/>
              </a:rPr>
              <a:t>lonearity</a:t>
            </a:r>
            <a:r>
              <a:rPr lang="en-IN" i="0" dirty="0">
                <a:solidFill>
                  <a:srgbClr val="000000"/>
                </a:solidFill>
                <a:effectLst/>
                <a:latin typeface="Times New Roman" panose="02020603050405020304" pitchFamily="18" charset="0"/>
                <a:cs typeface="Times New Roman" panose="02020603050405020304" pitchFamily="18" charset="0"/>
              </a:rPr>
              <a:t>, hence either of the two has to be there.</a:t>
            </a:r>
          </a:p>
        </p:txBody>
      </p:sp>
    </p:spTree>
    <p:extLst>
      <p:ext uri="{BB962C8B-B14F-4D97-AF65-F5344CB8AC3E}">
        <p14:creationId xmlns:p14="http://schemas.microsoft.com/office/powerpoint/2010/main" val="788032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526C-E5E3-BF21-D933-A9F27A813D9A}"/>
              </a:ext>
            </a:extLst>
          </p:cNvPr>
          <p:cNvSpPr>
            <a:spLocks noGrp="1"/>
          </p:cNvSpPr>
          <p:nvPr>
            <p:ph type="title"/>
          </p:nvPr>
        </p:nvSpPr>
        <p:spPr>
          <a:xfrm>
            <a:off x="2021425" y="578390"/>
            <a:ext cx="8911687" cy="1280890"/>
          </a:xfrm>
        </p:spPr>
        <p:txBody>
          <a:bodyPr/>
          <a:lstStyle/>
          <a:p>
            <a:r>
              <a:rPr lang="en-US" dirty="0">
                <a:latin typeface="Times New Roman" panose="02020603050405020304" pitchFamily="18" charset="0"/>
                <a:cs typeface="Times New Roman" panose="02020603050405020304" pitchFamily="18" charset="0"/>
              </a:rPr>
              <a:t>Model Building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159553-A525-01BD-A38B-470622EE479E}"/>
              </a:ext>
            </a:extLst>
          </p:cNvPr>
          <p:cNvSpPr>
            <a:spLocks noGrp="1"/>
          </p:cNvSpPr>
          <p:nvPr>
            <p:ph idx="1"/>
          </p:nvPr>
        </p:nvSpPr>
        <p:spPr>
          <a:xfrm>
            <a:off x="2021425" y="2043109"/>
            <a:ext cx="8915400" cy="3777622"/>
          </a:xfrm>
        </p:spPr>
        <p:txBody>
          <a:bodyPr>
            <a:normAutofit/>
          </a:bodyPr>
          <a:lstStyle/>
          <a:p>
            <a:pPr>
              <a:buAutoNum type="arabicPeriod"/>
            </a:pPr>
            <a:r>
              <a:rPr lang="en-US" sz="2000" dirty="0">
                <a:latin typeface="Times New Roman" panose="02020603050405020304" pitchFamily="18" charset="0"/>
                <a:cs typeface="Times New Roman" panose="02020603050405020304" pitchFamily="18" charset="0"/>
              </a:rPr>
              <a:t>Feature Selection using RFE</a:t>
            </a:r>
          </a:p>
          <a:p>
            <a:pPr>
              <a:buAutoNum type="arabicPeriod"/>
            </a:pPr>
            <a:r>
              <a:rPr lang="en-US" sz="2000" dirty="0">
                <a:latin typeface="Times New Roman" panose="02020603050405020304" pitchFamily="18" charset="0"/>
                <a:cs typeface="Times New Roman" panose="02020603050405020304" pitchFamily="18" charset="0"/>
              </a:rPr>
              <a:t>Determined Optimal Model using Logistic Regression</a:t>
            </a:r>
            <a:endParaRPr lang="en-IN" sz="2000" dirty="0">
              <a:latin typeface="Times New Roman" panose="02020603050405020304" pitchFamily="18" charset="0"/>
              <a:cs typeface="Times New Roman" panose="02020603050405020304" pitchFamily="18" charset="0"/>
            </a:endParaRPr>
          </a:p>
          <a:p>
            <a:pPr>
              <a:buAutoNum type="arabicPeriod"/>
            </a:pPr>
            <a:r>
              <a:rPr lang="en-IN" sz="2000" dirty="0">
                <a:latin typeface="Times New Roman" panose="02020603050405020304" pitchFamily="18" charset="0"/>
                <a:cs typeface="Times New Roman" panose="02020603050405020304" pitchFamily="18" charset="0"/>
              </a:rPr>
              <a:t>Accuracy, Sensitivity and Specificity Calculation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42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316E-B720-40C7-4BF1-BDE8CBC83405}"/>
              </a:ext>
            </a:extLst>
          </p:cNvPr>
          <p:cNvSpPr>
            <a:spLocks noGrp="1"/>
          </p:cNvSpPr>
          <p:nvPr>
            <p:ph type="title"/>
          </p:nvPr>
        </p:nvSpPr>
        <p:spPr/>
        <p:txBody>
          <a:bodyPr/>
          <a:lstStyle/>
          <a:p>
            <a:r>
              <a:rPr lang="en-US" dirty="0"/>
              <a:t>Model Evaluation-Sensitivity and Specificity on Training Data Set</a:t>
            </a:r>
            <a:endParaRPr lang="en-IN" dirty="0"/>
          </a:p>
        </p:txBody>
      </p:sp>
      <p:sp>
        <p:nvSpPr>
          <p:cNvPr id="6" name="TextBox 5">
            <a:extLst>
              <a:ext uri="{FF2B5EF4-FFF2-40B4-BE49-F238E27FC236}">
                <a16:creationId xmlns:a16="http://schemas.microsoft.com/office/drawing/2014/main" id="{935C9C14-0EE1-8340-915B-A31C71CEB89E}"/>
              </a:ext>
            </a:extLst>
          </p:cNvPr>
          <p:cNvSpPr txBox="1"/>
          <p:nvPr/>
        </p:nvSpPr>
        <p:spPr>
          <a:xfrm>
            <a:off x="8613913" y="2451652"/>
            <a:ext cx="3326296" cy="1477328"/>
          </a:xfrm>
          <a:prstGeom prst="rect">
            <a:avLst/>
          </a:prstGeom>
          <a:noFill/>
        </p:spPr>
        <p:txBody>
          <a:bodyPr wrap="square" rtlCol="0">
            <a:spAutoFit/>
          </a:bodyPr>
          <a:lstStyle/>
          <a:p>
            <a:r>
              <a:rPr lang="en-US" dirty="0"/>
              <a:t>Selecting Cutoff as 0.35 from graph based on:</a:t>
            </a:r>
          </a:p>
          <a:p>
            <a:r>
              <a:rPr lang="en-US" dirty="0"/>
              <a:t>1. Accuracy = 81%</a:t>
            </a:r>
          </a:p>
          <a:p>
            <a:r>
              <a:rPr lang="en-US" dirty="0"/>
              <a:t>2. Specificity = 88% and </a:t>
            </a:r>
          </a:p>
          <a:p>
            <a:r>
              <a:rPr lang="en-US" dirty="0"/>
              <a:t>3.  Sensitivity = 70%</a:t>
            </a:r>
            <a:endParaRPr lang="en-IN" dirty="0"/>
          </a:p>
        </p:txBody>
      </p:sp>
      <p:pic>
        <p:nvPicPr>
          <p:cNvPr id="8196" name="Picture 4">
            <a:extLst>
              <a:ext uri="{FF2B5EF4-FFF2-40B4-BE49-F238E27FC236}">
                <a16:creationId xmlns:a16="http://schemas.microsoft.com/office/drawing/2014/main" id="{90FF01B9-2A61-40AC-6B38-CA85FD0E1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979298"/>
            <a:ext cx="6024701" cy="44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4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A28B-1DC8-1BB1-186D-936332CAB5D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Impact Variables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2C6CEF-FBA3-FB0B-BFC4-1B7556A08A15}"/>
              </a:ext>
            </a:extLst>
          </p:cNvPr>
          <p:cNvSpPr>
            <a:spLocks noGrp="1"/>
          </p:cNvSpPr>
          <p:nvPr>
            <p:ph idx="1"/>
          </p:nvPr>
        </p:nvSpPr>
        <p:spPr>
          <a:xfrm>
            <a:off x="2592924" y="1510748"/>
            <a:ext cx="8911687" cy="4412974"/>
          </a:xfrm>
        </p:spPr>
        <p:txBody>
          <a:bodyPr>
            <a:noAutofit/>
          </a:bodyPr>
          <a:lstStyle/>
          <a:p>
            <a:pPr>
              <a:buAutoNum type="arabicPeriod"/>
            </a:pPr>
            <a:r>
              <a:rPr lang="en-IN" sz="2000" dirty="0">
                <a:solidFill>
                  <a:schemeClr val="tx1"/>
                </a:solidFill>
                <a:latin typeface="Times New Roman" panose="02020603050405020304" pitchFamily="18" charset="0"/>
                <a:cs typeface="Times New Roman" panose="02020603050405020304" pitchFamily="18" charset="0"/>
              </a:rPr>
              <a:t>Total Time Spent on Website</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Lead </a:t>
            </a:r>
            <a:r>
              <a:rPr lang="en-IN" sz="2000" dirty="0" err="1">
                <a:solidFill>
                  <a:schemeClr val="tx1"/>
                </a:solidFill>
                <a:latin typeface="Times New Roman" panose="02020603050405020304" pitchFamily="18" charset="0"/>
                <a:cs typeface="Times New Roman" panose="02020603050405020304" pitchFamily="18" charset="0"/>
              </a:rPr>
              <a:t>Source_Welingak</a:t>
            </a:r>
            <a:r>
              <a:rPr lang="en-IN" sz="2000" dirty="0">
                <a:solidFill>
                  <a:schemeClr val="tx1"/>
                </a:solidFill>
                <a:latin typeface="Times New Roman" panose="02020603050405020304" pitchFamily="18" charset="0"/>
                <a:cs typeface="Times New Roman" panose="02020603050405020304" pitchFamily="18" charset="0"/>
              </a:rPr>
              <a:t> Website</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Last </a:t>
            </a:r>
            <a:r>
              <a:rPr lang="en-IN" sz="2000" dirty="0" err="1">
                <a:solidFill>
                  <a:schemeClr val="tx1"/>
                </a:solidFill>
                <a:latin typeface="Times New Roman" panose="02020603050405020304" pitchFamily="18" charset="0"/>
                <a:cs typeface="Times New Roman" panose="02020603050405020304" pitchFamily="18" charset="0"/>
              </a:rPr>
              <a:t>Activity_Email</a:t>
            </a:r>
            <a:r>
              <a:rPr lang="en-IN" sz="2000" dirty="0">
                <a:solidFill>
                  <a:schemeClr val="tx1"/>
                </a:solidFill>
                <a:latin typeface="Times New Roman" panose="02020603050405020304" pitchFamily="18" charset="0"/>
                <a:cs typeface="Times New Roman" panose="02020603050405020304" pitchFamily="18" charset="0"/>
              </a:rPr>
              <a:t> Opened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The above three </a:t>
            </a:r>
            <a:r>
              <a:rPr lang="en-IN" sz="2000" dirty="0" err="1">
                <a:solidFill>
                  <a:schemeClr val="tx1"/>
                </a:solidFill>
                <a:latin typeface="Times New Roman" panose="02020603050405020304" pitchFamily="18" charset="0"/>
                <a:cs typeface="Times New Roman" panose="02020603050405020304" pitchFamily="18" charset="0"/>
              </a:rPr>
              <a:t>varibales</a:t>
            </a:r>
            <a:r>
              <a:rPr lang="en-IN" sz="2000" dirty="0">
                <a:solidFill>
                  <a:schemeClr val="tx1"/>
                </a:solidFill>
                <a:latin typeface="Times New Roman" panose="02020603050405020304" pitchFamily="18" charset="0"/>
                <a:cs typeface="Times New Roman" panose="02020603050405020304" pitchFamily="18" charset="0"/>
              </a:rPr>
              <a:t> are the most impactful variables for predicting conversions.</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Other Impactful variables are:  </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Total Visits and Total Time Spent on Website</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Last Activity:</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Specialization:</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Current Occupation</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Do Not Email and Do Not Call</a:t>
            </a:r>
          </a:p>
          <a:p>
            <a:pPr>
              <a:buAutoNum type="arabicPeriod"/>
            </a:pPr>
            <a:r>
              <a:rPr lang="en-IN" sz="2000" dirty="0">
                <a:solidFill>
                  <a:schemeClr val="tx1"/>
                </a:solidFill>
                <a:latin typeface="Times New Roman" panose="02020603050405020304" pitchFamily="18" charset="0"/>
                <a:cs typeface="Times New Roman" panose="02020603050405020304" pitchFamily="18" charset="0"/>
              </a:rPr>
              <a:t>Last Notable Activity. </a:t>
            </a:r>
          </a:p>
        </p:txBody>
      </p:sp>
    </p:spTree>
    <p:extLst>
      <p:ext uri="{BB962C8B-B14F-4D97-AF65-F5344CB8AC3E}">
        <p14:creationId xmlns:p14="http://schemas.microsoft.com/office/powerpoint/2010/main" val="428006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3FA5-A4F6-DDCF-3785-D2CC81D8CD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B357D5-F73D-3088-D0DD-F13B7D6E1787}"/>
              </a:ext>
            </a:extLst>
          </p:cNvPr>
          <p:cNvSpPr>
            <a:spLocks noGrp="1"/>
          </p:cNvSpPr>
          <p:nvPr>
            <p:ph idx="1"/>
          </p:nvPr>
        </p:nvSpPr>
        <p:spPr/>
        <p:txBody>
          <a:bodyPr>
            <a:normAutofit/>
          </a:bodyPr>
          <a:lstStyle/>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achieves a reasonably good accuracy, sensitivity, and specificity, suggesting that it is capable of identifying hot leads to a certain extent.</a:t>
            </a: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The accuracy score is around 81%, indicating that the model's predictions are accurate for a significant portion of the dataset.</a:t>
            </a: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The sensitivity score is also around 70%, which means that the model is able to correctly identify a substantial proportion of actual converting leads.</a:t>
            </a:r>
          </a:p>
          <a:p>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The specificity score is around 88%, implying that the model can effectively distinguish between converting and non-converting leads.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90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71D9-E4CE-8829-D5FC-8D48DB22FAEF}"/>
              </a:ext>
            </a:extLst>
          </p:cNvPr>
          <p:cNvSpPr>
            <a:spLocks noGrp="1"/>
          </p:cNvSpPr>
          <p:nvPr>
            <p:ph type="title"/>
          </p:nvPr>
        </p:nvSpPr>
        <p:spPr>
          <a:xfrm>
            <a:off x="2354386" y="690371"/>
            <a:ext cx="8911687" cy="1280890"/>
          </a:xfrm>
        </p:spPr>
        <p:txBody>
          <a:bodyPr/>
          <a:lstStyle/>
          <a:p>
            <a:r>
              <a:rPr lang="en-US" dirty="0">
                <a:latin typeface="Times New Roman" panose="02020603050405020304" pitchFamily="18" charset="0"/>
                <a:cs typeface="Times New Roman" panose="02020603050405020304" pitchFamily="18" charset="0"/>
              </a:rPr>
              <a:t>Goal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3A1CE9-33D3-82FF-45E0-8F3DF28D8C5A}"/>
              </a:ext>
            </a:extLst>
          </p:cNvPr>
          <p:cNvSpPr>
            <a:spLocks noGrp="1"/>
          </p:cNvSpPr>
          <p:nvPr>
            <p:ph idx="1"/>
          </p:nvPr>
        </p:nvSpPr>
        <p:spPr>
          <a:xfrm>
            <a:off x="2218152" y="2270737"/>
            <a:ext cx="8915400" cy="3777622"/>
          </a:xfrm>
        </p:spPr>
        <p:txBody>
          <a:bodyPr>
            <a:normAutofit/>
          </a:bodyPr>
          <a:lstStyle/>
          <a:p>
            <a:r>
              <a:rPr lang="en-IN" sz="2000" b="0" i="0" dirty="0">
                <a:solidFill>
                  <a:schemeClr val="tx1"/>
                </a:solidFill>
                <a:effectLst/>
                <a:latin typeface="Times New Roman" panose="02020603050405020304" pitchFamily="18" charset="0"/>
                <a:cs typeface="Times New Roman" panose="02020603050405020304" pitchFamily="18" charset="0"/>
              </a:rPr>
              <a:t>The goal is to improve how we rank potential leads by taking into account different attributes like Lead Source, Total Time Spent on Website, Total Visits, Last Activity, etc., using</a:t>
            </a:r>
            <a:r>
              <a:rPr lang="en-IN" sz="2000" dirty="0">
                <a:solidFill>
                  <a:schemeClr val="tx1"/>
                </a:solidFill>
                <a:latin typeface="Times New Roman" panose="02020603050405020304" pitchFamily="18" charset="0"/>
                <a:cs typeface="Times New Roman" panose="02020603050405020304" pitchFamily="18" charset="0"/>
              </a:rPr>
              <a:t> </a:t>
            </a:r>
            <a:r>
              <a:rPr lang="en-IN" sz="2000" b="0" i="0" dirty="0">
                <a:solidFill>
                  <a:schemeClr val="tx1"/>
                </a:solidFill>
                <a:effectLst/>
                <a:latin typeface="Times New Roman" panose="02020603050405020304" pitchFamily="18" charset="0"/>
                <a:cs typeface="Times New Roman" panose="02020603050405020304" pitchFamily="18" charset="0"/>
              </a:rPr>
              <a:t>different methods to assign scores to leads and focussing on the Hot leads for higher Lead conversion.</a:t>
            </a:r>
          </a:p>
        </p:txBody>
      </p:sp>
    </p:spTree>
    <p:extLst>
      <p:ext uri="{BB962C8B-B14F-4D97-AF65-F5344CB8AC3E}">
        <p14:creationId xmlns:p14="http://schemas.microsoft.com/office/powerpoint/2010/main" val="30232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86E8-E25A-F72E-13AB-4005412464AE}"/>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9FE54525-5851-E177-871D-DAD69D0292F5}"/>
              </a:ext>
            </a:extLst>
          </p:cNvPr>
          <p:cNvSpPr>
            <a:spLocks noGrp="1"/>
          </p:cNvSpPr>
          <p:nvPr>
            <p:ph idx="1"/>
          </p:nvPr>
        </p:nvSpPr>
        <p:spPr>
          <a:xfrm>
            <a:off x="2589212" y="1775790"/>
            <a:ext cx="8915400" cy="4458099"/>
          </a:xfrm>
        </p:spPr>
        <p:txBody>
          <a:bodyPr>
            <a:noAutofit/>
          </a:bodyPr>
          <a:lstStyle/>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Lead Source and Generation: Focus on generating more leads from sources like '</a:t>
            </a:r>
            <a:r>
              <a:rPr lang="en-IN" sz="20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Welingak</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Website', 'Reference', and 'Google' as these sources have higher conversion rates. </a:t>
            </a: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Focus on 'Working Professionals' and 'Unemployed' individuals highlighting course efficacy </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and career benefits.</a:t>
            </a: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Prioritize Leads engagement through emails and SMS as they show a higher tendency to get converted into customers.</a:t>
            </a: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Segment the Leads </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into “Hot” and “Cold” leads on the basis of </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lead scores. Prioritize communication and follow-ups with 'Hot Leads’ for maximum conversion.</a:t>
            </a:r>
          </a:p>
          <a:p>
            <a:pPr>
              <a:lnSpc>
                <a:spcPct val="107000"/>
              </a:lnSpc>
              <a:spcAft>
                <a:spcPts val="800"/>
              </a:spcAft>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72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D09A-F8E8-B8C7-C84A-D98CCDF14EB0}"/>
              </a:ext>
            </a:extLst>
          </p:cNvPr>
          <p:cNvSpPr>
            <a:spLocks noGrp="1"/>
          </p:cNvSpPr>
          <p:nvPr>
            <p:ph idx="1"/>
          </p:nvPr>
        </p:nvSpPr>
        <p:spPr>
          <a:xfrm>
            <a:off x="2363925" y="583096"/>
            <a:ext cx="8915400" cy="5632174"/>
          </a:xfrm>
        </p:spPr>
        <p:txBody>
          <a:bodyPr>
            <a:noAutofit/>
          </a:bodyPr>
          <a:lstStyle/>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Continuous Monitoring and Adaptation of the Lead Scoring Model by adjusting threshold and updating the model periodically will help in improving the accuracy </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of prediction.</a:t>
            </a:r>
          </a:p>
          <a:p>
            <a:pPr>
              <a:lnSpc>
                <a:spcPct val="107000"/>
              </a:lnSpc>
              <a:spcAft>
                <a:spcPts val="800"/>
              </a:spcAft>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sales team should focus on leads with a higher lead score since they have a higher probability of conversion. They should also consider leads with slightly lower scores, as they might still have a decent chance of converting.</a:t>
            </a:r>
          </a:p>
          <a:p>
            <a:pPr marL="0" indent="0">
              <a:lnSpc>
                <a:spcPct val="107000"/>
              </a:lnSpc>
              <a:spcAft>
                <a:spcPts val="800"/>
              </a:spcAft>
              <a:buNone/>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Payin</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 adequate a</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ttention using proper communication and relevant information, to leads with the 'Last Notable Activity' as 'Modified’, can boost their chances of conversion. </a:t>
            </a:r>
          </a:p>
          <a:p>
            <a:endParaRPr lang="en-IN" sz="2000" dirty="0"/>
          </a:p>
        </p:txBody>
      </p:sp>
    </p:spTree>
    <p:extLst>
      <p:ext uri="{BB962C8B-B14F-4D97-AF65-F5344CB8AC3E}">
        <p14:creationId xmlns:p14="http://schemas.microsoft.com/office/powerpoint/2010/main" val="80326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A9D4-BB90-55B4-9CD7-30455F6189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6C786F-D5F9-E1D0-1EC6-1A7C714B3C57}"/>
              </a:ext>
            </a:extLst>
          </p:cNvPr>
          <p:cNvSpPr>
            <a:spLocks noGrp="1"/>
          </p:cNvSpPr>
          <p:nvPr>
            <p:ph idx="1"/>
          </p:nvPr>
        </p:nvSpPr>
        <p:spPr>
          <a:xfrm>
            <a:off x="2592925" y="2093843"/>
            <a:ext cx="8915400" cy="3777622"/>
          </a:xfrm>
        </p:spPr>
        <p:txBody>
          <a:bodyPr>
            <a:noAutofit/>
          </a:bodyPr>
          <a:lstStyle/>
          <a:p>
            <a:pPr algn="l"/>
            <a:r>
              <a:rPr lang="en-IN" sz="2000" b="0" i="0" dirty="0">
                <a:solidFill>
                  <a:schemeClr val="tx1"/>
                </a:solidFill>
                <a:effectLst/>
                <a:latin typeface="Times New Roman" panose="02020603050405020304" pitchFamily="18" charset="0"/>
                <a:cs typeface="Times New Roman" panose="02020603050405020304" pitchFamily="18" charset="0"/>
              </a:rPr>
              <a:t>X Education, an online education company, caters to industry professionals by offering courses. Professionals visiting the website daily after finding the company's courses on various platforms may explore different courses</a:t>
            </a:r>
            <a:r>
              <a:rPr lang="en-IN" sz="2000" dirty="0">
                <a:solidFill>
                  <a:schemeClr val="tx1"/>
                </a:solidFill>
                <a:latin typeface="Times New Roman" panose="02020603050405020304" pitchFamily="18" charset="0"/>
                <a:cs typeface="Times New Roman" panose="02020603050405020304" pitchFamily="18" charset="0"/>
              </a:rPr>
              <a:t> and enrol in them by submitting</a:t>
            </a:r>
            <a:r>
              <a:rPr lang="en-IN" sz="2000" b="0" i="0" dirty="0">
                <a:solidFill>
                  <a:schemeClr val="tx1"/>
                </a:solidFill>
                <a:effectLst/>
                <a:latin typeface="Times New Roman" panose="02020603050405020304" pitchFamily="18" charset="0"/>
                <a:cs typeface="Times New Roman" panose="02020603050405020304" pitchFamily="18" charset="0"/>
              </a:rPr>
              <a:t> forms. Leads are generated when visitors provide their contact details, either through forms or referrals. The sales team then contacts these leads through calls and emails, resulting in a typical conversion rate of 30%.</a:t>
            </a:r>
          </a:p>
          <a:p>
            <a:pPr algn="l"/>
            <a:r>
              <a:rPr lang="en-IN" sz="2000" b="0" i="0" dirty="0">
                <a:solidFill>
                  <a:schemeClr val="tx1"/>
                </a:solidFill>
                <a:effectLst/>
                <a:latin typeface="Times New Roman" panose="02020603050405020304" pitchFamily="18" charset="0"/>
                <a:cs typeface="Times New Roman" panose="02020603050405020304" pitchFamily="18" charset="0"/>
              </a:rPr>
              <a:t>Despite acquiring numerous leads, X Education struggles with a low conversion rate. To improve efficiency, the company aims to identify the most promising leads, referred to as 'Hot Leads.' By focusing efforts on these potential leads, the conversion rate is expected to increase, enhancing the effectiveness of the sales team's interactions.</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36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C32B-F211-23F7-B1D9-BE7D7E95EA3C}"/>
              </a:ext>
            </a:extLst>
          </p:cNvPr>
          <p:cNvSpPr>
            <a:spLocks noGrp="1"/>
          </p:cNvSpPr>
          <p:nvPr>
            <p:ph type="title"/>
          </p:nvPr>
        </p:nvSpPr>
        <p:spPr/>
        <p:txBody>
          <a:bodyPr/>
          <a:lstStyle/>
          <a:p>
            <a:pPr algn="l"/>
            <a:r>
              <a:rPr lang="en-IN" b="1" i="0" dirty="0">
                <a:solidFill>
                  <a:schemeClr val="tx1"/>
                </a:solidFill>
                <a:effectLst/>
                <a:latin typeface="Times New Roman" panose="02020603050405020304" pitchFamily="18" charset="0"/>
                <a:cs typeface="Times New Roman" panose="02020603050405020304" pitchFamily="18" charset="0"/>
              </a:rPr>
              <a:t>Goals of the Case Study</a:t>
            </a:r>
            <a:endParaRPr lang="en-IN" b="0" i="0"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6E93C9-3BE4-FB4C-A0A2-AD7DE7CC6D6D}"/>
              </a:ext>
            </a:extLst>
          </p:cNvPr>
          <p:cNvSpPr>
            <a:spLocks noGrp="1"/>
          </p:cNvSpPr>
          <p:nvPr>
            <p:ph idx="1"/>
          </p:nvPr>
        </p:nvSpPr>
        <p:spPr/>
        <p:txBody>
          <a:bodyPr>
            <a:normAutofit/>
          </a:bodyPr>
          <a:lstStyle/>
          <a:p>
            <a:pPr algn="l">
              <a:buFont typeface="+mj-lt"/>
              <a:buAutoNum type="arabicPeriod"/>
            </a:pPr>
            <a:r>
              <a:rPr lang="en-IN" sz="2000" b="0" i="0" dirty="0">
                <a:solidFill>
                  <a:schemeClr val="tx1"/>
                </a:solidFill>
                <a:effectLst/>
                <a:latin typeface="Times New Roman" panose="02020603050405020304" pitchFamily="18" charset="0"/>
                <a:cs typeface="Times New Roman" panose="02020603050405020304" pitchFamily="18" charset="0"/>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buFont typeface="+mj-lt"/>
              <a:buAutoNum type="arabicPeriod"/>
            </a:pPr>
            <a:r>
              <a:rPr lang="en-IN" sz="2000" b="0" i="0" dirty="0">
                <a:solidFill>
                  <a:schemeClr val="tx1"/>
                </a:solidFill>
                <a:effectLst/>
                <a:latin typeface="Times New Roman" panose="02020603050405020304" pitchFamily="18" charset="0"/>
                <a:cs typeface="Times New Roman" panose="02020603050405020304" pitchFamily="18" charset="0"/>
              </a:rPr>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9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BEF2-B7E7-D910-7A47-BC4C0CB1C5B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Steps involved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FBE311-29CD-E869-AE6A-F3F272BB510F}"/>
              </a:ext>
            </a:extLst>
          </p:cNvPr>
          <p:cNvSpPr>
            <a:spLocks noGrp="1"/>
          </p:cNvSpPr>
          <p:nvPr>
            <p:ph idx="1"/>
          </p:nvPr>
        </p:nvSpPr>
        <p:spPr>
          <a:xfrm>
            <a:off x="2589212" y="1905000"/>
            <a:ext cx="8915400" cy="4572000"/>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Reading and understanding data</a:t>
            </a:r>
          </a:p>
          <a:p>
            <a:r>
              <a:rPr lang="en-IN" sz="2000" dirty="0">
                <a:solidFill>
                  <a:schemeClr val="tx1"/>
                </a:solidFill>
                <a:latin typeface="Times New Roman" panose="02020603050405020304" pitchFamily="18" charset="0"/>
                <a:cs typeface="Times New Roman" panose="02020603050405020304" pitchFamily="18" charset="0"/>
              </a:rPr>
              <a:t>Data Cleaning</a:t>
            </a:r>
          </a:p>
          <a:p>
            <a:r>
              <a:rPr lang="en-IN" sz="2000" dirty="0">
                <a:solidFill>
                  <a:schemeClr val="tx1"/>
                </a:solidFill>
                <a:latin typeface="Times New Roman" panose="02020603050405020304" pitchFamily="18" charset="0"/>
                <a:cs typeface="Times New Roman" panose="02020603050405020304" pitchFamily="18" charset="0"/>
              </a:rPr>
              <a:t>Univariate and BI-variate analysis</a:t>
            </a:r>
          </a:p>
          <a:p>
            <a:r>
              <a:rPr lang="en-IN" sz="2000" dirty="0">
                <a:solidFill>
                  <a:schemeClr val="tx1"/>
                </a:solidFill>
                <a:latin typeface="Times New Roman" panose="02020603050405020304" pitchFamily="18" charset="0"/>
                <a:cs typeface="Times New Roman" panose="02020603050405020304" pitchFamily="18" charset="0"/>
              </a:rPr>
              <a:t>Data Preparation</a:t>
            </a:r>
          </a:p>
          <a:p>
            <a:r>
              <a:rPr lang="en-IN" sz="2000" dirty="0">
                <a:solidFill>
                  <a:schemeClr val="tx1"/>
                </a:solidFill>
                <a:latin typeface="Times New Roman" panose="02020603050405020304" pitchFamily="18" charset="0"/>
                <a:cs typeface="Times New Roman" panose="02020603050405020304" pitchFamily="18" charset="0"/>
              </a:rPr>
              <a:t>Splitting the data</a:t>
            </a:r>
          </a:p>
          <a:p>
            <a:r>
              <a:rPr lang="en-IN" sz="2000" dirty="0">
                <a:solidFill>
                  <a:schemeClr val="tx1"/>
                </a:solidFill>
                <a:latin typeface="Times New Roman" panose="02020603050405020304" pitchFamily="18" charset="0"/>
                <a:cs typeface="Times New Roman" panose="02020603050405020304" pitchFamily="18" charset="0"/>
              </a:rPr>
              <a:t>Scaling the </a:t>
            </a:r>
            <a:r>
              <a:rPr lang="en-IN" sz="2000" dirty="0" err="1">
                <a:solidFill>
                  <a:schemeClr val="tx1"/>
                </a:solidFill>
                <a:latin typeface="Times New Roman" panose="02020603050405020304" pitchFamily="18" charset="0"/>
                <a:cs typeface="Times New Roman" panose="02020603050405020304" pitchFamily="18" charset="0"/>
              </a:rPr>
              <a:t>cloumns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87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F578E-AD74-ED0C-7DF6-AFED7988E9AC}"/>
              </a:ext>
            </a:extLst>
          </p:cNvPr>
          <p:cNvSpPr>
            <a:spLocks noGrp="1"/>
          </p:cNvSpPr>
          <p:nvPr>
            <p:ph idx="1"/>
          </p:nvPr>
        </p:nvSpPr>
        <p:spPr>
          <a:xfrm>
            <a:off x="2377178" y="1736035"/>
            <a:ext cx="8915400" cy="3777622"/>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Feature selection using RFE</a:t>
            </a:r>
          </a:p>
          <a:p>
            <a:r>
              <a:rPr lang="en-IN" sz="2000" dirty="0">
                <a:solidFill>
                  <a:schemeClr val="tx1"/>
                </a:solidFill>
                <a:latin typeface="Times New Roman" panose="02020603050405020304" pitchFamily="18" charset="0"/>
                <a:cs typeface="Times New Roman" panose="02020603050405020304" pitchFamily="18" charset="0"/>
              </a:rPr>
              <a:t>Building the model</a:t>
            </a:r>
          </a:p>
          <a:p>
            <a:r>
              <a:rPr lang="en-IN" sz="2000" dirty="0">
                <a:solidFill>
                  <a:schemeClr val="tx1"/>
                </a:solidFill>
                <a:latin typeface="Times New Roman" panose="02020603050405020304" pitchFamily="18" charset="0"/>
                <a:cs typeface="Times New Roman" panose="02020603050405020304" pitchFamily="18" charset="0"/>
              </a:rPr>
              <a:t>Model Evaluation</a:t>
            </a:r>
          </a:p>
          <a:p>
            <a:r>
              <a:rPr lang="en-IN" sz="2000" dirty="0">
                <a:solidFill>
                  <a:schemeClr val="tx1"/>
                </a:solidFill>
                <a:latin typeface="Times New Roman" panose="02020603050405020304" pitchFamily="18" charset="0"/>
                <a:cs typeface="Times New Roman" panose="02020603050405020304" pitchFamily="18" charset="0"/>
              </a:rPr>
              <a:t>Finding the optimal cutoff of the </a:t>
            </a:r>
            <a:r>
              <a:rPr lang="en-IN" sz="2000" dirty="0" err="1">
                <a:solidFill>
                  <a:schemeClr val="tx1"/>
                </a:solidFill>
                <a:latin typeface="Times New Roman" panose="02020603050405020304" pitchFamily="18" charset="0"/>
                <a:cs typeface="Times New Roman" panose="02020603050405020304" pitchFamily="18" charset="0"/>
              </a:rPr>
              <a:t>probablity</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usin</a:t>
            </a:r>
            <a:r>
              <a:rPr lang="en-IN" sz="2000" dirty="0">
                <a:solidFill>
                  <a:schemeClr val="tx1"/>
                </a:solidFill>
                <a:latin typeface="Times New Roman" panose="02020603050405020304" pitchFamily="18" charset="0"/>
                <a:cs typeface="Times New Roman" panose="02020603050405020304" pitchFamily="18" charset="0"/>
              </a:rPr>
              <a:t> ROC curve</a:t>
            </a:r>
          </a:p>
          <a:p>
            <a:r>
              <a:rPr lang="en-IN" sz="2000" dirty="0">
                <a:solidFill>
                  <a:schemeClr val="tx1"/>
                </a:solidFill>
                <a:latin typeface="Times New Roman" panose="02020603050405020304" pitchFamily="18" charset="0"/>
                <a:cs typeface="Times New Roman" panose="02020603050405020304" pitchFamily="18" charset="0"/>
              </a:rPr>
              <a:t>Precision &amp; Recall</a:t>
            </a:r>
          </a:p>
          <a:p>
            <a:r>
              <a:rPr lang="en-IN" sz="2000" dirty="0">
                <a:solidFill>
                  <a:schemeClr val="tx1"/>
                </a:solidFill>
                <a:latin typeface="Times New Roman" panose="02020603050405020304" pitchFamily="18" charset="0"/>
                <a:cs typeface="Times New Roman" panose="02020603050405020304" pitchFamily="18" charset="0"/>
              </a:rPr>
              <a:t>Making predictions on test</a:t>
            </a:r>
          </a:p>
          <a:p>
            <a:r>
              <a:rPr lang="en-IN" sz="2000" dirty="0">
                <a:solidFill>
                  <a:schemeClr val="tx1"/>
                </a:solidFill>
                <a:latin typeface="Times New Roman" panose="02020603050405020304" pitchFamily="18" charset="0"/>
                <a:cs typeface="Times New Roman" panose="02020603050405020304" pitchFamily="18" charset="0"/>
              </a:rPr>
              <a:t>Feature Importance</a:t>
            </a:r>
          </a:p>
          <a:p>
            <a:endParaRPr lang="en-IN" sz="2000" dirty="0"/>
          </a:p>
        </p:txBody>
      </p:sp>
    </p:spTree>
    <p:extLst>
      <p:ext uri="{BB962C8B-B14F-4D97-AF65-F5344CB8AC3E}">
        <p14:creationId xmlns:p14="http://schemas.microsoft.com/office/powerpoint/2010/main" val="218443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A8AA-ADB1-CF1B-18E6-A1DFDBDE03E8}"/>
              </a:ext>
            </a:extLst>
          </p:cNvPr>
          <p:cNvSpPr>
            <a:spLocks noGrp="1"/>
          </p:cNvSpPr>
          <p:nvPr>
            <p:ph type="title"/>
          </p:nvPr>
        </p:nvSpPr>
        <p:spPr>
          <a:xfrm>
            <a:off x="2592925" y="624110"/>
            <a:ext cx="8911687" cy="1509490"/>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Data Sourcing</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Cleaning and</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Preparation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55275-F7A0-C754-40E1-3F731CD23CBD}"/>
              </a:ext>
            </a:extLst>
          </p:cNvPr>
          <p:cNvSpPr>
            <a:spLocks noGrp="1"/>
          </p:cNvSpPr>
          <p:nvPr>
            <p:ph idx="1"/>
          </p:nvPr>
        </p:nvSpPr>
        <p:spPr>
          <a:xfrm>
            <a:off x="2592925" y="2555328"/>
            <a:ext cx="8915400" cy="3777622"/>
          </a:xfrm>
        </p:spPr>
        <p:txBody>
          <a:bodyPr/>
          <a:lstStyle/>
          <a:p>
            <a:r>
              <a:rPr lang="en-US" dirty="0"/>
              <a:t>Reading the Data from the CSV file.</a:t>
            </a:r>
          </a:p>
          <a:p>
            <a:r>
              <a:rPr lang="en-US" dirty="0"/>
              <a:t>Outlier Treatment</a:t>
            </a:r>
          </a:p>
          <a:p>
            <a:r>
              <a:rPr lang="en-US" dirty="0"/>
              <a:t>Data Cleaning, Handling Null Values and Removing Higher Null Values Dara</a:t>
            </a:r>
          </a:p>
          <a:p>
            <a:r>
              <a:rPr lang="en-US" dirty="0"/>
              <a:t>Redundant Data removal from Columns</a:t>
            </a:r>
          </a:p>
          <a:p>
            <a:r>
              <a:rPr lang="en-US" dirty="0"/>
              <a:t>EDA</a:t>
            </a:r>
          </a:p>
          <a:p>
            <a:endParaRPr lang="en-US" dirty="0"/>
          </a:p>
          <a:p>
            <a:endParaRPr lang="en-IN" dirty="0"/>
          </a:p>
        </p:txBody>
      </p:sp>
    </p:spTree>
    <p:extLst>
      <p:ext uri="{BB962C8B-B14F-4D97-AF65-F5344CB8AC3E}">
        <p14:creationId xmlns:p14="http://schemas.microsoft.com/office/powerpoint/2010/main" val="317756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EE20-D9C2-0CF7-F22A-7939F9608497}"/>
              </a:ext>
            </a:extLst>
          </p:cNvPr>
          <p:cNvSpPr>
            <a:spLocks noGrp="1"/>
          </p:cNvSpPr>
          <p:nvPr>
            <p:ph type="title"/>
          </p:nvPr>
        </p:nvSpPr>
        <p:spPr>
          <a:xfrm>
            <a:off x="2090005" y="221416"/>
            <a:ext cx="9652880" cy="1280890"/>
          </a:xfrm>
        </p:spPr>
        <p:txBody>
          <a:bodyPr>
            <a:normAutofit/>
          </a:bodyPr>
          <a:lstStyle/>
          <a:p>
            <a:r>
              <a:rPr lang="en-US" dirty="0">
                <a:latin typeface="Times New Roman" panose="02020603050405020304" pitchFamily="18" charset="0"/>
                <a:cs typeface="Times New Roman" panose="02020603050405020304" pitchFamily="18" charset="0"/>
              </a:rPr>
              <a:t>Outliers</a:t>
            </a:r>
            <a:br>
              <a:rPr lang="en-US"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2D00AA2-4CD6-B152-BACA-913F537B7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05" y="2331284"/>
            <a:ext cx="887605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7E31AA-D875-B7BB-C27A-5F5FE5A3FCB2}"/>
              </a:ext>
            </a:extLst>
          </p:cNvPr>
          <p:cNvSpPr txBox="1"/>
          <p:nvPr/>
        </p:nvSpPr>
        <p:spPr>
          <a:xfrm>
            <a:off x="2090005" y="932932"/>
            <a:ext cx="8428383"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Restricting Data to 95 Percentile to handle Outliers.</a:t>
            </a:r>
          </a:p>
          <a:p>
            <a:endParaRPr lang="en-IN" dirty="0">
              <a:latin typeface="Times New Roman" panose="02020603050405020304" pitchFamily="18" charset="0"/>
              <a:cs typeface="Times New Roman" panose="02020603050405020304" pitchFamily="18" charset="0"/>
            </a:endParaRPr>
          </a:p>
          <a:p>
            <a:pPr algn="l"/>
            <a:r>
              <a:rPr lang="en-IN" b="1" i="0" dirty="0">
                <a:solidFill>
                  <a:srgbClr val="000000"/>
                </a:solidFill>
                <a:effectLst/>
                <a:latin typeface="Times New Roman" panose="02020603050405020304" pitchFamily="18" charset="0"/>
                <a:cs typeface="Times New Roman" panose="02020603050405020304" pitchFamily="18" charset="0"/>
              </a:rPr>
              <a:t>Insights</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Median for both are same.</a:t>
            </a:r>
          </a:p>
          <a:p>
            <a:pPr algn="l">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Increase in total visit has a slight </a:t>
            </a:r>
            <a:r>
              <a:rPr lang="en-IN" b="0" i="0" dirty="0" err="1">
                <a:solidFill>
                  <a:srgbClr val="000000"/>
                </a:solidFill>
                <a:effectLst/>
                <a:latin typeface="Times New Roman" panose="02020603050405020304" pitchFamily="18" charset="0"/>
                <a:cs typeface="Times New Roman" panose="02020603050405020304" pitchFamily="18" charset="0"/>
              </a:rPr>
              <a:t>higer</a:t>
            </a:r>
            <a:r>
              <a:rPr lang="en-IN" b="0" i="0" dirty="0">
                <a:solidFill>
                  <a:srgbClr val="000000"/>
                </a:solidFill>
                <a:effectLst/>
                <a:latin typeface="Times New Roman" panose="02020603050405020304" pitchFamily="18" charset="0"/>
                <a:cs typeface="Times New Roman" panose="02020603050405020304" pitchFamily="18" charset="0"/>
              </a:rPr>
              <a:t> chance to be converted.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21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B65B-74AD-A0B4-5798-969A552851AF}"/>
              </a:ext>
            </a:extLst>
          </p:cNvPr>
          <p:cNvSpPr>
            <a:spLocks noGrp="1"/>
          </p:cNvSpPr>
          <p:nvPr>
            <p:ph type="title"/>
          </p:nvPr>
        </p:nvSpPr>
        <p:spPr>
          <a:xfrm>
            <a:off x="1603512" y="510209"/>
            <a:ext cx="8911687" cy="1280890"/>
          </a:xfrm>
        </p:spPr>
        <p:txBody>
          <a:bodyPr/>
          <a:lstStyle/>
          <a:p>
            <a:r>
              <a:rPr lang="en-US" dirty="0"/>
              <a:t>Univariate Analysis of Categorical Variables</a:t>
            </a:r>
            <a:endParaRPr lang="en-IN" dirty="0"/>
          </a:p>
        </p:txBody>
      </p:sp>
      <p:pic>
        <p:nvPicPr>
          <p:cNvPr id="1028" name="Picture 4">
            <a:extLst>
              <a:ext uri="{FF2B5EF4-FFF2-40B4-BE49-F238E27FC236}">
                <a16:creationId xmlns:a16="http://schemas.microsoft.com/office/drawing/2014/main" id="{7955652C-7B0B-454C-AD48-D7624C8BF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511" y="2236512"/>
            <a:ext cx="9117497"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3254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225</TotalTime>
  <Words>1094</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Helvetica Neue</vt:lpstr>
      <vt:lpstr>Times New Roman</vt:lpstr>
      <vt:lpstr>Wingdings 3</vt:lpstr>
      <vt:lpstr>Wisp</vt:lpstr>
      <vt:lpstr>Lead Scoring  Case Study</vt:lpstr>
      <vt:lpstr>Goal</vt:lpstr>
      <vt:lpstr>Problem Statement</vt:lpstr>
      <vt:lpstr>Goals of the Case Study</vt:lpstr>
      <vt:lpstr>Steps involved</vt:lpstr>
      <vt:lpstr>PowerPoint Presentation</vt:lpstr>
      <vt:lpstr>Data Sourcing Cleaning and Preparation</vt:lpstr>
      <vt:lpstr>Outliers </vt:lpstr>
      <vt:lpstr>Univariate Analysis of Categorical Variables</vt:lpstr>
      <vt:lpstr>PowerPoint Presentation</vt:lpstr>
      <vt:lpstr>Univariate Analysis of Communication Method</vt:lpstr>
      <vt:lpstr>Bivariate Analysis of Newsletter Subscription</vt:lpstr>
      <vt:lpstr>PowerPoint Presentation</vt:lpstr>
      <vt:lpstr>PowerPoint Presentation</vt:lpstr>
      <vt:lpstr>Multivariate Analysis Using Heatmaps</vt:lpstr>
      <vt:lpstr>Model Building </vt:lpstr>
      <vt:lpstr>Model Evaluation-Sensitivity and Specificity on Training Data Set</vt:lpstr>
      <vt:lpstr>Impact Variables</vt:lpstr>
      <vt:lpstr>Result </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Aaditya Singh</dc:creator>
  <cp:lastModifiedBy>Aaditya Singh</cp:lastModifiedBy>
  <cp:revision>6</cp:revision>
  <dcterms:created xsi:type="dcterms:W3CDTF">2023-08-13T10:10:22Z</dcterms:created>
  <dcterms:modified xsi:type="dcterms:W3CDTF">2023-08-15T11:33:03Z</dcterms:modified>
</cp:coreProperties>
</file>