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7" r:id="rId2"/>
    <p:sldId id="284" r:id="rId3"/>
    <p:sldId id="295" r:id="rId4"/>
    <p:sldId id="259" r:id="rId5"/>
    <p:sldId id="296" r:id="rId6"/>
    <p:sldId id="262" r:id="rId7"/>
    <p:sldId id="263" r:id="rId8"/>
    <p:sldId id="264" r:id="rId9"/>
    <p:sldId id="285" r:id="rId10"/>
    <p:sldId id="297" r:id="rId11"/>
    <p:sldId id="269" r:id="rId12"/>
    <p:sldId id="270" r:id="rId13"/>
    <p:sldId id="271" r:id="rId14"/>
    <p:sldId id="273" r:id="rId15"/>
    <p:sldId id="275" r:id="rId16"/>
    <p:sldId id="298" r:id="rId17"/>
    <p:sldId id="276" r:id="rId18"/>
    <p:sldId id="287" r:id="rId19"/>
    <p:sldId id="288" r:id="rId20"/>
    <p:sldId id="289" r:id="rId21"/>
    <p:sldId id="290" r:id="rId22"/>
    <p:sldId id="299" r:id="rId23"/>
    <p:sldId id="279" r:id="rId24"/>
    <p:sldId id="281" r:id="rId25"/>
    <p:sldId id="280" r:id="rId26"/>
    <p:sldId id="291" r:id="rId27"/>
    <p:sldId id="292" r:id="rId28"/>
    <p:sldId id="300" r:id="rId29"/>
    <p:sldId id="283" r:id="rId30"/>
    <p:sldId id="301" r:id="rId31"/>
    <p:sldId id="293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my Alex" initials="NA" lastIdx="2" clrIdx="0">
    <p:extLst>
      <p:ext uri="{19B8F6BF-5375-455C-9EA6-DF929625EA0E}">
        <p15:presenceInfo xmlns:p15="http://schemas.microsoft.com/office/powerpoint/2012/main" userId="S-1-5-21-2613363088-2138035766-1417691617-15367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C739E-A4B5-4B6A-9603-D464995F8DC7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A22A4-BC80-4D6C-B96D-9C39A2322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74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9D86-9F1A-425E-A82E-C7C94A22A4A7}" type="datetime1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9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A7BF-8BBB-4310-A0B9-2B9C4C9EA60E}" type="datetime1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7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85AD-2042-4A33-AA8A-EF29A5DBCF20}" type="datetime1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61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C22-4746-452A-B839-C57C58377EDE}" type="datetime1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524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4A5-5E25-452F-9E2E-1528F68C9FEA}" type="datetime1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F95A144B-95BB-4EA2-A000-1AEC5BF477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13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7CF7-3CA9-4D87-BA83-D8EF9A4C281D}" type="datetime1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1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10C1-60FB-40BB-BCAB-50B26F1735BD}" type="datetime1">
              <a:rPr lang="en-CA" smtClean="0"/>
              <a:t>2018-03-14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02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115D4-ABE6-4629-B0DB-E273DCF65E5D}" type="datetime1">
              <a:rPr lang="en-CA" smtClean="0"/>
              <a:t>2018-03-14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9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CC7E-A7FF-4358-AE34-C8D60C37B781}" type="datetime1">
              <a:rPr lang="en-CA" smtClean="0"/>
              <a:t>2018-03-14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84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6C57-734D-4F25-9375-529708F6FE0C}" type="datetime1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4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928-8B29-4ED6-879E-499B66C5BDD6}" type="datetime1">
              <a:rPr lang="en-CA" smtClean="0"/>
              <a:t>2018-03-14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81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7ADA-67FE-4D3E-B2DC-485BC3A41D70}" type="datetime1">
              <a:rPr lang="en-CA" smtClean="0"/>
              <a:t>2018-03-14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144B-95BB-4EA2-A000-1AEC5BF47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60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506" y="553228"/>
            <a:ext cx="12192000" cy="1609725"/>
          </a:xfrm>
        </p:spPr>
        <p:txBody>
          <a:bodyPr>
            <a:normAutofit/>
          </a:bodyPr>
          <a:lstStyle/>
          <a:p>
            <a:pPr algn="l"/>
            <a:r>
              <a:rPr lang="en-CA" sz="5000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Chord: A Scalable Peer-to-peer Lookup Protocol for Internet Applications</a:t>
            </a:r>
            <a:endParaRPr lang="en-CA" sz="50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909052" y="3051266"/>
            <a:ext cx="5410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Ion </a:t>
            </a:r>
            <a:r>
              <a:rPr lang="en-US" altLang="en-US" sz="1800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Stoica</a:t>
            </a:r>
            <a:r>
              <a:rPr lang="en-US" altLang="en-US" sz="1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Robert Morris</a:t>
            </a:r>
          </a:p>
          <a:p>
            <a:pPr marL="344488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David </a:t>
            </a:r>
            <a:r>
              <a:rPr lang="en-US" altLang="en-US" sz="1800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Liben-Nowell</a:t>
            </a:r>
            <a:r>
              <a:rPr lang="en-US" altLang="en-US" sz="1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David R. </a:t>
            </a:r>
            <a:r>
              <a:rPr lang="en-US" altLang="en-US" sz="1800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Karger</a:t>
            </a:r>
            <a:endParaRPr lang="en-US" altLang="en-US" sz="18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4488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M. </a:t>
            </a:r>
            <a:r>
              <a:rPr lang="en-US" altLang="en-US" sz="1800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Frans</a:t>
            </a:r>
            <a:r>
              <a:rPr lang="en-US" altLang="en-US" sz="1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Kaashoek</a:t>
            </a:r>
            <a:r>
              <a:rPr lang="en-US" altLang="en-US" sz="1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Frank </a:t>
            </a:r>
            <a:r>
              <a:rPr lang="en-US" altLang="en-US" sz="1800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Dabek</a:t>
            </a:r>
            <a:endParaRPr lang="en-US" altLang="en-US" sz="18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4488" lvl="1" indent="0"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Hari </a:t>
            </a:r>
            <a:r>
              <a:rPr lang="en-US" altLang="en-US" sz="1800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Balakrishnan</a:t>
            </a:r>
            <a:endParaRPr lang="en-US" altLang="en-US" sz="18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4488" lvl="1" indent="0"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1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Presented By-</a:t>
            </a:r>
          </a:p>
          <a:p>
            <a:pPr algn="ctr">
              <a:lnSpc>
                <a:spcPct val="8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Nimy Sara Alex | 301325706</a:t>
            </a:r>
          </a:p>
          <a:p>
            <a:pPr algn="ctr">
              <a:lnSpc>
                <a:spcPct val="8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Master of Engineering</a:t>
            </a:r>
            <a:endParaRPr lang="en-US" altLang="en-US" sz="18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0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OUTLINE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520" y="1280163"/>
            <a:ext cx="11519263" cy="46208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Consistent Hashing</a:t>
            </a:r>
          </a:p>
          <a:p>
            <a:pPr>
              <a:lnSpc>
                <a:spcPct val="100000"/>
              </a:lnSpc>
            </a:pPr>
            <a:r>
              <a:rPr lang="en-CA" sz="34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Chord Protocol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 : Scalable Key Location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Joins &amp; Leaves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Benefits of Chord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CA" sz="3400" b="1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7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184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Chord Protocol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43995" y="1270090"/>
            <a:ext cx="11090359" cy="40633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Uses a variant of consistent hashing:</a:t>
            </a:r>
          </a:p>
          <a:p>
            <a:pPr lvl="1">
              <a:lnSpc>
                <a:spcPct val="150000"/>
              </a:lnSpc>
            </a:pPr>
            <a:r>
              <a:rPr lang="en-CA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Load tends to be balanced</a:t>
            </a:r>
          </a:p>
          <a:p>
            <a:pPr lvl="1">
              <a:lnSpc>
                <a:spcPct val="150000"/>
              </a:lnSpc>
            </a:pPr>
            <a:r>
              <a:rPr lang="en-CA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When Nth node joins (or leaves) network, only O(1/N) fraction of key/value pairs are moved to different location</a:t>
            </a:r>
          </a:p>
          <a:p>
            <a:pPr lvl="1">
              <a:lnSpc>
                <a:spcPct val="150000"/>
              </a:lnSpc>
            </a:pPr>
            <a:r>
              <a:rPr lang="en-CA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each node only maintains information about  few other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11</a:t>
            </a:fld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184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Chord Protocol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05" y="5945069"/>
            <a:ext cx="10515600" cy="727075"/>
          </a:xfrm>
        </p:spPr>
        <p:txBody>
          <a:bodyPr>
            <a:normAutofit/>
          </a:bodyPr>
          <a:lstStyle/>
          <a:p>
            <a:r>
              <a:rPr lang="en-CA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Chord: keys are stored at successor</a:t>
            </a:r>
            <a:endParaRPr lang="en-CA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12</a:t>
            </a:fld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6353175" y="1854200"/>
            <a:ext cx="4657725" cy="437197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9810749" y="2058753"/>
            <a:ext cx="238125" cy="232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0891837" y="3923950"/>
            <a:ext cx="238125" cy="232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353175" y="4657375"/>
            <a:ext cx="238125" cy="232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10687050" y="4944982"/>
            <a:ext cx="190500" cy="16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543675" y="2875945"/>
            <a:ext cx="190500" cy="16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262687" y="3992212"/>
            <a:ext cx="190500" cy="16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7296150" y="5792437"/>
            <a:ext cx="190500" cy="16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8682037" y="6144069"/>
            <a:ext cx="190500" cy="16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10348912" y="2499343"/>
            <a:ext cx="190500" cy="16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48278" y="1310521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Consistent hash function uses SHA1 to assign IDs nodes and keys</a:t>
            </a:r>
            <a:endParaRPr lang="en-CA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302494" y="2885132"/>
            <a:ext cx="3238501" cy="1224513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Node: hash(IP)</a:t>
            </a:r>
          </a:p>
          <a:p>
            <a:pPr marL="0" indent="0">
              <a:buNone/>
            </a:pPr>
            <a:r>
              <a:rPr lang="en-CA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Key: hash(key)</a:t>
            </a:r>
            <a:endParaRPr lang="en-CA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9812" y="2773384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54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3587" y="392395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60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7419" y="4614456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1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53250" y="5774993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5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96312" y="630828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7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77550" y="4919058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17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929812" y="5717213"/>
            <a:ext cx="238125" cy="232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10163175" y="590326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10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39488" y="3850971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32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38080" y="1840801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17981" y="235877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0" name="Arc 9"/>
          <p:cNvSpPr/>
          <p:nvPr/>
        </p:nvSpPr>
        <p:spPr>
          <a:xfrm rot="3295015">
            <a:off x="6177459" y="3960734"/>
            <a:ext cx="691939" cy="870665"/>
          </a:xfrm>
          <a:prstGeom prst="arc">
            <a:avLst>
              <a:gd name="adj1" fmla="val 12150236"/>
              <a:gd name="adj2" fmla="val 126969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=</a:t>
            </a:r>
            <a:endParaRPr lang="en-CA" dirty="0"/>
          </a:p>
        </p:txBody>
      </p:sp>
      <p:sp>
        <p:nvSpPr>
          <p:cNvPr id="31" name="Arc 30"/>
          <p:cNvSpPr/>
          <p:nvPr/>
        </p:nvSpPr>
        <p:spPr>
          <a:xfrm rot="6560031">
            <a:off x="6025151" y="2674022"/>
            <a:ext cx="1896052" cy="2515001"/>
          </a:xfrm>
          <a:prstGeom prst="arc">
            <a:avLst>
              <a:gd name="adj1" fmla="val 8800275"/>
              <a:gd name="adj2" fmla="val 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/>
          <p:cNvSpPr/>
          <p:nvPr/>
        </p:nvSpPr>
        <p:spPr>
          <a:xfrm rot="13919632">
            <a:off x="9569849" y="2215898"/>
            <a:ext cx="790470" cy="803001"/>
          </a:xfrm>
          <a:prstGeom prst="arc">
            <a:avLst>
              <a:gd name="adj1" fmla="val 8209132"/>
              <a:gd name="adj2" fmla="val 126969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=</a:t>
            </a:r>
            <a:endParaRPr lang="en-CA" dirty="0"/>
          </a:p>
        </p:txBody>
      </p:sp>
      <p:sp>
        <p:nvSpPr>
          <p:cNvPr id="34" name="Arc 33"/>
          <p:cNvSpPr/>
          <p:nvPr/>
        </p:nvSpPr>
        <p:spPr>
          <a:xfrm rot="17871840">
            <a:off x="9711841" y="3811857"/>
            <a:ext cx="1367626" cy="1293496"/>
          </a:xfrm>
          <a:prstGeom prst="arc">
            <a:avLst>
              <a:gd name="adj1" fmla="val 7610983"/>
              <a:gd name="adj2" fmla="val 126969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=</a:t>
            </a:r>
            <a:endParaRPr lang="en-CA" dirty="0"/>
          </a:p>
        </p:txBody>
      </p:sp>
      <p:sp>
        <p:nvSpPr>
          <p:cNvPr id="35" name="Arc 34"/>
          <p:cNvSpPr/>
          <p:nvPr/>
        </p:nvSpPr>
        <p:spPr>
          <a:xfrm rot="19973758">
            <a:off x="8591084" y="5049481"/>
            <a:ext cx="1445996" cy="1424233"/>
          </a:xfrm>
          <a:prstGeom prst="arc">
            <a:avLst>
              <a:gd name="adj1" fmla="val 10420537"/>
              <a:gd name="adj2" fmla="val 139391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=</a:t>
            </a:r>
            <a:endParaRPr lang="en-CA" dirty="0"/>
          </a:p>
        </p:txBody>
      </p:sp>
      <p:sp>
        <p:nvSpPr>
          <p:cNvPr id="36" name="Arc 35"/>
          <p:cNvSpPr/>
          <p:nvPr/>
        </p:nvSpPr>
        <p:spPr>
          <a:xfrm rot="19973758">
            <a:off x="7418864" y="4824226"/>
            <a:ext cx="2479124" cy="2416532"/>
          </a:xfrm>
          <a:prstGeom prst="arc">
            <a:avLst>
              <a:gd name="adj1" fmla="val 13078499"/>
              <a:gd name="adj2" fmla="val 108721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=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495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184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Chord Protocol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13</a:t>
            </a:fld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6353175" y="1854200"/>
            <a:ext cx="4657725" cy="437197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9810749" y="2058753"/>
            <a:ext cx="238125" cy="232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0891837" y="3923950"/>
            <a:ext cx="238125" cy="232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353175" y="4657375"/>
            <a:ext cx="238125" cy="232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10687050" y="4944982"/>
            <a:ext cx="190500" cy="16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543675" y="2875945"/>
            <a:ext cx="190500" cy="16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262687" y="3992212"/>
            <a:ext cx="190500" cy="16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7296150" y="5792437"/>
            <a:ext cx="190500" cy="16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8682037" y="6144069"/>
            <a:ext cx="190500" cy="16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10348912" y="2499343"/>
            <a:ext cx="190500" cy="16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348886" y="1270222"/>
                <a:ext cx="5442579" cy="4994513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CA" sz="3600" b="1" u="sng" dirty="0" smtClean="0">
                    <a:solidFill>
                      <a:schemeClr val="bg1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CA" sz="3200" dirty="0" smtClean="0">
                    <a:solidFill>
                      <a:schemeClr val="bg1"/>
                    </a:solidFill>
                  </a:rPr>
                  <a:t>For any set of N nodes and K keys,</a:t>
                </a:r>
              </a:p>
              <a:p>
                <a:pPr marL="514350" indent="-514350">
                  <a:buAutoNum type="arabicPeriod"/>
                </a:pPr>
                <a:r>
                  <a:rPr lang="en-CA" sz="3200" dirty="0" smtClean="0">
                    <a:solidFill>
                      <a:schemeClr val="bg1"/>
                    </a:solidFill>
                  </a:rPr>
                  <a:t>Each node is responsible for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CA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e>
                        </m:d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CA" sz="3200" dirty="0" smtClean="0">
                    <a:solidFill>
                      <a:schemeClr val="bg1"/>
                    </a:solidFill>
                  </a:rPr>
                  <a:t> keys</a:t>
                </a:r>
              </a:p>
              <a:p>
                <a:pPr marL="514350" indent="-514350">
                  <a:buAutoNum type="arabicPeriod"/>
                </a:pPr>
                <a:r>
                  <a:rPr lang="en-CA" sz="3200" dirty="0" smtClean="0">
                    <a:solidFill>
                      <a:schemeClr val="bg1"/>
                    </a:solidFill>
                  </a:rPr>
                  <a:t>When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r>
                  <a:rPr lang="en-CA" sz="3200" dirty="0" smtClean="0">
                    <a:solidFill>
                      <a:schemeClr val="bg1"/>
                    </a:solidFill>
                  </a:rPr>
                  <a:t> node joins or leaves the network, responsibility for 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CA" sz="3200" dirty="0" smtClean="0">
                    <a:solidFill>
                      <a:schemeClr val="bg1"/>
                    </a:solidFill>
                  </a:rPr>
                  <a:t>(K/N) keys changes hands.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6" y="1270222"/>
                <a:ext cx="5442579" cy="4994513"/>
              </a:xfrm>
              <a:prstGeom prst="rect">
                <a:avLst/>
              </a:prstGeom>
              <a:blipFill>
                <a:blip r:embed="rId2"/>
                <a:stretch>
                  <a:fillRect l="-3240" t="-2798" r="-1899"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119812" y="2773384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54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3587" y="392395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60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7419" y="4614456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1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53250" y="5774993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5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96312" y="630828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7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77550" y="4919058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17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929812" y="5717213"/>
            <a:ext cx="238125" cy="2324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10163175" y="590326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10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39488" y="3850971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32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38080" y="1840801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17981" y="235877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0" name="Arc 9"/>
          <p:cNvSpPr/>
          <p:nvPr/>
        </p:nvSpPr>
        <p:spPr>
          <a:xfrm rot="3295015">
            <a:off x="6177459" y="3960734"/>
            <a:ext cx="691939" cy="870665"/>
          </a:xfrm>
          <a:prstGeom prst="arc">
            <a:avLst>
              <a:gd name="adj1" fmla="val 12150236"/>
              <a:gd name="adj2" fmla="val 126969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=</a:t>
            </a:r>
            <a:endParaRPr lang="en-CA" dirty="0"/>
          </a:p>
        </p:txBody>
      </p:sp>
      <p:sp>
        <p:nvSpPr>
          <p:cNvPr id="31" name="Arc 30"/>
          <p:cNvSpPr/>
          <p:nvPr/>
        </p:nvSpPr>
        <p:spPr>
          <a:xfrm rot="6560031">
            <a:off x="6025151" y="2674022"/>
            <a:ext cx="1896052" cy="2515001"/>
          </a:xfrm>
          <a:prstGeom prst="arc">
            <a:avLst>
              <a:gd name="adj1" fmla="val 8800275"/>
              <a:gd name="adj2" fmla="val 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/>
          <p:cNvSpPr/>
          <p:nvPr/>
        </p:nvSpPr>
        <p:spPr>
          <a:xfrm rot="13919632">
            <a:off x="9569849" y="2215898"/>
            <a:ext cx="790470" cy="803001"/>
          </a:xfrm>
          <a:prstGeom prst="arc">
            <a:avLst>
              <a:gd name="adj1" fmla="val 8209132"/>
              <a:gd name="adj2" fmla="val 126969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=</a:t>
            </a:r>
            <a:endParaRPr lang="en-CA" dirty="0"/>
          </a:p>
        </p:txBody>
      </p:sp>
      <p:sp>
        <p:nvSpPr>
          <p:cNvPr id="34" name="Arc 33"/>
          <p:cNvSpPr/>
          <p:nvPr/>
        </p:nvSpPr>
        <p:spPr>
          <a:xfrm rot="17871840">
            <a:off x="9711841" y="3811857"/>
            <a:ext cx="1367626" cy="1293496"/>
          </a:xfrm>
          <a:prstGeom prst="arc">
            <a:avLst>
              <a:gd name="adj1" fmla="val 7610983"/>
              <a:gd name="adj2" fmla="val 126969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=</a:t>
            </a:r>
            <a:endParaRPr lang="en-CA" dirty="0"/>
          </a:p>
        </p:txBody>
      </p:sp>
      <p:sp>
        <p:nvSpPr>
          <p:cNvPr id="35" name="Arc 34"/>
          <p:cNvSpPr/>
          <p:nvPr/>
        </p:nvSpPr>
        <p:spPr>
          <a:xfrm rot="19973758">
            <a:off x="8591084" y="5049481"/>
            <a:ext cx="1445996" cy="1424233"/>
          </a:xfrm>
          <a:prstGeom prst="arc">
            <a:avLst>
              <a:gd name="adj1" fmla="val 10420537"/>
              <a:gd name="adj2" fmla="val 139391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=</a:t>
            </a:r>
            <a:endParaRPr lang="en-CA" dirty="0"/>
          </a:p>
        </p:txBody>
      </p:sp>
      <p:sp>
        <p:nvSpPr>
          <p:cNvPr id="36" name="Arc 35"/>
          <p:cNvSpPr/>
          <p:nvPr/>
        </p:nvSpPr>
        <p:spPr>
          <a:xfrm rot="19973758">
            <a:off x="7418864" y="4824226"/>
            <a:ext cx="2479124" cy="2416532"/>
          </a:xfrm>
          <a:prstGeom prst="arc">
            <a:avLst>
              <a:gd name="adj1" fmla="val 13078499"/>
              <a:gd name="adj2" fmla="val 108721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=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0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8524">
            <a:off x="5188319" y="2341596"/>
            <a:ext cx="4556581" cy="4506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184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Chord Protocol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14</a:t>
            </a:fld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>
          <a:xfrm>
            <a:off x="1073681" y="1267608"/>
            <a:ext cx="4843912" cy="1429969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0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Option 1:</a:t>
            </a:r>
          </a:p>
          <a:p>
            <a:pPr marL="0" indent="0">
              <a:buNone/>
            </a:pPr>
            <a:r>
              <a:rPr lang="en-CA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Every nodes every other node.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1073682" y="2875616"/>
                <a:ext cx="5283576" cy="1078076"/>
              </a:xfrm>
              <a:prstGeom prst="rect">
                <a:avLst/>
              </a:prstGeom>
              <a:ln w="12700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CA" sz="3000" dirty="0" smtClean="0">
                    <a:ln>
                      <a:noFill/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Lookups :</a:t>
                </a:r>
                <a:r>
                  <a:rPr lang="en-CA" sz="3000" dirty="0" smtClean="0">
                    <a:ln>
                      <a:noFill/>
                    </a:ln>
                    <a:solidFill>
                      <a:srgbClr val="FF0000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CA" sz="3000" dirty="0" smtClean="0">
                  <a:ln>
                    <a:noFill/>
                  </a:ln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:r>
                  <a:rPr lang="en-CA" sz="3000" dirty="0" smtClean="0">
                    <a:ln>
                      <a:noFill/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No of Routing tables :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3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sz="3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3000" dirty="0" smtClean="0">
                  <a:ln>
                    <a:noFill/>
                  </a:ln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82" y="2875616"/>
                <a:ext cx="5283576" cy="1078076"/>
              </a:xfrm>
              <a:prstGeom prst="rect">
                <a:avLst/>
              </a:prstGeom>
              <a:blipFill>
                <a:blip r:embed="rId3"/>
                <a:stretch>
                  <a:fillRect l="-2653" t="-11299" b="-1412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80392"/>
              </p:ext>
            </p:extLst>
          </p:nvPr>
        </p:nvGraphicFramePr>
        <p:xfrm>
          <a:off x="10184865" y="4194386"/>
          <a:ext cx="16691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599021552"/>
                    </a:ext>
                  </a:extLst>
                </a:gridCol>
              </a:tblGrid>
              <a:tr h="349391">
                <a:tc>
                  <a:txBody>
                    <a:bodyPr/>
                    <a:lstStyle/>
                    <a:p>
                      <a:r>
                        <a:rPr lang="en-CA" dirty="0" smtClean="0"/>
                        <a:t>Routing</a:t>
                      </a:r>
                      <a:r>
                        <a:rPr lang="en-CA" baseline="0" dirty="0" smtClean="0"/>
                        <a:t> Table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50977"/>
                  </a:ext>
                </a:extLst>
              </a:tr>
              <a:tr h="349391">
                <a:tc>
                  <a:txBody>
                    <a:bodyPr/>
                    <a:lstStyle/>
                    <a:p>
                      <a:r>
                        <a:rPr lang="en-CA" dirty="0" smtClean="0"/>
                        <a:t>N43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80167"/>
                  </a:ext>
                </a:extLst>
              </a:tr>
              <a:tr h="349391">
                <a:tc>
                  <a:txBody>
                    <a:bodyPr/>
                    <a:lstStyle/>
                    <a:p>
                      <a:r>
                        <a:rPr lang="en-CA" dirty="0" smtClean="0"/>
                        <a:t>N1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32257"/>
                  </a:ext>
                </a:extLst>
              </a:tr>
              <a:tr h="349391">
                <a:tc>
                  <a:txBody>
                    <a:bodyPr/>
                    <a:lstStyle/>
                    <a:p>
                      <a:r>
                        <a:rPr lang="en-CA" dirty="0" smtClean="0"/>
                        <a:t>N10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38984"/>
                  </a:ext>
                </a:extLst>
              </a:tr>
            </a:tbl>
          </a:graphicData>
        </a:graphic>
      </p:graphicFrame>
      <p:cxnSp>
        <p:nvCxnSpPr>
          <p:cNvPr id="48" name="Straight Connector 47"/>
          <p:cNvCxnSpPr>
            <a:stCxn id="18" idx="3"/>
          </p:cNvCxnSpPr>
          <p:nvPr/>
        </p:nvCxnSpPr>
        <p:spPr>
          <a:xfrm>
            <a:off x="9675373" y="4036188"/>
            <a:ext cx="509492" cy="15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</p:cNvCxnSpPr>
          <p:nvPr/>
        </p:nvCxnSpPr>
        <p:spPr>
          <a:xfrm>
            <a:off x="9675373" y="4036188"/>
            <a:ext cx="509492" cy="4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5563"/>
            <a:ext cx="288473" cy="28847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4" y="2952839"/>
            <a:ext cx="335107" cy="3351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36594" y="360937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32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1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6518" r="4963" b="5786"/>
          <a:stretch/>
        </p:blipFill>
        <p:spPr>
          <a:xfrm>
            <a:off x="1060039" y="2290355"/>
            <a:ext cx="5238525" cy="4488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184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Chord Protocol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10355"/>
              </p:ext>
            </p:extLst>
          </p:nvPr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40" name="Content Placeholder 2"/>
          <p:cNvSpPr txBox="1">
            <a:spLocks/>
          </p:cNvSpPr>
          <p:nvPr/>
        </p:nvSpPr>
        <p:spPr>
          <a:xfrm>
            <a:off x="6864315" y="1305458"/>
            <a:ext cx="5001116" cy="1394199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0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Option 2:</a:t>
            </a:r>
          </a:p>
          <a:p>
            <a:pPr marL="0" indent="0">
              <a:buNone/>
            </a:pPr>
            <a:r>
              <a:rPr lang="en-CA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knows only immediate successor.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6897189" y="2859195"/>
                <a:ext cx="4943031" cy="1120559"/>
              </a:xfrm>
              <a:prstGeom prst="rect">
                <a:avLst/>
              </a:prstGeom>
              <a:ln w="12700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CA" sz="3000" dirty="0" smtClean="0">
                    <a:ln>
                      <a:noFill/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Lookups :</a:t>
                </a:r>
                <a:r>
                  <a:rPr lang="en-CA" sz="3000" dirty="0" smtClean="0">
                    <a:ln>
                      <a:noFill/>
                    </a:ln>
                    <a:solidFill>
                      <a:srgbClr val="FF0000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3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sz="3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3000" dirty="0" smtClean="0">
                  <a:ln>
                    <a:noFill/>
                  </a:ln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buNone/>
                </a:pPr>
                <a:r>
                  <a:rPr lang="en-CA" sz="3000" dirty="0" smtClean="0">
                    <a:ln>
                      <a:noFill/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No of Routing tables :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000" b="0" i="1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CA" sz="3000" dirty="0" smtClean="0">
                  <a:ln>
                    <a:noFill/>
                  </a:ln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189" y="2859195"/>
                <a:ext cx="4943031" cy="1120559"/>
              </a:xfrm>
              <a:prstGeom prst="rect">
                <a:avLst/>
              </a:prstGeom>
              <a:blipFill>
                <a:blip r:embed="rId3"/>
                <a:stretch>
                  <a:fillRect l="-2836" t="-10870" b="-978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16" y="3473484"/>
            <a:ext cx="335107" cy="3351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16" y="2942334"/>
            <a:ext cx="288473" cy="28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2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OUTLINE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520" y="1280163"/>
            <a:ext cx="11519263" cy="46208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Consistent Hashing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Chord Protocol</a:t>
            </a:r>
          </a:p>
          <a:p>
            <a:pPr>
              <a:lnSpc>
                <a:spcPct val="100000"/>
              </a:lnSpc>
            </a:pPr>
            <a:r>
              <a:rPr lang="en-CA" sz="34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 : Scalable Key Location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Joins &amp; Leaves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Benefits of Chord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CA" sz="3400" b="1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8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75158"/>
            <a:ext cx="10515600" cy="959803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Chord: Scalable Key Location</a:t>
            </a:r>
            <a:endParaRPr lang="en-CA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291" y="5020118"/>
            <a:ext cx="6416040" cy="1402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Consider a ring of 6-bit ID-space</a:t>
            </a:r>
          </a:p>
          <a:p>
            <a:r>
              <a:rPr lang="en-CA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Nodes</a:t>
            </a:r>
          </a:p>
          <a:p>
            <a:r>
              <a:rPr lang="en-CA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Keys</a:t>
            </a: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17</a:t>
            </a:fld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847849" y="3198967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32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t="9873"/>
          <a:stretch/>
        </p:blipFill>
        <p:spPr>
          <a:xfrm>
            <a:off x="301325" y="1415106"/>
            <a:ext cx="4636435" cy="430638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943997" y="5843452"/>
            <a:ext cx="188324" cy="19349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943997" y="5442857"/>
            <a:ext cx="188324" cy="1942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8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75158"/>
            <a:ext cx="10515600" cy="959803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</a:t>
            </a:r>
            <a:r>
              <a:rPr lang="en-CA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Scalable Key Location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18</a:t>
            </a:fld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865267" y="3198967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32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t="9873"/>
          <a:stretch/>
        </p:blipFill>
        <p:spPr>
          <a:xfrm>
            <a:off x="301325" y="1415106"/>
            <a:ext cx="4636435" cy="4306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13"/>
              <p:cNvSpPr txBox="1">
                <a:spLocks/>
              </p:cNvSpPr>
              <p:nvPr/>
            </p:nvSpPr>
            <p:spPr>
              <a:xfrm>
                <a:off x="5165713" y="1415106"/>
                <a:ext cx="6492239" cy="1222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CA" sz="3200" dirty="0" smtClean="0"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First finger =&gt; always the immediate successor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𝑓𝑖𝑛𝑔𝑒𝑟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200" dirty="0" smtClean="0"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, where 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sz="3200" dirty="0"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61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13" y="1415106"/>
                <a:ext cx="6492239" cy="1222376"/>
              </a:xfrm>
              <a:prstGeom prst="rect">
                <a:avLst/>
              </a:prstGeom>
              <a:blipFill>
                <a:blip r:embed="rId3"/>
                <a:stretch>
                  <a:fillRect l="-2160" b="-1422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9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75158"/>
            <a:ext cx="10515600" cy="959803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Chord: Scalable Key Location</a:t>
            </a:r>
            <a:endParaRPr lang="en-CA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19</a:t>
            </a:fld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865267" y="3198967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32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t="9873"/>
          <a:stretch/>
        </p:blipFill>
        <p:spPr>
          <a:xfrm>
            <a:off x="301325" y="1415106"/>
            <a:ext cx="4636435" cy="4306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13"/>
              <p:cNvSpPr txBox="1">
                <a:spLocks/>
              </p:cNvSpPr>
              <p:nvPr/>
            </p:nvSpPr>
            <p:spPr>
              <a:xfrm>
                <a:off x="5165713" y="1281068"/>
                <a:ext cx="6738904" cy="1222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3200" dirty="0" smtClean="0"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First finger =&gt; always the immediate successor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𝑓𝑖𝑛𝑔𝑒𝑟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200" dirty="0" smtClean="0"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, where 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sz="3200" dirty="0"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61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13" y="1281068"/>
                <a:ext cx="6738904" cy="1222376"/>
              </a:xfrm>
              <a:prstGeom prst="rect">
                <a:avLst/>
              </a:prstGeom>
              <a:blipFill>
                <a:blip r:embed="rId3"/>
                <a:stretch>
                  <a:fillRect l="-2080" t="-10448" b="-517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70444"/>
              </p:ext>
            </p:extLst>
          </p:nvPr>
        </p:nvGraphicFramePr>
        <p:xfrm>
          <a:off x="5573463" y="3865210"/>
          <a:ext cx="238397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4137448404"/>
                    </a:ext>
                  </a:extLst>
                </a:gridCol>
                <a:gridCol w="905692">
                  <a:extLst>
                    <a:ext uri="{9D8B030D-6E8A-4147-A177-3AD203B41FA5}">
                      <a16:colId xmlns:a16="http://schemas.microsoft.com/office/drawing/2014/main" val="303646953"/>
                    </a:ext>
                  </a:extLst>
                </a:gridCol>
              </a:tblGrid>
              <a:tr h="357251">
                <a:tc gridSpan="2">
                  <a:txBody>
                    <a:bodyPr/>
                    <a:lstStyle/>
                    <a:p>
                      <a:r>
                        <a:rPr lang="en-CA" dirty="0" smtClean="0"/>
                        <a:t>Finger Table = N10</a:t>
                      </a:r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25953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0</a:t>
                      </a:r>
                      <a:r>
                        <a:rPr lang="en-CA" dirty="0" smtClean="0"/>
                        <a:t> = 11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82388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1</a:t>
                      </a:r>
                      <a:r>
                        <a:rPr lang="en-CA" dirty="0" smtClean="0"/>
                        <a:t> = 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18083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</a:t>
                      </a:r>
                      <a:r>
                        <a:rPr lang="en-CA" baseline="0" dirty="0" smtClean="0"/>
                        <a:t> 2</a:t>
                      </a:r>
                      <a:r>
                        <a:rPr lang="en-CA" baseline="30000" dirty="0" smtClean="0"/>
                        <a:t>2</a:t>
                      </a:r>
                      <a:r>
                        <a:rPr lang="en-CA" baseline="0" dirty="0" smtClean="0"/>
                        <a:t> = 14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96408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3</a:t>
                      </a:r>
                      <a:r>
                        <a:rPr lang="en-CA" dirty="0" smtClean="0"/>
                        <a:t> = 18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62383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4</a:t>
                      </a:r>
                      <a:r>
                        <a:rPr lang="en-CA" dirty="0" smtClean="0"/>
                        <a:t> = 26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6017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5</a:t>
                      </a:r>
                      <a:r>
                        <a:rPr lang="en-CA" dirty="0" smtClean="0"/>
                        <a:t> = 42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954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3892731" y="3108960"/>
            <a:ext cx="287383" cy="184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88823" y="3100251"/>
            <a:ext cx="505097" cy="32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291840" y="1820091"/>
            <a:ext cx="600891" cy="313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283131" y="1776549"/>
            <a:ext cx="487680" cy="1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OUTLINE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520" y="1280163"/>
            <a:ext cx="11519263" cy="46208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3400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Consistent Hashing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Chord Protocol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 : Scalable Key Location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Joins &amp; Leaves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Benefits of Chord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CA" sz="3400" b="1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4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57" y="104128"/>
            <a:ext cx="10515600" cy="959803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Chord: Scalable Key Location</a:t>
            </a:r>
            <a:endParaRPr lang="en-CA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20</a:t>
            </a:fld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865267" y="3198967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32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t="9873"/>
          <a:stretch/>
        </p:blipFill>
        <p:spPr>
          <a:xfrm>
            <a:off x="301325" y="1415106"/>
            <a:ext cx="4636435" cy="4306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13"/>
              <p:cNvSpPr txBox="1">
                <a:spLocks/>
              </p:cNvSpPr>
              <p:nvPr/>
            </p:nvSpPr>
            <p:spPr>
              <a:xfrm>
                <a:off x="5165713" y="1284471"/>
                <a:ext cx="6756321" cy="17838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CA" sz="3200" b="1" u="sng" dirty="0" smtClean="0"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THEOREM</a:t>
                </a:r>
                <a:r>
                  <a:rPr lang="en-CA" sz="3200" dirty="0" smtClean="0"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: With high probability, the number of nodes that must be contacted to find a successor in an N-node network is 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CA" sz="3200" b="1" dirty="0" smtClean="0"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.</a:t>
                </a:r>
                <a:endParaRPr lang="en-CA" sz="3200" b="1" dirty="0"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61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13" y="1284471"/>
                <a:ext cx="6756321" cy="1783861"/>
              </a:xfrm>
              <a:prstGeom prst="rect">
                <a:avLst/>
              </a:prstGeom>
              <a:blipFill>
                <a:blip r:embed="rId3"/>
                <a:stretch>
                  <a:fillRect l="-2254" t="-7192" r="-992" b="-150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70444"/>
              </p:ext>
            </p:extLst>
          </p:nvPr>
        </p:nvGraphicFramePr>
        <p:xfrm>
          <a:off x="5573463" y="3865210"/>
          <a:ext cx="238397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4137448404"/>
                    </a:ext>
                  </a:extLst>
                </a:gridCol>
                <a:gridCol w="905692">
                  <a:extLst>
                    <a:ext uri="{9D8B030D-6E8A-4147-A177-3AD203B41FA5}">
                      <a16:colId xmlns:a16="http://schemas.microsoft.com/office/drawing/2014/main" val="303646953"/>
                    </a:ext>
                  </a:extLst>
                </a:gridCol>
              </a:tblGrid>
              <a:tr h="357251">
                <a:tc gridSpan="2">
                  <a:txBody>
                    <a:bodyPr/>
                    <a:lstStyle/>
                    <a:p>
                      <a:r>
                        <a:rPr lang="en-CA" dirty="0" smtClean="0"/>
                        <a:t>Finger Table = N10</a:t>
                      </a:r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25953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0</a:t>
                      </a:r>
                      <a:r>
                        <a:rPr lang="en-CA" dirty="0" smtClean="0"/>
                        <a:t> = 11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82388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1</a:t>
                      </a:r>
                      <a:r>
                        <a:rPr lang="en-CA" dirty="0" smtClean="0"/>
                        <a:t> = 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18083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</a:t>
                      </a:r>
                      <a:r>
                        <a:rPr lang="en-CA" baseline="0" dirty="0" smtClean="0"/>
                        <a:t> 2</a:t>
                      </a:r>
                      <a:r>
                        <a:rPr lang="en-CA" baseline="30000" dirty="0" smtClean="0"/>
                        <a:t>2</a:t>
                      </a:r>
                      <a:r>
                        <a:rPr lang="en-CA" baseline="0" dirty="0" smtClean="0"/>
                        <a:t> = 14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96408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3</a:t>
                      </a:r>
                      <a:r>
                        <a:rPr lang="en-CA" dirty="0" smtClean="0"/>
                        <a:t> = 18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62383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4</a:t>
                      </a:r>
                      <a:r>
                        <a:rPr lang="en-CA" dirty="0" smtClean="0"/>
                        <a:t> = 26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6017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5</a:t>
                      </a:r>
                      <a:r>
                        <a:rPr lang="en-CA" dirty="0" smtClean="0"/>
                        <a:t> = 42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9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5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57" y="104128"/>
            <a:ext cx="10515600" cy="959803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Chord: Scalable Key Location</a:t>
            </a:r>
            <a:endParaRPr lang="en-CA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21</a:t>
            </a:fld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865267" y="3198967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32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t="9873"/>
          <a:stretch/>
        </p:blipFill>
        <p:spPr>
          <a:xfrm>
            <a:off x="301325" y="1415106"/>
            <a:ext cx="4636435" cy="4306389"/>
          </a:xfrm>
          <a:prstGeom prst="rect">
            <a:avLst/>
          </a:prstGeom>
        </p:spPr>
      </p:pic>
      <p:sp>
        <p:nvSpPr>
          <p:cNvPr id="61" name="Content Placeholder 13"/>
          <p:cNvSpPr txBox="1">
            <a:spLocks/>
          </p:cNvSpPr>
          <p:nvPr/>
        </p:nvSpPr>
        <p:spPr>
          <a:xfrm>
            <a:off x="5165713" y="1284471"/>
            <a:ext cx="6756321" cy="2007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2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CASE:  Consider N10 wants to lookup the data with key id 54.</a:t>
            </a:r>
          </a:p>
          <a:p>
            <a:pPr marL="0" indent="0">
              <a:buNone/>
            </a:pPr>
            <a:r>
              <a:rPr lang="en-CA" sz="32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How does it locate it?</a:t>
            </a:r>
            <a:endParaRPr lang="en-CA" sz="32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70444"/>
              </p:ext>
            </p:extLst>
          </p:nvPr>
        </p:nvGraphicFramePr>
        <p:xfrm>
          <a:off x="5573463" y="3865210"/>
          <a:ext cx="238397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4137448404"/>
                    </a:ext>
                  </a:extLst>
                </a:gridCol>
                <a:gridCol w="905692">
                  <a:extLst>
                    <a:ext uri="{9D8B030D-6E8A-4147-A177-3AD203B41FA5}">
                      <a16:colId xmlns:a16="http://schemas.microsoft.com/office/drawing/2014/main" val="303646953"/>
                    </a:ext>
                  </a:extLst>
                </a:gridCol>
              </a:tblGrid>
              <a:tr h="357251">
                <a:tc gridSpan="2">
                  <a:txBody>
                    <a:bodyPr/>
                    <a:lstStyle/>
                    <a:p>
                      <a:r>
                        <a:rPr lang="en-CA" dirty="0" smtClean="0"/>
                        <a:t>Finger Table = N10</a:t>
                      </a:r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25953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0</a:t>
                      </a:r>
                      <a:r>
                        <a:rPr lang="en-CA" dirty="0" smtClean="0"/>
                        <a:t> = 11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82388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1</a:t>
                      </a:r>
                      <a:r>
                        <a:rPr lang="en-CA" dirty="0" smtClean="0"/>
                        <a:t> = 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18083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</a:t>
                      </a:r>
                      <a:r>
                        <a:rPr lang="en-CA" baseline="0" dirty="0" smtClean="0"/>
                        <a:t> 2</a:t>
                      </a:r>
                      <a:r>
                        <a:rPr lang="en-CA" baseline="30000" dirty="0" smtClean="0"/>
                        <a:t>2</a:t>
                      </a:r>
                      <a:r>
                        <a:rPr lang="en-CA" baseline="0" dirty="0" smtClean="0"/>
                        <a:t> = 14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96408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3</a:t>
                      </a:r>
                      <a:r>
                        <a:rPr lang="en-CA" dirty="0" smtClean="0"/>
                        <a:t> = 18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62383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4</a:t>
                      </a:r>
                      <a:r>
                        <a:rPr lang="en-CA" dirty="0" smtClean="0"/>
                        <a:t> = 26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6017"/>
                  </a:ext>
                </a:extLst>
              </a:tr>
              <a:tr h="357251">
                <a:tc>
                  <a:txBody>
                    <a:bodyPr/>
                    <a:lstStyle/>
                    <a:p>
                      <a:r>
                        <a:rPr lang="en-CA" dirty="0" smtClean="0"/>
                        <a:t>N10 + 2</a:t>
                      </a:r>
                      <a:r>
                        <a:rPr lang="en-CA" baseline="30000" dirty="0" smtClean="0"/>
                        <a:t>5</a:t>
                      </a:r>
                      <a:r>
                        <a:rPr lang="en-CA" dirty="0" smtClean="0"/>
                        <a:t> = 42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9540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1060256" y="2525486"/>
            <a:ext cx="2775857" cy="2360022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36113" y="1907176"/>
            <a:ext cx="104504" cy="29783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18741" y="1846217"/>
            <a:ext cx="2838995" cy="21423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44673" y="1907176"/>
            <a:ext cx="91440" cy="28738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6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OUTLINE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520" y="1280163"/>
            <a:ext cx="11519263" cy="46208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Consistent Hashing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Chord Protocol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 : Scalable Key Location</a:t>
            </a:r>
          </a:p>
          <a:p>
            <a:pPr>
              <a:lnSpc>
                <a:spcPct val="100000"/>
              </a:lnSpc>
            </a:pPr>
            <a:r>
              <a:rPr lang="en-CA" sz="34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Joins &amp; Leaves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Benefits of Chord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CA" sz="3400" b="1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1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571977" y="4335472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32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t="9873"/>
          <a:stretch/>
        </p:blipFill>
        <p:spPr>
          <a:xfrm>
            <a:off x="8035" y="1365885"/>
            <a:ext cx="5913036" cy="54921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1402" y="1288869"/>
            <a:ext cx="6131592" cy="4823500"/>
          </a:xfrm>
        </p:spPr>
        <p:txBody>
          <a:bodyPr>
            <a:norm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When a node joins the ring</a:t>
            </a:r>
          </a:p>
          <a:p>
            <a:pPr marL="0" indent="0">
              <a:buNone/>
            </a:pPr>
            <a:r>
              <a:rPr lang="en-CA" sz="30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STEP </a:t>
            </a:r>
            <a:r>
              <a:rPr lang="en-CA" sz="30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When N59 joins the ring;</a:t>
            </a:r>
          </a:p>
          <a:p>
            <a:pPr marL="0" indent="0">
              <a:buNone/>
            </a:pPr>
            <a:endParaRPr lang="en-CA" sz="3000" b="1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N59 calls </a:t>
            </a:r>
            <a:r>
              <a:rPr lang="en-CA" sz="3000" i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join() : </a:t>
            </a:r>
          </a:p>
          <a:p>
            <a:pPr lvl="1"/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Initializes the finger table.</a:t>
            </a:r>
          </a:p>
          <a:p>
            <a:pPr lvl="1"/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N59 acquires N1 as successor.</a:t>
            </a:r>
          </a:p>
          <a:p>
            <a:pPr lvl="1"/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N1 acquires N59 as predecessor.</a:t>
            </a:r>
          </a:p>
          <a:p>
            <a:pPr lvl="2"/>
            <a:endParaRPr lang="en-CA" sz="3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23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786823" y="3742610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32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7605" y="3125015"/>
            <a:ext cx="269965" cy="263119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70035" y="2911971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59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11062"/>
              </p:ext>
            </p:extLst>
          </p:nvPr>
        </p:nvGraphicFramePr>
        <p:xfrm>
          <a:off x="1837882" y="3584027"/>
          <a:ext cx="23832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227">
                  <a:extLst>
                    <a:ext uri="{9D8B030D-6E8A-4147-A177-3AD203B41FA5}">
                      <a16:colId xmlns:a16="http://schemas.microsoft.com/office/drawing/2014/main" val="4137448404"/>
                    </a:ext>
                  </a:extLst>
                </a:gridCol>
              </a:tblGrid>
              <a:tr h="334830">
                <a:tc>
                  <a:txBody>
                    <a:bodyPr/>
                    <a:lstStyle/>
                    <a:p>
                      <a:r>
                        <a:rPr lang="en-CA" dirty="0" smtClean="0"/>
                        <a:t>Finger Table = N59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025953"/>
                  </a:ext>
                </a:extLst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707570" y="75157"/>
            <a:ext cx="10515600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8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Joins &amp; Leaves</a:t>
            </a:r>
            <a:endParaRPr lang="en-CA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6" name="Arc 25"/>
          <p:cNvSpPr/>
          <p:nvPr/>
        </p:nvSpPr>
        <p:spPr>
          <a:xfrm rot="696223">
            <a:off x="41962" y="3261749"/>
            <a:ext cx="1222776" cy="1378334"/>
          </a:xfrm>
          <a:prstGeom prst="arc">
            <a:avLst>
              <a:gd name="adj1" fmla="val 16041203"/>
              <a:gd name="adj2" fmla="val 4251993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73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t="9873"/>
          <a:stretch/>
        </p:blipFill>
        <p:spPr>
          <a:xfrm>
            <a:off x="8035" y="1365885"/>
            <a:ext cx="5913036" cy="549211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37605" y="3125015"/>
            <a:ext cx="269965" cy="263119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786823" y="3742610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32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35" y="2911971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59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07570" y="75157"/>
            <a:ext cx="10515600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800" b="1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Joins &amp; Leaves</a:t>
            </a:r>
            <a:endParaRPr lang="en-CA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Arc 6"/>
          <p:cNvSpPr/>
          <p:nvPr/>
        </p:nvSpPr>
        <p:spPr>
          <a:xfrm rot="2927884">
            <a:off x="2107925" y="-1028667"/>
            <a:ext cx="2097005" cy="5858507"/>
          </a:xfrm>
          <a:prstGeom prst="arc">
            <a:avLst>
              <a:gd name="adj1" fmla="val 19156777"/>
              <a:gd name="adj2" fmla="val 5621428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c 7"/>
          <p:cNvSpPr/>
          <p:nvPr/>
        </p:nvSpPr>
        <p:spPr>
          <a:xfrm rot="696223">
            <a:off x="41963" y="3261748"/>
            <a:ext cx="1222776" cy="1378334"/>
          </a:xfrm>
          <a:prstGeom prst="arc">
            <a:avLst>
              <a:gd name="adj1" fmla="val 16041203"/>
              <a:gd name="adj2" fmla="val 4251993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196148" y="1277440"/>
            <a:ext cx="5492932" cy="5583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0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STEP 2</a:t>
            </a:r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N43 runs </a:t>
            </a:r>
            <a:r>
              <a:rPr lang="en-CA" sz="3000" i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stabilize() : </a:t>
            </a:r>
          </a:p>
          <a:p>
            <a:pPr lvl="2"/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Checks N1 for current predecessor = N59</a:t>
            </a:r>
          </a:p>
          <a:p>
            <a:pPr lvl="2"/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Informs N59 to correct finger entries</a:t>
            </a:r>
          </a:p>
          <a:p>
            <a:pPr lvl="2"/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Updates successor pointer for itself.</a:t>
            </a:r>
          </a:p>
          <a:p>
            <a:pPr lvl="3"/>
            <a:endParaRPr lang="en-CA" sz="3000" b="1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3000" i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4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571977" y="4335472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32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t="9873"/>
          <a:stretch/>
        </p:blipFill>
        <p:spPr>
          <a:xfrm>
            <a:off x="8035" y="1374594"/>
            <a:ext cx="5913036" cy="54921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7605" y="3125015"/>
            <a:ext cx="269965" cy="263119"/>
          </a:xfrm>
          <a:prstGeom prst="ellipse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786823" y="3742610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32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35" y="2911971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59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25412" y="1430831"/>
            <a:ext cx="1014372" cy="816391"/>
          </a:xfrm>
          <a:prstGeom prst="ellipse">
            <a:avLst/>
          </a:prstGeom>
          <a:noFill/>
          <a:ln w="31750" cap="rnd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5182370" y="3541591"/>
            <a:ext cx="1014372" cy="816391"/>
          </a:xfrm>
          <a:prstGeom prst="ellipse">
            <a:avLst/>
          </a:prstGeom>
          <a:noFill/>
          <a:ln w="31750" cap="rnd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064791" y="5496665"/>
            <a:ext cx="1014372" cy="816391"/>
          </a:xfrm>
          <a:prstGeom prst="ellipse">
            <a:avLst/>
          </a:prstGeom>
          <a:noFill/>
          <a:ln w="31750" cap="rnd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32547" y="4335472"/>
            <a:ext cx="1014372" cy="816391"/>
          </a:xfrm>
          <a:prstGeom prst="ellipse">
            <a:avLst/>
          </a:prstGeom>
          <a:noFill/>
          <a:ln w="31750" cap="rnd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07570" y="75157"/>
            <a:ext cx="10515600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800" b="1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Joins &amp; Leaves</a:t>
            </a:r>
            <a:endParaRPr lang="en-CA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921071" y="1274447"/>
            <a:ext cx="5492932" cy="5583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0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STEP 3</a:t>
            </a:r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  <a:p>
            <a:pPr marL="0" indent="0">
              <a:buNone/>
            </a:pPr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Each node runs </a:t>
            </a:r>
            <a:r>
              <a:rPr lang="en-CA" sz="3000" i="1" dirty="0" err="1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fix_fingers</a:t>
            </a:r>
            <a:r>
              <a:rPr lang="en-CA" sz="3000" i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():</a:t>
            </a:r>
          </a:p>
          <a:p>
            <a:pPr lvl="2"/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Other nodes of the ring are informed about N59</a:t>
            </a:r>
          </a:p>
          <a:p>
            <a:pPr lvl="2"/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Finger entries updated for all nodes.</a:t>
            </a:r>
          </a:p>
          <a:p>
            <a:pPr marL="0" indent="0">
              <a:buNone/>
            </a:pPr>
            <a:endParaRPr lang="en-CA" sz="3000" i="1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1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93" y="1257029"/>
            <a:ext cx="10120117" cy="50392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30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CASE 1</a:t>
            </a:r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Correctly updated successive pointers and finger table entries.</a:t>
            </a:r>
          </a:p>
          <a:p>
            <a:pPr>
              <a:lnSpc>
                <a:spcPct val="150000"/>
              </a:lnSpc>
            </a:pPr>
            <a:r>
              <a:rPr lang="en-CA" sz="30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CASE 2</a:t>
            </a:r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Successor points are accurate but finger entries are incorrect.</a:t>
            </a:r>
          </a:p>
          <a:p>
            <a:pPr>
              <a:lnSpc>
                <a:spcPct val="150000"/>
              </a:lnSpc>
            </a:pPr>
            <a:r>
              <a:rPr lang="en-CA" sz="30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CASE 3</a:t>
            </a:r>
            <a:r>
              <a:rPr lang="en-CA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No updates to successor pointer or finger entries.</a:t>
            </a:r>
          </a:p>
          <a:p>
            <a:pPr marL="0" indent="0">
              <a:lnSpc>
                <a:spcPct val="150000"/>
              </a:lnSpc>
              <a:buNone/>
            </a:pPr>
            <a:endParaRPr lang="en-CA" sz="30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26</a:t>
            </a:fld>
            <a:endParaRPr lang="en-CA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07570" y="75157"/>
            <a:ext cx="10515600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800" b="1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Joins &amp; Leaves</a:t>
            </a:r>
            <a:endParaRPr lang="en-CA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13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10145"/>
          <a:stretch/>
        </p:blipFill>
        <p:spPr>
          <a:xfrm>
            <a:off x="418011" y="1968137"/>
            <a:ext cx="4661587" cy="429339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27</a:t>
            </a:fld>
            <a:endParaRPr lang="en-CA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07570" y="223202"/>
            <a:ext cx="10515600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800" b="1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Joins &amp; Leaves</a:t>
            </a:r>
            <a:endParaRPr lang="en-CA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94811" y="1455966"/>
            <a:ext cx="6566263" cy="4317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When a node fails:</a:t>
            </a:r>
          </a:p>
          <a:p>
            <a:pPr marL="0" indent="0">
              <a:buNone/>
            </a:pPr>
            <a:r>
              <a:rPr lang="en-CA" sz="32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Nodes maintains a </a:t>
            </a:r>
            <a:r>
              <a:rPr lang="en-CA" sz="3200" b="1" i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successor list.</a:t>
            </a:r>
          </a:p>
          <a:p>
            <a:pPr marL="0" indent="0">
              <a:buNone/>
            </a:pPr>
            <a:endParaRPr lang="en-CA" sz="3200" b="1" i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CA" sz="32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When a node leaves voluntarily:</a:t>
            </a:r>
          </a:p>
          <a:p>
            <a:pPr lvl="1"/>
            <a:r>
              <a:rPr lang="en-CA" sz="28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transfer its keys to successor.</a:t>
            </a:r>
          </a:p>
          <a:p>
            <a:pPr lvl="1"/>
            <a:r>
              <a:rPr lang="en-CA" sz="28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Inform predecessor and successor.</a:t>
            </a:r>
          </a:p>
          <a:p>
            <a:pPr marL="0" indent="0">
              <a:buNone/>
            </a:pPr>
            <a:endParaRPr lang="en-CA" sz="2800" b="1" i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977662" y="2436019"/>
            <a:ext cx="901394" cy="3331735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0" y="4369694"/>
            <a:ext cx="457662" cy="4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OUTLINE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520" y="1280163"/>
            <a:ext cx="11519263" cy="46208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Consistent Hashing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Chord Protocol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 : Scalable Key Location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Joins &amp; Leaves</a:t>
            </a:r>
          </a:p>
          <a:p>
            <a:pPr>
              <a:lnSpc>
                <a:spcPct val="100000"/>
              </a:lnSpc>
            </a:pPr>
            <a:r>
              <a:rPr lang="en-CA" sz="34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Benefits of Chord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CA" sz="3400" b="1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5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707570" y="177483"/>
            <a:ext cx="10515600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8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Benefits of Chord</a:t>
            </a:r>
            <a:endParaRPr lang="en-CA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5070" y="1274447"/>
            <a:ext cx="11031584" cy="5583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Efficient load balance</a:t>
            </a:r>
          </a:p>
          <a:p>
            <a:pPr>
              <a:lnSpc>
                <a:spcPct val="150000"/>
              </a:lnSpc>
            </a:pPr>
            <a:r>
              <a:rPr lang="en-CA" alt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Decentralization</a:t>
            </a:r>
          </a:p>
          <a:p>
            <a:pPr>
              <a:lnSpc>
                <a:spcPct val="150000"/>
              </a:lnSpc>
            </a:pPr>
            <a:r>
              <a:rPr lang="en-CA" alt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Scalability</a:t>
            </a:r>
          </a:p>
          <a:p>
            <a:pPr>
              <a:lnSpc>
                <a:spcPct val="150000"/>
              </a:lnSpc>
            </a:pPr>
            <a:r>
              <a:rPr lang="en-CA" alt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Availability</a:t>
            </a:r>
          </a:p>
          <a:p>
            <a:pPr>
              <a:lnSpc>
                <a:spcPct val="150000"/>
              </a:lnSpc>
            </a:pPr>
            <a:r>
              <a:rPr lang="en-CA" alt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Flexible naming conventions</a:t>
            </a:r>
            <a:endParaRPr lang="en-CA" alt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520" y="1280163"/>
            <a:ext cx="11519263" cy="4620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Scalable protocol for a better lookup in a dynamic peer-to-peer system.</a:t>
            </a:r>
          </a:p>
          <a:p>
            <a:pPr>
              <a:lnSpc>
                <a:spcPct val="150000"/>
              </a:lnSpc>
            </a:pPr>
            <a:r>
              <a:rPr lang="en-CA" sz="3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 </a:t>
            </a:r>
            <a:r>
              <a:rPr lang="en-CA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supports just one operation: </a:t>
            </a:r>
            <a:r>
              <a:rPr lang="en-CA" sz="36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given a key, it maps the key onto a node</a:t>
            </a:r>
            <a:r>
              <a:rPr lang="en-CA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</a:p>
          <a:p>
            <a:pPr>
              <a:lnSpc>
                <a:spcPct val="150000"/>
              </a:lnSpc>
            </a:pPr>
            <a:endParaRPr lang="en-CA" sz="3400" b="1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93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OUTLINE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520" y="1280163"/>
            <a:ext cx="11519263" cy="46208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Consistent Hashing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Chord Protocol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 : Scalable Key Location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Joins &amp; Leaves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Benefits of Chord</a:t>
            </a:r>
          </a:p>
          <a:p>
            <a:pPr>
              <a:lnSpc>
                <a:spcPct val="100000"/>
              </a:lnSpc>
            </a:pPr>
            <a:r>
              <a:rPr lang="en-CA" sz="34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CA" sz="3400" b="1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6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707570" y="177483"/>
            <a:ext cx="10515600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8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</a:t>
            </a:r>
            <a:endParaRPr lang="en-CA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5070" y="1274447"/>
            <a:ext cx="11576964" cy="5583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 features simplicity, decentralized resolution and efficient look up</a:t>
            </a:r>
          </a:p>
          <a:p>
            <a:pPr>
              <a:lnSpc>
                <a:spcPct val="150000"/>
              </a:lnSpc>
            </a:pPr>
            <a:r>
              <a:rPr lang="en-CA" alt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Using Chord to detect and heal partitions whose nodes know of each other.</a:t>
            </a:r>
          </a:p>
          <a:p>
            <a:pPr>
              <a:lnSpc>
                <a:spcPct val="150000"/>
              </a:lnSpc>
            </a:pPr>
            <a:r>
              <a:rPr lang="en-CA" alt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Can be applied for systems like cooperative file sharing, time-shared available storage systems, distributed indices for document and service discovery, and large-scale distributed computing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0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524690" y="2389460"/>
            <a:ext cx="10515600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 You!</a:t>
            </a:r>
            <a:endParaRPr lang="en-CA" sz="5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3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49550" y="1276297"/>
            <a:ext cx="11367588" cy="536834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3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Applications: Co-operative Mirroring, Time-shared storage, Distributed indexes, Large-Scale </a:t>
            </a:r>
            <a:r>
              <a:rPr lang="en-CA" sz="3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combinatorial search</a:t>
            </a:r>
          </a:p>
          <a:p>
            <a:pPr>
              <a:lnSpc>
                <a:spcPct val="150000"/>
              </a:lnSpc>
            </a:pPr>
            <a:r>
              <a:rPr lang="en-CA" sz="3000" i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</a:t>
            </a:r>
            <a:r>
              <a:rPr lang="en-CA" sz="3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consists of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3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Consistent Hashing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3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Small routing tables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3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Fast join/leave protocol</a:t>
            </a:r>
          </a:p>
          <a:p>
            <a:pPr>
              <a:lnSpc>
                <a:spcPct val="150000"/>
              </a:lnSpc>
            </a:pPr>
            <a:endParaRPr lang="en-CA" sz="3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88264" y="19367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3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OUTLINE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520" y="1280163"/>
            <a:ext cx="11519263" cy="46208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CA" sz="34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Consistent Hashing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Chord Protocol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Chord : Scalable Key Location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 Joins &amp; Leaves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Benefits of Chord</a:t>
            </a:r>
          </a:p>
          <a:p>
            <a:pPr>
              <a:lnSpc>
                <a:spcPct val="100000"/>
              </a:lnSpc>
            </a:pPr>
            <a:r>
              <a:rPr lang="en-CA" sz="34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CA" sz="3400" b="1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0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834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Consistent Hashing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4" y="1447800"/>
            <a:ext cx="2447926" cy="71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Hashing :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6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5048250" y="3549608"/>
            <a:ext cx="2095500" cy="120967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999371"/>
              </p:ext>
            </p:extLst>
          </p:nvPr>
        </p:nvGraphicFramePr>
        <p:xfrm>
          <a:off x="8972549" y="2276531"/>
          <a:ext cx="2505075" cy="34479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22618">
                  <a:extLst>
                    <a:ext uri="{9D8B030D-6E8A-4147-A177-3AD203B41FA5}">
                      <a16:colId xmlns:a16="http://schemas.microsoft.com/office/drawing/2014/main" val="2635335232"/>
                    </a:ext>
                  </a:extLst>
                </a:gridCol>
                <a:gridCol w="1782457">
                  <a:extLst>
                    <a:ext uri="{9D8B030D-6E8A-4147-A177-3AD203B41FA5}">
                      <a16:colId xmlns:a16="http://schemas.microsoft.com/office/drawing/2014/main" val="3327467494"/>
                    </a:ext>
                  </a:extLst>
                </a:gridCol>
              </a:tblGrid>
              <a:tr h="495311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Bucket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595763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r>
                        <a:rPr lang="en-CA" dirty="0" smtClean="0"/>
                        <a:t>00</a:t>
                      </a:r>
                      <a:endParaRPr lang="en-C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John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80733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r>
                        <a:rPr lang="en-CA" dirty="0" smtClean="0"/>
                        <a:t>01</a:t>
                      </a:r>
                      <a:endParaRPr lang="en-C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Jane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447447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r>
                        <a:rPr lang="en-CA" dirty="0" smtClean="0"/>
                        <a:t>02</a:t>
                      </a:r>
                      <a:endParaRPr lang="en-C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Steve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75837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r>
                        <a:rPr lang="en-CA" dirty="0" smtClean="0"/>
                        <a:t>03</a:t>
                      </a:r>
                      <a:endParaRPr lang="en-C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Bill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48416"/>
                  </a:ext>
                </a:extLst>
              </a:tr>
              <a:tr h="590537">
                <a:tc>
                  <a:txBody>
                    <a:bodyPr/>
                    <a:lstStyle/>
                    <a:p>
                      <a:r>
                        <a:rPr lang="en-CA" dirty="0" smtClean="0"/>
                        <a:t>04</a:t>
                      </a:r>
                      <a:endParaRPr lang="en-CA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Kate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1631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0074" y="2162175"/>
            <a:ext cx="28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Key: “john@example.ca”</a:t>
            </a:r>
          </a:p>
          <a:p>
            <a:r>
              <a:rPr lang="en-CA" sz="2000" dirty="0" smtClean="0">
                <a:solidFill>
                  <a:schemeClr val="bg1"/>
                </a:solidFill>
              </a:rPr>
              <a:t>Value: “John”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950" y="5724525"/>
            <a:ext cx="310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Key: “kate@example.com”</a:t>
            </a:r>
          </a:p>
          <a:p>
            <a:r>
              <a:rPr lang="en-CA" sz="2000" dirty="0" smtClean="0">
                <a:solidFill>
                  <a:schemeClr val="bg1"/>
                </a:solidFill>
              </a:rPr>
              <a:t>Value: “Kate”</a:t>
            </a:r>
            <a:endParaRPr lang="en-CA" sz="20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14925" y="3873639"/>
            <a:ext cx="196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4"/>
                </a:solidFill>
              </a:rPr>
              <a:t>HASH FUNCTION</a:t>
            </a:r>
            <a:endParaRPr lang="en-CA" sz="2000" dirty="0">
              <a:solidFill>
                <a:schemeClr val="accent4"/>
              </a:solidFill>
            </a:endParaRPr>
          </a:p>
        </p:txBody>
      </p:sp>
      <p:cxnSp>
        <p:nvCxnSpPr>
          <p:cNvPr id="18" name="Curved Connector 17"/>
          <p:cNvCxnSpPr>
            <a:stCxn id="9" idx="3"/>
            <a:endCxn id="4" idx="1"/>
          </p:cNvCxnSpPr>
          <p:nvPr/>
        </p:nvCxnSpPr>
        <p:spPr>
          <a:xfrm>
            <a:off x="3457575" y="2516118"/>
            <a:ext cx="1590675" cy="1638328"/>
          </a:xfrm>
          <a:prstGeom prst="curvedConnector3">
            <a:avLst/>
          </a:prstGeom>
          <a:ln w="38100">
            <a:headEnd type="diamond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3"/>
            <a:endCxn id="4" idx="1"/>
          </p:cNvCxnSpPr>
          <p:nvPr/>
        </p:nvCxnSpPr>
        <p:spPr>
          <a:xfrm flipV="1">
            <a:off x="3852863" y="4154446"/>
            <a:ext cx="1195387" cy="1924022"/>
          </a:xfrm>
          <a:prstGeom prst="curvedConnector3">
            <a:avLst/>
          </a:prstGeom>
          <a:ln w="38100">
            <a:solidFill>
              <a:srgbClr val="FF0000"/>
            </a:solidFill>
            <a:headEnd type="diamond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</p:cNvCxnSpPr>
          <p:nvPr/>
        </p:nvCxnSpPr>
        <p:spPr>
          <a:xfrm flipV="1">
            <a:off x="7143750" y="2870061"/>
            <a:ext cx="1828800" cy="128438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3"/>
          </p:cNvCxnSpPr>
          <p:nvPr/>
        </p:nvCxnSpPr>
        <p:spPr>
          <a:xfrm>
            <a:off x="7143750" y="4154446"/>
            <a:ext cx="1828798" cy="128438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Consistent Hashing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50" y="1280163"/>
            <a:ext cx="11493408" cy="43815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Distributed Hashing :</a:t>
            </a:r>
          </a:p>
          <a:p>
            <a:pPr>
              <a:lnSpc>
                <a:spcPct val="150000"/>
              </a:lnSpc>
            </a:pPr>
            <a:r>
              <a:rPr lang="en-CA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objects (and their keys) are distributed among several servers.</a:t>
            </a:r>
          </a:p>
          <a:p>
            <a:pPr>
              <a:lnSpc>
                <a:spcPct val="150000"/>
              </a:lnSpc>
            </a:pPr>
            <a:r>
              <a:rPr lang="en-CA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to overcome memory limitations</a:t>
            </a:r>
            <a:endParaRPr lang="en-CA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CA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Improve performance and reduce load.</a:t>
            </a:r>
          </a:p>
          <a:p>
            <a:pPr marL="0" indent="0">
              <a:lnSpc>
                <a:spcPct val="150000"/>
              </a:lnSpc>
              <a:buNone/>
            </a:pPr>
            <a:endParaRPr lang="en-CA" sz="3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1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Consistent Hashing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2426" y="1123950"/>
                <a:ext cx="11620499" cy="22955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sz="32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Distributed Hashing :</a:t>
                </a:r>
                <a:r>
                  <a:rPr lang="en-CA" sz="36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CA" sz="3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		</a:t>
                </a:r>
                <a:r>
                  <a:rPr lang="en-CA" sz="3200" i="1" u="sng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How does distribution work?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simplest way is to take the hash modulo of the number of servers</a:t>
                </a:r>
                <a:endParaRPr lang="en-CA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𝑠𝑒𝑟𝑣𝑒𝑟</m:t>
                      </m:r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</m:t>
                      </m:r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h𝑎𝑠h</m:t>
                      </m:r>
                      <m:d>
                        <m:d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𝑘𝑒𝑦</m:t>
                          </m:r>
                        </m:e>
                      </m:d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 </m:t>
                      </m:r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𝑚𝑜𝑑</m:t>
                      </m:r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 </m:t>
                      </m:r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𝑁</m:t>
                      </m:r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 </m:t>
                      </m:r>
                    </m:oMath>
                  </m:oMathPara>
                </a14:m>
                <a:endParaRPr lang="en-CA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CA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426" y="1123950"/>
                <a:ext cx="11620499" cy="22955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8</a:t>
            </a:fld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4392"/>
              </p:ext>
            </p:extLst>
          </p:nvPr>
        </p:nvGraphicFramePr>
        <p:xfrm>
          <a:off x="650876" y="3419476"/>
          <a:ext cx="3816349" cy="22780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39215">
                  <a:extLst>
                    <a:ext uri="{9D8B030D-6E8A-4147-A177-3AD203B41FA5}">
                      <a16:colId xmlns:a16="http://schemas.microsoft.com/office/drawing/2014/main" val="1372284327"/>
                    </a:ext>
                  </a:extLst>
                </a:gridCol>
                <a:gridCol w="1438567">
                  <a:extLst>
                    <a:ext uri="{9D8B030D-6E8A-4147-A177-3AD203B41FA5}">
                      <a16:colId xmlns:a16="http://schemas.microsoft.com/office/drawing/2014/main" val="2090482364"/>
                    </a:ext>
                  </a:extLst>
                </a:gridCol>
                <a:gridCol w="1438567">
                  <a:extLst>
                    <a:ext uri="{9D8B030D-6E8A-4147-A177-3AD203B41FA5}">
                      <a16:colId xmlns:a16="http://schemas.microsoft.com/office/drawing/2014/main" val="3570799694"/>
                    </a:ext>
                  </a:extLst>
                </a:gridCol>
              </a:tblGrid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KEY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mod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764166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“john”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1633428562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22347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“bill”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7594634739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85147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“jane”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5000799124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47219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CA" dirty="0" err="1" smtClean="0">
                          <a:solidFill>
                            <a:schemeClr val="bg1"/>
                          </a:solidFill>
                        </a:rPr>
                        <a:t>steve</a:t>
                      </a:r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9787173343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26600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CA" dirty="0" err="1" smtClean="0">
                          <a:solidFill>
                            <a:schemeClr val="bg1"/>
                          </a:solidFill>
                        </a:rPr>
                        <a:t>kate</a:t>
                      </a:r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3421657995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6682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452"/>
              </p:ext>
            </p:extLst>
          </p:nvPr>
        </p:nvGraphicFramePr>
        <p:xfrm>
          <a:off x="7232016" y="4008041"/>
          <a:ext cx="3645535" cy="3796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1302">
                  <a:extLst>
                    <a:ext uri="{9D8B030D-6E8A-4147-A177-3AD203B41FA5}">
                      <a16:colId xmlns:a16="http://schemas.microsoft.com/office/drawing/2014/main" val="1372284327"/>
                    </a:ext>
                  </a:extLst>
                </a:gridCol>
                <a:gridCol w="1228321">
                  <a:extLst>
                    <a:ext uri="{9D8B030D-6E8A-4147-A177-3AD203B41FA5}">
                      <a16:colId xmlns:a16="http://schemas.microsoft.com/office/drawing/2014/main" val="2090482364"/>
                    </a:ext>
                  </a:extLst>
                </a:gridCol>
                <a:gridCol w="1245912">
                  <a:extLst>
                    <a:ext uri="{9D8B030D-6E8A-4147-A177-3AD203B41FA5}">
                      <a16:colId xmlns:a16="http://schemas.microsoft.com/office/drawing/2014/main" val="3570799694"/>
                    </a:ext>
                  </a:extLst>
                </a:gridCol>
              </a:tblGrid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76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4800" b="1" u="sng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Consistent Hashing</a:t>
            </a:r>
            <a:endParaRPr lang="en-CA" sz="48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2426" y="1123950"/>
                <a:ext cx="11620499" cy="22955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sz="32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Distributed Hashing :</a:t>
                </a:r>
                <a:r>
                  <a:rPr lang="en-CA" sz="36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</a:t>
                </a:r>
                <a:r>
                  <a:rPr lang="en-CA" sz="36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		</a:t>
                </a:r>
                <a:r>
                  <a:rPr lang="en-CA" sz="3200" i="1" u="sng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How does distribution work?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simplest way is to take the hash modulo of the number of servers</a:t>
                </a:r>
                <a:endParaRPr lang="en-CA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𝑠𝑒𝑟𝑣𝑒𝑟</m:t>
                      </m:r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=</m:t>
                      </m:r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h𝑎𝑠h</m:t>
                      </m:r>
                      <m:d>
                        <m:d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</a:rPr>
                            <m:t>𝑘𝑒𝑦</m:t>
                          </m:r>
                        </m:e>
                      </m:d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 </m:t>
                      </m:r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𝑚𝑜𝑑</m:t>
                      </m:r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 </m:t>
                      </m:r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𝑁</m:t>
                      </m:r>
                      <m:r>
                        <a:rPr lang="en-CA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</a:rPr>
                        <m:t> </m:t>
                      </m:r>
                    </m:oMath>
                  </m:oMathPara>
                </a14:m>
                <a:endParaRPr lang="en-CA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CA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426" y="1123950"/>
                <a:ext cx="11620499" cy="22955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144B-95BB-4EA2-A000-1AEC5BF47789}" type="slidenum">
              <a:rPr lang="en-CA" smtClean="0"/>
              <a:t>9</a:t>
            </a:fld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82250" y="100012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6187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6416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4392"/>
              </p:ext>
            </p:extLst>
          </p:nvPr>
        </p:nvGraphicFramePr>
        <p:xfrm>
          <a:off x="650876" y="3419476"/>
          <a:ext cx="3816349" cy="22780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39215">
                  <a:extLst>
                    <a:ext uri="{9D8B030D-6E8A-4147-A177-3AD203B41FA5}">
                      <a16:colId xmlns:a16="http://schemas.microsoft.com/office/drawing/2014/main" val="1372284327"/>
                    </a:ext>
                  </a:extLst>
                </a:gridCol>
                <a:gridCol w="1438567">
                  <a:extLst>
                    <a:ext uri="{9D8B030D-6E8A-4147-A177-3AD203B41FA5}">
                      <a16:colId xmlns:a16="http://schemas.microsoft.com/office/drawing/2014/main" val="2090482364"/>
                    </a:ext>
                  </a:extLst>
                </a:gridCol>
                <a:gridCol w="1438567">
                  <a:extLst>
                    <a:ext uri="{9D8B030D-6E8A-4147-A177-3AD203B41FA5}">
                      <a16:colId xmlns:a16="http://schemas.microsoft.com/office/drawing/2014/main" val="3570799694"/>
                    </a:ext>
                  </a:extLst>
                </a:gridCol>
              </a:tblGrid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KEY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mod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764166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“john”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1633428562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22347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“bill”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7594634739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85147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“jane”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5000799124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47219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CA" dirty="0" err="1" smtClean="0">
                          <a:solidFill>
                            <a:schemeClr val="bg1"/>
                          </a:solidFill>
                        </a:rPr>
                        <a:t>steve</a:t>
                      </a:r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9787173343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26600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CA" dirty="0" err="1" smtClean="0">
                          <a:solidFill>
                            <a:schemeClr val="bg1"/>
                          </a:solidFill>
                        </a:rPr>
                        <a:t>kate</a:t>
                      </a:r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3421657995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668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22589"/>
              </p:ext>
            </p:extLst>
          </p:nvPr>
        </p:nvGraphicFramePr>
        <p:xfrm>
          <a:off x="7232017" y="3988991"/>
          <a:ext cx="3645535" cy="11390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1302">
                  <a:extLst>
                    <a:ext uri="{9D8B030D-6E8A-4147-A177-3AD203B41FA5}">
                      <a16:colId xmlns:a16="http://schemas.microsoft.com/office/drawing/2014/main" val="1372284327"/>
                    </a:ext>
                  </a:extLst>
                </a:gridCol>
                <a:gridCol w="1228321">
                  <a:extLst>
                    <a:ext uri="{9D8B030D-6E8A-4147-A177-3AD203B41FA5}">
                      <a16:colId xmlns:a16="http://schemas.microsoft.com/office/drawing/2014/main" val="2090482364"/>
                    </a:ext>
                  </a:extLst>
                </a:gridCol>
                <a:gridCol w="1245912">
                  <a:extLst>
                    <a:ext uri="{9D8B030D-6E8A-4147-A177-3AD203B41FA5}">
                      <a16:colId xmlns:a16="http://schemas.microsoft.com/office/drawing/2014/main" val="3570799694"/>
                    </a:ext>
                  </a:extLst>
                </a:gridCol>
              </a:tblGrid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764166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“bill”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“jane”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“john”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22347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CA" dirty="0" err="1" smtClean="0">
                          <a:solidFill>
                            <a:schemeClr val="bg1"/>
                          </a:solidFill>
                        </a:rPr>
                        <a:t>steve</a:t>
                      </a:r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en-CA" dirty="0" err="1" smtClean="0">
                          <a:solidFill>
                            <a:schemeClr val="bg1"/>
                          </a:solidFill>
                        </a:rPr>
                        <a:t>kate</a:t>
                      </a:r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85147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563825" y="5863154"/>
            <a:ext cx="5490959" cy="797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CA" sz="4000" u="sng" dirty="0" smtClean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if a server fails?</a:t>
            </a:r>
            <a:endParaRPr lang="en-CA" sz="4000" u="sng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 rot="21330241">
            <a:off x="2347911" y="39423"/>
            <a:ext cx="7481889" cy="14287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>
            <a:off x="4867411" y="4300008"/>
            <a:ext cx="2091419" cy="733545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91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</TotalTime>
  <Words>1065</Words>
  <Application>Microsoft Office PowerPoint</Application>
  <PresentationFormat>Widescreen</PresentationFormat>
  <Paragraphs>354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Adobe Gothic Std B</vt:lpstr>
      <vt:lpstr>Arial</vt:lpstr>
      <vt:lpstr>Calibri</vt:lpstr>
      <vt:lpstr>Calibri Light</vt:lpstr>
      <vt:lpstr>Cambria Math</vt:lpstr>
      <vt:lpstr>Wingdings</vt:lpstr>
      <vt:lpstr>Office Theme</vt:lpstr>
      <vt:lpstr>Chord: A Scalable Peer-to-peer Lookup Protocol for Internet Applications</vt:lpstr>
      <vt:lpstr>OUTLINE</vt:lpstr>
      <vt:lpstr>Introduction</vt:lpstr>
      <vt:lpstr>Introduction</vt:lpstr>
      <vt:lpstr>OUTLINE</vt:lpstr>
      <vt:lpstr>Consistent Hashing</vt:lpstr>
      <vt:lpstr>Consistent Hashing</vt:lpstr>
      <vt:lpstr>Consistent Hashing</vt:lpstr>
      <vt:lpstr>Consistent Hashing</vt:lpstr>
      <vt:lpstr>OUTLINE</vt:lpstr>
      <vt:lpstr>The Chord Protocol</vt:lpstr>
      <vt:lpstr>The Chord Protocol</vt:lpstr>
      <vt:lpstr>The Chord Protocol</vt:lpstr>
      <vt:lpstr>The Chord Protocol</vt:lpstr>
      <vt:lpstr>The Chord Protocol</vt:lpstr>
      <vt:lpstr>OUTLINE</vt:lpstr>
      <vt:lpstr>Chord: Scalable Key Location</vt:lpstr>
      <vt:lpstr>Chord: Scalable Key Location</vt:lpstr>
      <vt:lpstr>Chord: Scalable Key Location</vt:lpstr>
      <vt:lpstr>Chord: Scalable Key Location</vt:lpstr>
      <vt:lpstr>Chord: Scalable Key Location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OUTLINE</vt:lpstr>
      <vt:lpstr>PowerPoint Presentation</vt:lpstr>
      <vt:lpstr>PowerPoint Presentation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Chord: A Scalable Peer-to-peer Lookup Protocol for Internet Applications</dc:title>
  <dc:creator>Nimy Alex</dc:creator>
  <cp:lastModifiedBy>Nimy Alex</cp:lastModifiedBy>
  <cp:revision>96</cp:revision>
  <dcterms:created xsi:type="dcterms:W3CDTF">2018-03-12T06:38:54Z</dcterms:created>
  <dcterms:modified xsi:type="dcterms:W3CDTF">2018-03-14T16:26:42Z</dcterms:modified>
</cp:coreProperties>
</file>