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56" r:id="rId3"/>
    <p:sldId id="279" r:id="rId4"/>
    <p:sldId id="257" r:id="rId5"/>
    <p:sldId id="258" r:id="rId6"/>
    <p:sldId id="277" r:id="rId7"/>
    <p:sldId id="280" r:id="rId8"/>
    <p:sldId id="276" r:id="rId9"/>
    <p:sldId id="259" r:id="rId10"/>
    <p:sldId id="281" r:id="rId11"/>
    <p:sldId id="283" r:id="rId12"/>
    <p:sldId id="284" r:id="rId13"/>
    <p:sldId id="285" r:id="rId14"/>
    <p:sldId id="288" r:id="rId15"/>
    <p:sldId id="282" r:id="rId16"/>
    <p:sldId id="286" r:id="rId17"/>
    <p:sldId id="287" r:id="rId18"/>
    <p:sldId id="289" r:id="rId19"/>
    <p:sldId id="260" r:id="rId20"/>
    <p:sldId id="290" r:id="rId21"/>
    <p:sldId id="291" r:id="rId22"/>
    <p:sldId id="292" r:id="rId23"/>
    <p:sldId id="261" r:id="rId24"/>
    <p:sldId id="262" r:id="rId25"/>
    <p:sldId id="293" r:id="rId26"/>
    <p:sldId id="294" r:id="rId27"/>
    <p:sldId id="263" r:id="rId28"/>
    <p:sldId id="272" r:id="rId29"/>
    <p:sldId id="264" r:id="rId30"/>
    <p:sldId id="265" r:id="rId31"/>
    <p:sldId id="267" r:id="rId32"/>
    <p:sldId id="297" r:id="rId33"/>
    <p:sldId id="298" r:id="rId34"/>
    <p:sldId id="301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2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C8512-BCC5-488B-8595-16F573EA7D1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6C41B-D621-4D1E-A19E-6ACC411BC8BB}">
      <dgm:prSet phldrT="[Text]"/>
      <dgm:spPr/>
      <dgm:t>
        <a:bodyPr/>
        <a:lstStyle/>
        <a:p>
          <a:r>
            <a:rPr lang="en-US" b="1" dirty="0" err="1">
              <a:solidFill>
                <a:schemeClr val="bg1"/>
              </a:solidFill>
            </a:rPr>
            <a:t>DataBase</a:t>
          </a:r>
          <a:endParaRPr lang="en-US" b="1" dirty="0">
            <a:solidFill>
              <a:schemeClr val="bg1"/>
            </a:solidFill>
          </a:endParaRPr>
        </a:p>
      </dgm:t>
    </dgm:pt>
    <dgm:pt modelId="{C4703C00-28D1-4CB1-B1DD-BAB781B868D1}" type="parTrans" cxnId="{9AE9B462-1C89-429F-9E49-2FB70013D259}">
      <dgm:prSet/>
      <dgm:spPr/>
      <dgm:t>
        <a:bodyPr/>
        <a:lstStyle/>
        <a:p>
          <a:endParaRPr lang="en-US"/>
        </a:p>
      </dgm:t>
    </dgm:pt>
    <dgm:pt modelId="{99770F61-D556-432D-BEE4-88C33CB39EF7}" type="sibTrans" cxnId="{9AE9B462-1C89-429F-9E49-2FB70013D259}">
      <dgm:prSet/>
      <dgm:spPr/>
      <dgm:t>
        <a:bodyPr/>
        <a:lstStyle/>
        <a:p>
          <a:endParaRPr lang="en-US"/>
        </a:p>
      </dgm:t>
    </dgm:pt>
    <dgm:pt modelId="{92F9F6A9-4FF9-48EE-BA0C-E6BA183A07FE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Table</a:t>
          </a:r>
        </a:p>
      </dgm:t>
    </dgm:pt>
    <dgm:pt modelId="{7028ED0F-7D61-4B0F-8796-14D1588C6F42}" type="parTrans" cxnId="{BBB7B0B7-E138-4753-88B6-FB452087117A}">
      <dgm:prSet/>
      <dgm:spPr/>
      <dgm:t>
        <a:bodyPr/>
        <a:lstStyle/>
        <a:p>
          <a:endParaRPr lang="en-US"/>
        </a:p>
      </dgm:t>
    </dgm:pt>
    <dgm:pt modelId="{EB6F5C3C-4439-4FAC-9550-40DF3860E7AE}" type="sibTrans" cxnId="{BBB7B0B7-E138-4753-88B6-FB452087117A}">
      <dgm:prSet/>
      <dgm:spPr/>
      <dgm:t>
        <a:bodyPr/>
        <a:lstStyle/>
        <a:p>
          <a:endParaRPr lang="en-US"/>
        </a:p>
      </dgm:t>
    </dgm:pt>
    <dgm:pt modelId="{0C3886E9-F42A-4AB1-BF2C-CB6679A70721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File</a:t>
          </a:r>
        </a:p>
      </dgm:t>
    </dgm:pt>
    <dgm:pt modelId="{205322AC-191D-4E70-9F8C-20522F979C5A}" type="parTrans" cxnId="{70C07DFB-4CAF-4F08-9EEC-8BFF0089A7E7}">
      <dgm:prSet/>
      <dgm:spPr/>
      <dgm:t>
        <a:bodyPr/>
        <a:lstStyle/>
        <a:p>
          <a:endParaRPr lang="en-US"/>
        </a:p>
      </dgm:t>
    </dgm:pt>
    <dgm:pt modelId="{71E86FDC-2BBC-4778-8743-95DE493C102B}" type="sibTrans" cxnId="{70C07DFB-4CAF-4F08-9EEC-8BFF0089A7E7}">
      <dgm:prSet/>
      <dgm:spPr/>
      <dgm:t>
        <a:bodyPr/>
        <a:lstStyle/>
        <a:p>
          <a:endParaRPr lang="en-US"/>
        </a:p>
      </dgm:t>
    </dgm:pt>
    <dgm:pt modelId="{8EE456A1-F432-435C-B6D7-C456BFD85407}" type="pres">
      <dgm:prSet presAssocID="{1E7C8512-BCC5-488B-8595-16F573EA7D1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B5159E-FFAC-4452-86BB-475D7F77B6CC}" type="pres">
      <dgm:prSet presAssocID="{4046C41B-D621-4D1E-A19E-6ACC411BC8BB}" presName="Accent1" presStyleCnt="0"/>
      <dgm:spPr/>
    </dgm:pt>
    <dgm:pt modelId="{8D1390BB-213E-4D4A-91FD-1537F925A52F}" type="pres">
      <dgm:prSet presAssocID="{4046C41B-D621-4D1E-A19E-6ACC411BC8BB}" presName="Accent" presStyleLbl="node1" presStyleIdx="0" presStyleCnt="3"/>
      <dgm:spPr>
        <a:solidFill>
          <a:schemeClr val="accent2">
            <a:lumMod val="75000"/>
          </a:schemeClr>
        </a:solidFill>
      </dgm:spPr>
    </dgm:pt>
    <dgm:pt modelId="{7F8361CC-7DD3-43F5-BE66-24A8ABF07162}" type="pres">
      <dgm:prSet presAssocID="{4046C41B-D621-4D1E-A19E-6ACC411BC8B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500029D-03F1-47E9-A5F5-2145FCDAECFF}" type="pres">
      <dgm:prSet presAssocID="{92F9F6A9-4FF9-48EE-BA0C-E6BA183A07FE}" presName="Accent2" presStyleCnt="0"/>
      <dgm:spPr/>
    </dgm:pt>
    <dgm:pt modelId="{0500899F-0BCC-4214-AFD5-C60B3A7B8056}" type="pres">
      <dgm:prSet presAssocID="{92F9F6A9-4FF9-48EE-BA0C-E6BA183A07FE}" presName="Accent" presStyleLbl="node1" presStyleIdx="1" presStyleCnt="3"/>
      <dgm:spPr>
        <a:solidFill>
          <a:schemeClr val="accent1">
            <a:lumMod val="50000"/>
          </a:schemeClr>
        </a:solidFill>
      </dgm:spPr>
    </dgm:pt>
    <dgm:pt modelId="{BE3DD6A2-1D72-4B97-803C-4EE039588771}" type="pres">
      <dgm:prSet presAssocID="{92F9F6A9-4FF9-48EE-BA0C-E6BA183A07F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CDDB9D2-D3D5-42FA-8774-157C7364AF4A}" type="pres">
      <dgm:prSet presAssocID="{0C3886E9-F42A-4AB1-BF2C-CB6679A70721}" presName="Accent3" presStyleCnt="0"/>
      <dgm:spPr/>
    </dgm:pt>
    <dgm:pt modelId="{7F076901-1250-4D54-9E69-2622BD57D204}" type="pres">
      <dgm:prSet presAssocID="{0C3886E9-F42A-4AB1-BF2C-CB6679A70721}" presName="Accent" presStyleLbl="node1" presStyleIdx="2" presStyleCnt="3"/>
      <dgm:spPr>
        <a:solidFill>
          <a:schemeClr val="accent4">
            <a:lumMod val="50000"/>
          </a:schemeClr>
        </a:solidFill>
      </dgm:spPr>
    </dgm:pt>
    <dgm:pt modelId="{B7AB89E8-24D8-4EDA-B116-2F46383B47C7}" type="pres">
      <dgm:prSet presAssocID="{0C3886E9-F42A-4AB1-BF2C-CB6679A7072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B5C090D-3AD0-41DB-87F7-0ADBB63F60A3}" type="presOf" srcId="{1E7C8512-BCC5-488B-8595-16F573EA7D17}" destId="{8EE456A1-F432-435C-B6D7-C456BFD85407}" srcOrd="0" destOrd="0" presId="urn:microsoft.com/office/officeart/2009/layout/CircleArrowProcess"/>
    <dgm:cxn modelId="{C42F2E0E-FC88-4C0D-85FA-E13D05C56AB4}" type="presOf" srcId="{4046C41B-D621-4D1E-A19E-6ACC411BC8BB}" destId="{7F8361CC-7DD3-43F5-BE66-24A8ABF07162}" srcOrd="0" destOrd="0" presId="urn:microsoft.com/office/officeart/2009/layout/CircleArrowProcess"/>
    <dgm:cxn modelId="{9AE9B462-1C89-429F-9E49-2FB70013D259}" srcId="{1E7C8512-BCC5-488B-8595-16F573EA7D17}" destId="{4046C41B-D621-4D1E-A19E-6ACC411BC8BB}" srcOrd="0" destOrd="0" parTransId="{C4703C00-28D1-4CB1-B1DD-BAB781B868D1}" sibTransId="{99770F61-D556-432D-BEE4-88C33CB39EF7}"/>
    <dgm:cxn modelId="{B8663E6F-B226-4650-A7D0-9BAFC857B42C}" type="presOf" srcId="{92F9F6A9-4FF9-48EE-BA0C-E6BA183A07FE}" destId="{BE3DD6A2-1D72-4B97-803C-4EE039588771}" srcOrd="0" destOrd="0" presId="urn:microsoft.com/office/officeart/2009/layout/CircleArrowProcess"/>
    <dgm:cxn modelId="{DE761683-E6FB-48B6-91D2-4552C1D06892}" type="presOf" srcId="{0C3886E9-F42A-4AB1-BF2C-CB6679A70721}" destId="{B7AB89E8-24D8-4EDA-B116-2F46383B47C7}" srcOrd="0" destOrd="0" presId="urn:microsoft.com/office/officeart/2009/layout/CircleArrowProcess"/>
    <dgm:cxn modelId="{BBB7B0B7-E138-4753-88B6-FB452087117A}" srcId="{1E7C8512-BCC5-488B-8595-16F573EA7D17}" destId="{92F9F6A9-4FF9-48EE-BA0C-E6BA183A07FE}" srcOrd="1" destOrd="0" parTransId="{7028ED0F-7D61-4B0F-8796-14D1588C6F42}" sibTransId="{EB6F5C3C-4439-4FAC-9550-40DF3860E7AE}"/>
    <dgm:cxn modelId="{70C07DFB-4CAF-4F08-9EEC-8BFF0089A7E7}" srcId="{1E7C8512-BCC5-488B-8595-16F573EA7D17}" destId="{0C3886E9-F42A-4AB1-BF2C-CB6679A70721}" srcOrd="2" destOrd="0" parTransId="{205322AC-191D-4E70-9F8C-20522F979C5A}" sibTransId="{71E86FDC-2BBC-4778-8743-95DE493C102B}"/>
    <dgm:cxn modelId="{FFCBB3E0-372A-4B7A-BE50-B39E63490094}" type="presParOf" srcId="{8EE456A1-F432-435C-B6D7-C456BFD85407}" destId="{E3B5159E-FFAC-4452-86BB-475D7F77B6CC}" srcOrd="0" destOrd="0" presId="urn:microsoft.com/office/officeart/2009/layout/CircleArrowProcess"/>
    <dgm:cxn modelId="{532C8D10-397C-4CFC-99D7-26F52633D039}" type="presParOf" srcId="{E3B5159E-FFAC-4452-86BB-475D7F77B6CC}" destId="{8D1390BB-213E-4D4A-91FD-1537F925A52F}" srcOrd="0" destOrd="0" presId="urn:microsoft.com/office/officeart/2009/layout/CircleArrowProcess"/>
    <dgm:cxn modelId="{7C5D22FF-078B-4CD4-A1E6-31EC88269C2D}" type="presParOf" srcId="{8EE456A1-F432-435C-B6D7-C456BFD85407}" destId="{7F8361CC-7DD3-43F5-BE66-24A8ABF07162}" srcOrd="1" destOrd="0" presId="urn:microsoft.com/office/officeart/2009/layout/CircleArrowProcess"/>
    <dgm:cxn modelId="{930E4023-5D89-4ECF-876D-EDC360B3D879}" type="presParOf" srcId="{8EE456A1-F432-435C-B6D7-C456BFD85407}" destId="{F500029D-03F1-47E9-A5F5-2145FCDAECFF}" srcOrd="2" destOrd="0" presId="urn:microsoft.com/office/officeart/2009/layout/CircleArrowProcess"/>
    <dgm:cxn modelId="{C3B31F3B-8F20-47A7-BC45-455B4AA16D72}" type="presParOf" srcId="{F500029D-03F1-47E9-A5F5-2145FCDAECFF}" destId="{0500899F-0BCC-4214-AFD5-C60B3A7B8056}" srcOrd="0" destOrd="0" presId="urn:microsoft.com/office/officeart/2009/layout/CircleArrowProcess"/>
    <dgm:cxn modelId="{4A544478-466F-4116-A2D0-4B5A45D3214C}" type="presParOf" srcId="{8EE456A1-F432-435C-B6D7-C456BFD85407}" destId="{BE3DD6A2-1D72-4B97-803C-4EE039588771}" srcOrd="3" destOrd="0" presId="urn:microsoft.com/office/officeart/2009/layout/CircleArrowProcess"/>
    <dgm:cxn modelId="{329290A5-314C-4A3F-A0BD-95B187B8EB12}" type="presParOf" srcId="{8EE456A1-F432-435C-B6D7-C456BFD85407}" destId="{DCDDB9D2-D3D5-42FA-8774-157C7364AF4A}" srcOrd="4" destOrd="0" presId="urn:microsoft.com/office/officeart/2009/layout/CircleArrowProcess"/>
    <dgm:cxn modelId="{B7BA1608-1965-4C4D-895D-F573EDFE62E3}" type="presParOf" srcId="{DCDDB9D2-D3D5-42FA-8774-157C7364AF4A}" destId="{7F076901-1250-4D54-9E69-2622BD57D204}" srcOrd="0" destOrd="0" presId="urn:microsoft.com/office/officeart/2009/layout/CircleArrowProcess"/>
    <dgm:cxn modelId="{ED29DA37-8721-49D3-9F4E-2E81BB84CA6A}" type="presParOf" srcId="{8EE456A1-F432-435C-B6D7-C456BFD85407}" destId="{B7AB89E8-24D8-4EDA-B116-2F46383B47C7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390BB-213E-4D4A-91FD-1537F925A52F}">
      <dsp:nvSpPr>
        <dsp:cNvPr id="0" name=""/>
        <dsp:cNvSpPr/>
      </dsp:nvSpPr>
      <dsp:spPr>
        <a:xfrm>
          <a:off x="1313862" y="0"/>
          <a:ext cx="2044616" cy="204492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61CC-7DD3-43F5-BE66-24A8ABF07162}">
      <dsp:nvSpPr>
        <dsp:cNvPr id="0" name=""/>
        <dsp:cNvSpPr/>
      </dsp:nvSpPr>
      <dsp:spPr>
        <a:xfrm>
          <a:off x="1765789" y="738281"/>
          <a:ext cx="1136154" cy="56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DataBase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765789" y="738281"/>
        <a:ext cx="1136154" cy="567941"/>
      </dsp:txXfrm>
    </dsp:sp>
    <dsp:sp modelId="{0500899F-0BCC-4214-AFD5-C60B3A7B8056}">
      <dsp:nvSpPr>
        <dsp:cNvPr id="0" name=""/>
        <dsp:cNvSpPr/>
      </dsp:nvSpPr>
      <dsp:spPr>
        <a:xfrm>
          <a:off x="745977" y="1174962"/>
          <a:ext cx="2044616" cy="20449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lumMod val="5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DD6A2-1D72-4B97-803C-4EE039588771}">
      <dsp:nvSpPr>
        <dsp:cNvPr id="0" name=""/>
        <dsp:cNvSpPr/>
      </dsp:nvSpPr>
      <dsp:spPr>
        <a:xfrm>
          <a:off x="1200208" y="1920040"/>
          <a:ext cx="1136154" cy="56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Table</a:t>
          </a:r>
        </a:p>
      </dsp:txBody>
      <dsp:txXfrm>
        <a:off x="1200208" y="1920040"/>
        <a:ext cx="1136154" cy="567941"/>
      </dsp:txXfrm>
    </dsp:sp>
    <dsp:sp modelId="{7F076901-1250-4D54-9E69-2622BD57D204}">
      <dsp:nvSpPr>
        <dsp:cNvPr id="0" name=""/>
        <dsp:cNvSpPr/>
      </dsp:nvSpPr>
      <dsp:spPr>
        <a:xfrm>
          <a:off x="1459385" y="2490530"/>
          <a:ext cx="1756642" cy="175734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lumMod val="5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B89E8-24D8-4EDA-B116-2F46383B47C7}">
      <dsp:nvSpPr>
        <dsp:cNvPr id="0" name=""/>
        <dsp:cNvSpPr/>
      </dsp:nvSpPr>
      <dsp:spPr>
        <a:xfrm>
          <a:off x="1768477" y="3103498"/>
          <a:ext cx="1136154" cy="56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File</a:t>
          </a:r>
        </a:p>
      </dsp:txBody>
      <dsp:txXfrm>
        <a:off x="1768477" y="3103498"/>
        <a:ext cx="1136154" cy="56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472DD5C-B6A9-4714-908F-0B8F74738B98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1C90DE-A98B-4173-B17E-434F189FC4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93366E8-8A22-4400-BBA2-8D322280A6E8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792D2CF-A01B-4515-8B40-3DC3425826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n-US" sz="4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90650" y="836712"/>
            <a:ext cx="6400800" cy="1368152"/>
          </a:xfrm>
        </p:spPr>
        <p:txBody>
          <a:bodyPr>
            <a:normAutofit/>
          </a:bodyPr>
          <a:lstStyle/>
          <a:p>
            <a:r>
              <a:rPr lang="en-US" sz="4000" dirty="0"/>
              <a:t>GRANULARITY OF LOCKS IN A SHARED DATABASE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J.N GRAY</a:t>
            </a:r>
            <a:br>
              <a:rPr lang="en-US" sz="2400" dirty="0"/>
            </a:br>
            <a:r>
              <a:rPr lang="en-US" sz="2400" dirty="0"/>
              <a:t>R.A LORIE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IBM RESEARCH LAB, SAN JOSE, CALIFORNIA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CEF2D-C4A7-4B6F-BA7D-A3E89BAB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0200"/>
            <a:ext cx="7776864" cy="50691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544D8A-914E-4F74-8B73-5FF5A38B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Analogy</a:t>
            </a:r>
          </a:p>
        </p:txBody>
      </p:sp>
    </p:spTree>
    <p:extLst>
      <p:ext uri="{BB962C8B-B14F-4D97-AF65-F5344CB8AC3E}">
        <p14:creationId xmlns:p14="http://schemas.microsoft.com/office/powerpoint/2010/main" val="106709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AF2D3-302E-4FDB-A666-96156730D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79" cy="49971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B23F9F-3A89-486B-AB31-07D0F7E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Analogy</a:t>
            </a:r>
          </a:p>
        </p:txBody>
      </p:sp>
    </p:spTree>
    <p:extLst>
      <p:ext uri="{BB962C8B-B14F-4D97-AF65-F5344CB8AC3E}">
        <p14:creationId xmlns:p14="http://schemas.microsoft.com/office/powerpoint/2010/main" val="9249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8D7F3-7EFF-4BDF-9CD0-576FDA728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50691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2A6EA1-3FF3-4152-826D-5F38331B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Analogy</a:t>
            </a:r>
          </a:p>
        </p:txBody>
      </p:sp>
    </p:spTree>
    <p:extLst>
      <p:ext uri="{BB962C8B-B14F-4D97-AF65-F5344CB8AC3E}">
        <p14:creationId xmlns:p14="http://schemas.microsoft.com/office/powerpoint/2010/main" val="41296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B5CBBB-B3F6-4778-B902-AC25997D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lock that does not share</a:t>
            </a:r>
          </a:p>
          <a:p>
            <a:r>
              <a:rPr lang="en-CA" dirty="0"/>
              <a:t>It must be the only lock on the resource</a:t>
            </a:r>
          </a:p>
          <a:p>
            <a:r>
              <a:rPr lang="en-CA" dirty="0"/>
              <a:t>Request for an exclusive locks waits for any other locks on the resource.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D4C02-DB44-4647-9E14-2A452A1B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Exclusive locks revisited</a:t>
            </a:r>
          </a:p>
        </p:txBody>
      </p:sp>
    </p:spTree>
    <p:extLst>
      <p:ext uri="{BB962C8B-B14F-4D97-AF65-F5344CB8AC3E}">
        <p14:creationId xmlns:p14="http://schemas.microsoft.com/office/powerpoint/2010/main" val="21948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A8B96-8C42-4E28-8286-41EA99B49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92887" cy="49971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18824D-7E7B-4D6C-B991-FD07AD8F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Shared lock Analogy</a:t>
            </a:r>
          </a:p>
        </p:txBody>
      </p:sp>
    </p:spTree>
    <p:extLst>
      <p:ext uri="{BB962C8B-B14F-4D97-AF65-F5344CB8AC3E}">
        <p14:creationId xmlns:p14="http://schemas.microsoft.com/office/powerpoint/2010/main" val="250482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1C206-8828-4D69-80C5-D8374307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79" cy="49971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76D44E-CC6B-4A2C-AF9A-E573A504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Analogy</a:t>
            </a:r>
          </a:p>
        </p:txBody>
      </p:sp>
    </p:spTree>
    <p:extLst>
      <p:ext uri="{BB962C8B-B14F-4D97-AF65-F5344CB8AC3E}">
        <p14:creationId xmlns:p14="http://schemas.microsoft.com/office/powerpoint/2010/main" val="220649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EFE4F-FA31-44A8-A3A9-788FF1039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0200"/>
            <a:ext cx="7776864" cy="49971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14B78C-4C8B-48E6-814A-1D27DA16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Analogy</a:t>
            </a:r>
          </a:p>
        </p:txBody>
      </p:sp>
    </p:spTree>
    <p:extLst>
      <p:ext uri="{BB962C8B-B14F-4D97-AF65-F5344CB8AC3E}">
        <p14:creationId xmlns:p14="http://schemas.microsoft.com/office/powerpoint/2010/main" val="236143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033F0B-DD92-4E4D-BB69-13A4D7C1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lock that shares with others</a:t>
            </a:r>
          </a:p>
          <a:p>
            <a:r>
              <a:rPr lang="en-CA" dirty="0"/>
              <a:t>It blocks exclusive locks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49088-7467-4A68-B31D-2ACF7D8B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Shared locks revisited</a:t>
            </a:r>
          </a:p>
        </p:txBody>
      </p:sp>
    </p:spTree>
    <p:extLst>
      <p:ext uri="{BB962C8B-B14F-4D97-AF65-F5344CB8AC3E}">
        <p14:creationId xmlns:p14="http://schemas.microsoft.com/office/powerpoint/2010/main" val="8628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T1 has an s lock on a record of a file.</a:t>
            </a:r>
          </a:p>
          <a:p>
            <a:r>
              <a:rPr lang="en-US" dirty="0"/>
              <a:t>T2 has an x lock on whole file.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can T2 discover that T1 has locked the record?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4388AD-55ED-4023-A068-7C4873B9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Tags all the ancestors of a node to be locked in s or x mode.</a:t>
            </a:r>
          </a:p>
          <a:p>
            <a:r>
              <a:rPr lang="en-CA" dirty="0"/>
              <a:t>Signals the intention of locking at finer levels.</a:t>
            </a:r>
          </a:p>
          <a:p>
            <a:r>
              <a:rPr lang="en-CA" dirty="0"/>
              <a:t>Prevent locking of the entire subtree by locking ancestors with x or s mode .</a:t>
            </a:r>
          </a:p>
          <a:p>
            <a:r>
              <a:rPr lang="en-US" altLang="en-US" dirty="0"/>
              <a:t>Allow us to work with higher node, and still avoid changes</a:t>
            </a:r>
          </a:p>
          <a:p>
            <a:pPr marL="0" indent="0">
              <a:buNone/>
            </a:pPr>
            <a:r>
              <a:rPr lang="en-US" altLang="en-US" dirty="0"/>
              <a:t>    that </a:t>
            </a:r>
            <a:r>
              <a:rPr lang="en-US" altLang="en-US" dirty="0">
                <a:ea typeface="Segoe UI Symbol" panose="020B0502040204020203" pitchFamily="34" charset="0"/>
              </a:rPr>
              <a:t>might</a:t>
            </a:r>
            <a:r>
              <a:rPr lang="en-US" altLang="en-US" dirty="0"/>
              <a:t> conflict with the lock further down </a:t>
            </a:r>
          </a:p>
          <a:p>
            <a:pPr marL="0" indent="0">
              <a:buNone/>
            </a:pPr>
            <a:r>
              <a:rPr lang="en-US" altLang="en-US" dirty="0"/>
              <a:t>       -- increases  concurrency</a:t>
            </a:r>
            <a:endParaRPr lang="en-US" altLang="en-US" b="1" dirty="0">
              <a:solidFill>
                <a:srgbClr val="660033"/>
              </a:solidFill>
            </a:endParaRPr>
          </a:p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T1 gets an s-lock on record but first gets an intention (IS) lock on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Now T2 can get x-lock on file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2DF83-E013-46A8-8542-6C177C9A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Intention Locks</a:t>
            </a:r>
          </a:p>
        </p:txBody>
      </p:sp>
    </p:spTree>
    <p:extLst>
      <p:ext uri="{BB962C8B-B14F-4D97-AF65-F5344CB8AC3E}">
        <p14:creationId xmlns:p14="http://schemas.microsoft.com/office/powerpoint/2010/main" val="40039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DA6F7-51B2-46F8-AFEE-75941F424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0200"/>
            <a:ext cx="4540696" cy="485313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E720-E6DE-4B17-B637-55252A3F7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CA" dirty="0"/>
          </a:p>
          <a:p>
            <a:r>
              <a:rPr lang="en-CA" dirty="0"/>
              <a:t>When multiple users access the same data, they need to avoid clobbering each others work.</a:t>
            </a:r>
          </a:p>
          <a:p>
            <a:endParaRPr lang="en-CA" dirty="0"/>
          </a:p>
          <a:p>
            <a:r>
              <a:rPr lang="en-CA" dirty="0"/>
              <a:t>Database must restrict the access to one user at a time for a table or a row.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A144F1-E58E-44AD-8673-04A309B3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Why Locking ?</a:t>
            </a:r>
          </a:p>
        </p:txBody>
      </p:sp>
    </p:spTree>
    <p:extLst>
      <p:ext uri="{BB962C8B-B14F-4D97-AF65-F5344CB8AC3E}">
        <p14:creationId xmlns:p14="http://schemas.microsoft.com/office/powerpoint/2010/main" val="1440797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156084-839F-406B-8AD1-1DA5F0E2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Intention Share (IS) </a:t>
            </a:r>
            <a:r>
              <a:rPr lang="en-CA" sz="2000" dirty="0"/>
              <a:t>: </a:t>
            </a:r>
            <a:r>
              <a:rPr lang="en-US" altLang="en-US" sz="2000" dirty="0">
                <a:cs typeface="Times New Roman" panose="02020603050405020304" pitchFamily="18" charset="0"/>
              </a:rPr>
              <a:t>Gives intention share access to the requested node and allows the requestor to lock descendant nodes in S or IS mode. (No implicit locking)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98740F-0CC0-4C5B-B77A-55E054D4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Intention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29F8D-9DB8-488D-941F-3EED5DEC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7772"/>
            <a:ext cx="8229600" cy="38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2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68A90-48E9-44D3-9EB9-90534B7C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Intention exclusive (IX):</a:t>
            </a:r>
            <a:r>
              <a:rPr lang="en-US" altLang="en-US" dirty="0">
                <a:cs typeface="Times New Roman" panose="02020603050405020304" pitchFamily="18" charset="0"/>
              </a:rPr>
              <a:t>Gives intention exclusive access to the requested node and allows the requestor to explicitly lock descendants in X, S, SIX, IX, or IS mode. (No implicit locking)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Suppose we need to access the entire subtree and update particular nodes of the subtree, which mode will be used?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7ABDC-888B-4FCE-9581-63006F0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Intention Locks</a:t>
            </a:r>
          </a:p>
        </p:txBody>
      </p:sp>
    </p:spTree>
    <p:extLst>
      <p:ext uri="{BB962C8B-B14F-4D97-AF65-F5344CB8AC3E}">
        <p14:creationId xmlns:p14="http://schemas.microsoft.com/office/powerpoint/2010/main" val="79404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 Locks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A. Exclusive lock to root and no further locking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B. IX lock on root  of subtree and explicitly locking child nodes in intention, share or exclusive mode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results in low concurrency</a:t>
            </a:r>
          </a:p>
          <a:p>
            <a:pPr marL="0" indent="0">
              <a:buNone/>
            </a:pPr>
            <a:r>
              <a:rPr lang="en-US" dirty="0"/>
              <a:t>B results in high overhead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Shared access to subtree, giving read access to all. Allowing X locks to only those which needs to be updated and IX or SIX locks to intervening nodes.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 Locks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Shared Intention Exclusive(SIX): </a:t>
            </a:r>
            <a:r>
              <a:rPr lang="en-US" sz="2000" dirty="0"/>
              <a:t>Implicitly locks all the children of the node in shared mode and explicitly allows to lock child in </a:t>
            </a:r>
            <a:r>
              <a:rPr lang="en-US" sz="2000" dirty="0" err="1"/>
              <a:t>X,SIX,or</a:t>
            </a:r>
            <a:r>
              <a:rPr lang="en-US" sz="2000" dirty="0"/>
              <a:t> IX mode.</a:t>
            </a:r>
            <a:r>
              <a:rPr lang="en-US" altLang="en-US" sz="2000" dirty="0">
                <a:cs typeface="Times New Roman" panose="02020603050405020304" pitchFamily="18" charset="0"/>
              </a:rPr>
              <a:t> (No implicit locking)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C6B48-7788-4118-86E5-95241D027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06AB4-0B35-4223-A6EB-DC04D2508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68952" cy="46595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33F1AA-0602-466E-8521-EB5343D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mode compatibility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C6A1E-3E79-48A0-8698-231126845824}"/>
              </a:ext>
            </a:extLst>
          </p:cNvPr>
          <p:cNvSpPr/>
          <p:nvPr/>
        </p:nvSpPr>
        <p:spPr>
          <a:xfrm rot="10800000" flipV="1">
            <a:off x="457200" y="6288386"/>
            <a:ext cx="857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 mode (NL) represents absence of requests of a resource by a transaction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93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4FCE2-91F4-4944-A38C-9C04101E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Must observe the lock compatibility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Root of the tree must be locked first in any mode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Before requesting</a:t>
            </a:r>
            <a:r>
              <a:rPr lang="en-CA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S/IS </a:t>
            </a:r>
            <a:r>
              <a:rPr lang="en-CA" dirty="0"/>
              <a:t>lock on a node, all ancestor nodes must have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IX/IS </a:t>
            </a:r>
            <a:r>
              <a:rPr lang="en-CA" dirty="0"/>
              <a:t>lock.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Before requesting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X/SIX/IX </a:t>
            </a:r>
            <a:r>
              <a:rPr lang="en-CA" dirty="0"/>
              <a:t>lock on a node, all ancestor nodes must have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SIX/IX </a:t>
            </a:r>
            <a:r>
              <a:rPr lang="en-CA" dirty="0"/>
              <a:t>lock.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Locks should be released in leaf to root order.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transaction can unlock a node only if none of its children are currently locked.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6CDF9-CDBC-4251-891D-C3D6C368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for requesting nodes</a:t>
            </a:r>
          </a:p>
        </p:txBody>
      </p:sp>
    </p:spTree>
    <p:extLst>
      <p:ext uri="{BB962C8B-B14F-4D97-AF65-F5344CB8AC3E}">
        <p14:creationId xmlns:p14="http://schemas.microsoft.com/office/powerpoint/2010/main" val="318368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 record R for Write-exclusive access: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26591-B967-4947-A22B-2E54E35FE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55" b="19369"/>
          <a:stretch/>
        </p:blipFill>
        <p:spPr>
          <a:xfrm>
            <a:off x="2483768" y="2348881"/>
            <a:ext cx="3024336" cy="4176464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70C18C4-1357-4447-B1EE-0F17A7A7F1E6}"/>
              </a:ext>
            </a:extLst>
          </p:cNvPr>
          <p:cNvSpPr/>
          <p:nvPr/>
        </p:nvSpPr>
        <p:spPr>
          <a:xfrm>
            <a:off x="5652120" y="2708920"/>
            <a:ext cx="1368152" cy="288032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1E1C1FC8-2CE9-41A9-A506-547B1884A22F}"/>
              </a:ext>
            </a:extLst>
          </p:cNvPr>
          <p:cNvSpPr/>
          <p:nvPr/>
        </p:nvSpPr>
        <p:spPr>
          <a:xfrm>
            <a:off x="5645842" y="3575149"/>
            <a:ext cx="1368152" cy="288032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DF1018F-AF94-4A48-A656-299C6B56E2FD}"/>
              </a:ext>
            </a:extLst>
          </p:cNvPr>
          <p:cNvSpPr/>
          <p:nvPr/>
        </p:nvSpPr>
        <p:spPr>
          <a:xfrm>
            <a:off x="5645842" y="4706640"/>
            <a:ext cx="1368152" cy="2880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63DFB43-88C0-4167-91B1-2AC8A638E777}"/>
              </a:ext>
            </a:extLst>
          </p:cNvPr>
          <p:cNvSpPr/>
          <p:nvPr/>
        </p:nvSpPr>
        <p:spPr>
          <a:xfrm>
            <a:off x="5645842" y="5838130"/>
            <a:ext cx="1368152" cy="2880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5EAA8-AC96-4A5A-AA4F-141ED800D0F2}"/>
              </a:ext>
            </a:extLst>
          </p:cNvPr>
          <p:cNvSpPr txBox="1"/>
          <p:nvPr/>
        </p:nvSpPr>
        <p:spPr>
          <a:xfrm>
            <a:off x="6084168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86343-FEE7-4113-9F6F-8871A3AE0930}"/>
              </a:ext>
            </a:extLst>
          </p:cNvPr>
          <p:cNvSpPr txBox="1"/>
          <p:nvPr/>
        </p:nvSpPr>
        <p:spPr>
          <a:xfrm>
            <a:off x="6084168" y="32595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A397F-BA44-464A-AE39-637C211E3FD0}"/>
              </a:ext>
            </a:extLst>
          </p:cNvPr>
          <p:cNvSpPr txBox="1"/>
          <p:nvPr/>
        </p:nvSpPr>
        <p:spPr>
          <a:xfrm>
            <a:off x="6084168" y="54873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6BDF4-2084-4660-9649-015602F4F1B4}"/>
              </a:ext>
            </a:extLst>
          </p:cNvPr>
          <p:cNvSpPr txBox="1"/>
          <p:nvPr/>
        </p:nvSpPr>
        <p:spPr>
          <a:xfrm>
            <a:off x="6084168" y="44406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Lock a record R for read: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D0582-5BED-4FD4-A281-C4FC764FD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55" b="19369"/>
          <a:stretch/>
        </p:blipFill>
        <p:spPr>
          <a:xfrm>
            <a:off x="2491846" y="2132261"/>
            <a:ext cx="3024336" cy="381701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6CDE106-7F79-43F7-A429-49C2BCD4FE7B}"/>
              </a:ext>
            </a:extLst>
          </p:cNvPr>
          <p:cNvSpPr/>
          <p:nvPr/>
        </p:nvSpPr>
        <p:spPr>
          <a:xfrm>
            <a:off x="5624703" y="2490262"/>
            <a:ext cx="136815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F1533E6-1217-4BF9-A1D1-1975E8A7D65E}"/>
              </a:ext>
            </a:extLst>
          </p:cNvPr>
          <p:cNvSpPr/>
          <p:nvPr/>
        </p:nvSpPr>
        <p:spPr>
          <a:xfrm>
            <a:off x="5648394" y="3430005"/>
            <a:ext cx="136815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373C23E-9679-46D8-ABD8-1AABCD385EC4}"/>
              </a:ext>
            </a:extLst>
          </p:cNvPr>
          <p:cNvSpPr/>
          <p:nvPr/>
        </p:nvSpPr>
        <p:spPr>
          <a:xfrm>
            <a:off x="5655582" y="5402984"/>
            <a:ext cx="136815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E191BCB-34B5-458B-8E90-7F94D1FC0C79}"/>
              </a:ext>
            </a:extLst>
          </p:cNvPr>
          <p:cNvSpPr/>
          <p:nvPr/>
        </p:nvSpPr>
        <p:spPr>
          <a:xfrm>
            <a:off x="5648394" y="4469463"/>
            <a:ext cx="136815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0D41B-1EE6-4257-9AB2-0AE5B8CAA996}"/>
              </a:ext>
            </a:extLst>
          </p:cNvPr>
          <p:cNvSpPr txBox="1"/>
          <p:nvPr/>
        </p:nvSpPr>
        <p:spPr>
          <a:xfrm>
            <a:off x="6156176" y="22154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478ED-3893-4EAD-A9ED-FBA77B1399E9}"/>
              </a:ext>
            </a:extLst>
          </p:cNvPr>
          <p:cNvSpPr txBox="1"/>
          <p:nvPr/>
        </p:nvSpPr>
        <p:spPr>
          <a:xfrm>
            <a:off x="6156176" y="31285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CA4A5-07E1-4521-9E18-4FC2DC2A1725}"/>
              </a:ext>
            </a:extLst>
          </p:cNvPr>
          <p:cNvSpPr txBox="1"/>
          <p:nvPr/>
        </p:nvSpPr>
        <p:spPr>
          <a:xfrm>
            <a:off x="6156176" y="50634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53CB6-2604-4235-A708-471A9456BD3E}"/>
              </a:ext>
            </a:extLst>
          </p:cNvPr>
          <p:cNvSpPr txBox="1"/>
          <p:nvPr/>
        </p:nvSpPr>
        <p:spPr>
          <a:xfrm>
            <a:off x="6156176" y="420606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30456-B557-4A05-82C0-0316D694729A}"/>
              </a:ext>
            </a:extLst>
          </p:cNvPr>
          <p:cNvSpPr txBox="1"/>
          <p:nvPr/>
        </p:nvSpPr>
        <p:spPr>
          <a:xfrm>
            <a:off x="179512" y="594928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 If the records of this and previous example are distinct , each request can be granted simultaneously to different transactions even though they refer to same file.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9DA01-D273-48D0-95E7-75E22F5A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To lock a file F for complete scan and occasional updates: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0107F2F-27F2-4095-81FF-859C2DB6D667}"/>
              </a:ext>
            </a:extLst>
          </p:cNvPr>
          <p:cNvSpPr/>
          <p:nvPr/>
        </p:nvSpPr>
        <p:spPr>
          <a:xfrm>
            <a:off x="5598717" y="3130718"/>
            <a:ext cx="1368152" cy="288032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E5F2E8B-AADF-42C8-8C51-7683CB4734D2}"/>
              </a:ext>
            </a:extLst>
          </p:cNvPr>
          <p:cNvSpPr/>
          <p:nvPr/>
        </p:nvSpPr>
        <p:spPr>
          <a:xfrm>
            <a:off x="5598717" y="4280350"/>
            <a:ext cx="1368152" cy="288032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27E05D3-3268-4C8C-9202-49AABDAFDA2C}"/>
              </a:ext>
            </a:extLst>
          </p:cNvPr>
          <p:cNvSpPr/>
          <p:nvPr/>
        </p:nvSpPr>
        <p:spPr>
          <a:xfrm>
            <a:off x="5598717" y="5652428"/>
            <a:ext cx="1368152" cy="288032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6D8E-5215-4AAB-92F2-FB48E2D76831}"/>
              </a:ext>
            </a:extLst>
          </p:cNvPr>
          <p:cNvSpPr txBox="1"/>
          <p:nvPr/>
        </p:nvSpPr>
        <p:spPr>
          <a:xfrm>
            <a:off x="6003144" y="40044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80E07-48F9-4478-8FCD-B93D619B6170}"/>
              </a:ext>
            </a:extLst>
          </p:cNvPr>
          <p:cNvSpPr txBox="1"/>
          <p:nvPr/>
        </p:nvSpPr>
        <p:spPr>
          <a:xfrm>
            <a:off x="6003144" y="27150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823E5-A392-4585-BE8D-6C6A3FA0BE7E}"/>
              </a:ext>
            </a:extLst>
          </p:cNvPr>
          <p:cNvSpPr txBox="1"/>
          <p:nvPr/>
        </p:nvSpPr>
        <p:spPr>
          <a:xfrm>
            <a:off x="6003144" y="533712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E8E4C-56B3-4368-95D2-F02474DE055D}"/>
              </a:ext>
            </a:extLst>
          </p:cNvPr>
          <p:cNvSpPr txBox="1"/>
          <p:nvPr/>
        </p:nvSpPr>
        <p:spPr>
          <a:xfrm>
            <a:off x="6003144" y="55317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1D1CA64-B5F6-43F0-860D-0726CD392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983100"/>
              </p:ext>
            </p:extLst>
          </p:nvPr>
        </p:nvGraphicFramePr>
        <p:xfrm>
          <a:off x="2177628" y="2038845"/>
          <a:ext cx="4104456" cy="42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D4BD525-CCF0-4E28-AB80-EF88CD677A63}"/>
              </a:ext>
            </a:extLst>
          </p:cNvPr>
          <p:cNvSpPr txBox="1"/>
          <p:nvPr/>
        </p:nvSpPr>
        <p:spPr>
          <a:xfrm>
            <a:off x="251520" y="6391727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Note: This transaction is compatible with the previous 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 of locks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tree locking hierarchy can be generalized to all directed acyclic graphs(DAG)</a:t>
            </a:r>
          </a:p>
          <a:p>
            <a:endParaRPr lang="en-US" dirty="0"/>
          </a:p>
          <a:p>
            <a:r>
              <a:rPr lang="en-US" dirty="0"/>
              <a:t>To lock a node in DAG , all parents must be locked in appropriate mode.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 node is locked in S mode if ANY of the parents are explicitly or implicitly locked in S,SIX or 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 node is implicitly locked in X mode if ALL of its parents are locked in X mode.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57150" indent="0">
              <a:buNone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 Rules for requesting a lock is similar to hierarchy      based locking.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 ?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is divided into levels.</a:t>
            </a:r>
          </a:p>
          <a:p>
            <a:r>
              <a:rPr lang="en-US" dirty="0"/>
              <a:t>Granularity is the size of data item allowed to lock.</a:t>
            </a:r>
          </a:p>
          <a:p>
            <a:r>
              <a:rPr lang="en-US" dirty="0"/>
              <a:t>Idea is to improve efficiency.</a:t>
            </a:r>
          </a:p>
          <a:p>
            <a:endParaRPr lang="en-US" dirty="0"/>
          </a:p>
          <a:p>
            <a:endParaRPr lang="en-US" dirty="0"/>
          </a:p>
          <a:p>
            <a:r>
              <a:rPr lang="en-CA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Problem?</a:t>
            </a:r>
          </a:p>
          <a:p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What is the appropriate granularity of lockable objects in data base?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Locks in DAG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28625" indent="-322263">
              <a:buFont typeface="Times New Roman" charset="0"/>
              <a:buAutoNum type="alphaLcParenR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3363" algn="l"/>
                <a:tab pos="8310563" algn="l"/>
                <a:tab pos="8767763" algn="l"/>
                <a:tab pos="9224963" algn="l"/>
              </a:tabLst>
              <a:defRPr/>
            </a:pPr>
            <a:r>
              <a:rPr lang="en-US" dirty="0">
                <a:cs typeface="Times New Roman" charset="0"/>
              </a:rPr>
              <a:t>Before requesting an S or IS lock on a node, one should request at least one parent in IS mode</a:t>
            </a:r>
          </a:p>
          <a:p>
            <a:pPr marL="428625" indent="-322263">
              <a:buFont typeface="Times New Roman" charset="0"/>
              <a:buAutoNum type="alphaLcParenR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3363" algn="l"/>
                <a:tab pos="8310563" algn="l"/>
                <a:tab pos="8767763" algn="l"/>
                <a:tab pos="9224963" algn="l"/>
              </a:tabLst>
              <a:defRPr/>
            </a:pPr>
            <a:endParaRPr lang="en-US" dirty="0">
              <a:cs typeface="Times New Roman" charset="0"/>
            </a:endParaRPr>
          </a:p>
          <a:p>
            <a:pPr marL="428625" indent="-322263">
              <a:buFont typeface="Times New Roman" charset="0"/>
              <a:buAutoNum type="alphaLcParenR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3363" algn="l"/>
                <a:tab pos="8310563" algn="l"/>
                <a:tab pos="8767763" algn="l"/>
                <a:tab pos="9224963" algn="l"/>
              </a:tabLst>
              <a:defRPr/>
            </a:pPr>
            <a:r>
              <a:rPr lang="en-US" dirty="0">
                <a:cs typeface="Times New Roman" charset="0"/>
              </a:rPr>
              <a:t>Before requesting IX, SIX, or X mode access to a node, one should request all parents in IX (or greater) mode</a:t>
            </a:r>
          </a:p>
          <a:p>
            <a:pPr marL="428625" indent="-322263">
              <a:buFont typeface="Times New Roman" charset="0"/>
              <a:buAutoNum type="alphaLcParenR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3363" algn="l"/>
                <a:tab pos="8310563" algn="l"/>
                <a:tab pos="8767763" algn="l"/>
                <a:tab pos="9224963" algn="l"/>
              </a:tabLst>
              <a:defRPr/>
            </a:pPr>
            <a:endParaRPr lang="en-US" dirty="0">
              <a:cs typeface="Times New Roman" charset="0"/>
            </a:endParaRPr>
          </a:p>
          <a:p>
            <a:pPr marL="428625" indent="-322263">
              <a:buFont typeface="Times New Roman" charset="0"/>
              <a:buAutoNum type="alphaLcParenR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3363" algn="l"/>
                <a:tab pos="8310563" algn="l"/>
                <a:tab pos="8767763" algn="l"/>
                <a:tab pos="9224963" algn="l"/>
              </a:tabLst>
              <a:defRPr/>
            </a:pPr>
            <a:r>
              <a:rPr lang="en-US" dirty="0">
                <a:cs typeface="Times New Roman" charset="0"/>
              </a:rPr>
              <a:t>When releasing locks, one should never hold a lower lock having released its ancestors (or it should release all locks when the transaction is complete)</a:t>
            </a:r>
          </a:p>
          <a:p>
            <a:pPr marL="428625" indent="-322263">
              <a:buFont typeface="Times New Roman" charset="0"/>
              <a:buAutoNum type="alphaLcParenR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3363" algn="l"/>
                <a:tab pos="8310563" algn="l"/>
                <a:tab pos="8767763" algn="l"/>
                <a:tab pos="9224963" algn="l"/>
              </a:tabLst>
              <a:defRPr/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7DDF0-D69B-4EB5-A379-1394D26B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So far the lock graphs were static.</a:t>
            </a:r>
          </a:p>
          <a:p>
            <a:r>
              <a:rPr lang="en-CA" dirty="0"/>
              <a:t>Areas, files indices are dynamically created and destroyed as records are inserted and deleted .</a:t>
            </a:r>
          </a:p>
          <a:p>
            <a:r>
              <a:rPr lang="en-CA" dirty="0"/>
              <a:t>Index is partitioned into lockable key value intervals</a:t>
            </a:r>
          </a:p>
          <a:p>
            <a:r>
              <a:rPr lang="en-CA" dirty="0"/>
              <a:t>Example: Lock all the records in account file where location field(key) = </a:t>
            </a:r>
            <a:r>
              <a:rPr lang="en-CA" dirty="0" err="1"/>
              <a:t>napa</a:t>
            </a:r>
            <a:r>
              <a:rPr lang="en-CA" dirty="0"/>
              <a:t> (value).</a:t>
            </a:r>
          </a:p>
          <a:p>
            <a:endParaRPr lang="en-CA" dirty="0"/>
          </a:p>
          <a:p>
            <a:r>
              <a:rPr lang="en-CA" dirty="0"/>
              <a:t>Advantage: Instead of locking the index or record, we can lock all records with a certain index value.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2726BB-DFCC-4FB7-94BE-E6C7FD11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Lock graphs</a:t>
            </a:r>
          </a:p>
        </p:txBody>
      </p:sp>
    </p:spTree>
    <p:extLst>
      <p:ext uri="{BB962C8B-B14F-4D97-AF65-F5344CB8AC3E}">
        <p14:creationId xmlns:p14="http://schemas.microsoft.com/office/powerpoint/2010/main" val="2644617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9B32D-A424-4020-A245-3C233E2E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16063" r="54139" b="38731"/>
          <a:stretch/>
        </p:blipFill>
        <p:spPr>
          <a:xfrm>
            <a:off x="323528" y="1694037"/>
            <a:ext cx="3960440" cy="48965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E1C291-BD75-43BC-9648-797AF3F9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960"/>
            <a:ext cx="8229600" cy="1265238"/>
          </a:xfrm>
        </p:spPr>
        <p:txBody>
          <a:bodyPr/>
          <a:lstStyle/>
          <a:p>
            <a:r>
              <a:rPr lang="en-CA" dirty="0"/>
              <a:t>Dynamic locks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62524-8EFD-4EC7-816F-2DDD8137AE0E}"/>
              </a:ext>
            </a:extLst>
          </p:cNvPr>
          <p:cNvSpPr txBox="1"/>
          <p:nvPr/>
        </p:nvSpPr>
        <p:spPr>
          <a:xfrm>
            <a:off x="4283968" y="1692431"/>
            <a:ext cx="4536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 value interval is the parent of records and indexed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 index value interval has a record id and field value so we can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read </a:t>
            </a:r>
            <a:r>
              <a:rPr lang="en-CA" dirty="0"/>
              <a:t>the filed directly without touching the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Update: When an indexed field is updated, it and its parent record move from one interval to another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Insert: When record is inserted, it joins the interval containing the field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Delete: Removes the records form the interval and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394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594AF-38C3-4DDE-A81B-B10A411C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Move Napa account to </a:t>
            </a:r>
            <a:r>
              <a:rPr lang="en-CA" dirty="0" err="1"/>
              <a:t>St.Helena</a:t>
            </a:r>
            <a:r>
              <a:rPr lang="en-CA" dirty="0"/>
              <a:t> branch: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Lock database:                                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</a:t>
            </a:r>
          </a:p>
          <a:p>
            <a:pPr marL="0" indent="0">
              <a:buNone/>
            </a:pPr>
            <a:r>
              <a:rPr lang="en-CA" dirty="0"/>
              <a:t>Lock area : 					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Lock accounts file:                           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</a:t>
            </a:r>
          </a:p>
          <a:p>
            <a:pPr marL="0" indent="0">
              <a:buNone/>
            </a:pPr>
            <a:r>
              <a:rPr lang="en-CA" dirty="0"/>
              <a:t>Lock location index:                         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 </a:t>
            </a:r>
          </a:p>
          <a:p>
            <a:pPr marL="0" indent="0">
              <a:buNone/>
            </a:pPr>
            <a:r>
              <a:rPr lang="en-CA" dirty="0"/>
              <a:t>Lock Napa interval:                          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</a:t>
            </a:r>
          </a:p>
          <a:p>
            <a:pPr marL="0" indent="0">
              <a:buNone/>
            </a:pPr>
            <a:r>
              <a:rPr lang="en-CA" dirty="0"/>
              <a:t>Lock Helena interval: 			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</a:t>
            </a:r>
          </a:p>
          <a:p>
            <a:pPr marL="0" indent="0">
              <a:buNone/>
            </a:pPr>
            <a:r>
              <a:rPr lang="en-CA" dirty="0"/>
              <a:t>Lock record: 				  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IX mode</a:t>
            </a:r>
            <a:r>
              <a:rPr lang="en-CA" dirty="0"/>
              <a:t>	</a:t>
            </a:r>
          </a:p>
          <a:p>
            <a:pPr marL="0" indent="0">
              <a:buNone/>
            </a:pPr>
            <a:r>
              <a:rPr lang="en-CA" dirty="0"/>
              <a:t>Lock field: 					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X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469353-A09D-4630-8A71-87092FA5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18054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782A-6E80-4F2A-B6ED-7951355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7BDE9-338D-4C9A-A568-73A7D6532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92314-58FA-46CD-AB44-F94C4866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10" y="1052735"/>
            <a:ext cx="5915000" cy="4805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8E4DC-DD6D-412B-A17F-1A3BB306F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7" y="1052736"/>
            <a:ext cx="2471763" cy="48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Fine lockable unit  =  Increases concurrency  for simple transactions.  However, increases overhead for complex transactions.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 lockable unit= Lower overhead for complex transactions. However, reduces concurrency too for simple 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1A73B-CB2F-4C29-9351-F678500F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060848"/>
            <a:ext cx="2158277" cy="42410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49D579-12ED-481C-A91A-222A6F8D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The choice of lockable unit is </a:t>
            </a:r>
            <a:r>
              <a:rPr lang="en-CA" dirty="0" err="1"/>
              <a:t>Tradeoff</a:t>
            </a:r>
            <a:r>
              <a:rPr lang="en-CA" dirty="0"/>
              <a:t>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2CBC7-DAFE-4994-97D5-CA20D32D6F02}"/>
              </a:ext>
            </a:extLst>
          </p:cNvPr>
          <p:cNvSpPr/>
          <p:nvPr/>
        </p:nvSpPr>
        <p:spPr>
          <a:xfrm>
            <a:off x="620277" y="2636912"/>
            <a:ext cx="26642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Concurrency</a:t>
            </a:r>
            <a:r>
              <a:rPr lang="en-US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:</a:t>
            </a:r>
          </a:p>
          <a:p>
            <a:endParaRPr lang="en-US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</a:endParaRPr>
          </a:p>
          <a:p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The ability to have one transaction work with one set of resources while another transaction “Simultaneously” works with others</a:t>
            </a:r>
          </a:p>
          <a:p>
            <a:endParaRPr lang="en-US" altLang="en-US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</a:endParaRPr>
          </a:p>
          <a:p>
            <a:endParaRPr lang="en-US" altLang="en-US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</a:endParaRPr>
          </a:p>
          <a:p>
            <a:r>
              <a:rPr lang="en-US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   WHAT WE WANT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900D-1990-4CA4-BCF1-A3B7AD9735B3}"/>
              </a:ext>
            </a:extLst>
          </p:cNvPr>
          <p:cNvSpPr/>
          <p:nvPr/>
        </p:nvSpPr>
        <p:spPr>
          <a:xfrm>
            <a:off x="5796136" y="2580916"/>
            <a:ext cx="28083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Overhead</a:t>
            </a:r>
            <a:r>
              <a:rPr lang="en-US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:</a:t>
            </a:r>
          </a:p>
          <a:p>
            <a:endParaRPr lang="en-US" alt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</a:endParaRPr>
          </a:p>
          <a:p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The amount of file structure, memory and processing time needed to keep those different transactions from affecting each other undesirably</a:t>
            </a:r>
          </a:p>
          <a:p>
            <a:endParaRPr lang="en-US" altLang="en-US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</a:endParaRPr>
          </a:p>
          <a:p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   </a:t>
            </a:r>
            <a:r>
              <a:rPr lang="en-US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WE DON’T WANT</a:t>
            </a:r>
          </a:p>
        </p:txBody>
      </p:sp>
    </p:spTree>
    <p:extLst>
      <p:ext uri="{BB962C8B-B14F-4D97-AF65-F5344CB8AC3E}">
        <p14:creationId xmlns:p14="http://schemas.microsoft.com/office/powerpoint/2010/main" val="282808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1782BF-691F-464D-860A-6A560D08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Locking only the exact record being examined allows for maximum concurrency</a:t>
            </a:r>
          </a:p>
          <a:p>
            <a:endParaRPr lang="en-CA" dirty="0"/>
          </a:p>
          <a:p>
            <a:r>
              <a:rPr lang="en-CA" dirty="0"/>
              <a:t>However, if there are a lot of lockable objects, then the overhead increases:</a:t>
            </a:r>
          </a:p>
          <a:p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Takes time to set/reset locks.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Storage overhead of representing lock in memory.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CA" sz="2800" dirty="0"/>
          </a:p>
          <a:p>
            <a:pPr marL="457200" lvl="1" indent="0">
              <a:buNone/>
            </a:pPr>
            <a:r>
              <a:rPr lang="en-CA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Solution : Allow for multiple granularity locking in the same system.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079A3-E307-42F4-8E55-F322A5E2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Granularity of Locks</a:t>
            </a:r>
          </a:p>
        </p:txBody>
      </p:sp>
    </p:spTree>
    <p:extLst>
      <p:ext uri="{BB962C8B-B14F-4D97-AF65-F5344CB8AC3E}">
        <p14:creationId xmlns:p14="http://schemas.microsoft.com/office/powerpoint/2010/main" val="3916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28861-A286-4CCC-B962-D004546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Granularity Hierarchy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05260F-3E6C-48C0-AFF8-76E50DBC0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>
          <a:xfrm>
            <a:off x="251520" y="1628800"/>
            <a:ext cx="5976664" cy="43924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020992-6052-45B1-860E-3B9246EE6989}"/>
              </a:ext>
            </a:extLst>
          </p:cNvPr>
          <p:cNvSpPr/>
          <p:nvPr/>
        </p:nvSpPr>
        <p:spPr>
          <a:xfrm>
            <a:off x="6444208" y="2060848"/>
            <a:ext cx="2160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  Database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Areas 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     </a:t>
            </a: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Files 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Records</a:t>
            </a:r>
            <a:endParaRPr lang="en-US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0E8BF0F-089E-4D3D-A0AE-5924BCB25509}"/>
              </a:ext>
            </a:extLst>
          </p:cNvPr>
          <p:cNvSpPr/>
          <p:nvPr/>
        </p:nvSpPr>
        <p:spPr>
          <a:xfrm flipH="1">
            <a:off x="7043024" y="4092711"/>
            <a:ext cx="12126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18F1F8D-7F06-4579-A81F-095645F4EB1D}"/>
              </a:ext>
            </a:extLst>
          </p:cNvPr>
          <p:cNvSpPr/>
          <p:nvPr/>
        </p:nvSpPr>
        <p:spPr>
          <a:xfrm flipH="1">
            <a:off x="7022420" y="2420888"/>
            <a:ext cx="141867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8A06BE-3114-4B87-9AD5-417536B9BA47}"/>
              </a:ext>
            </a:extLst>
          </p:cNvPr>
          <p:cNvSpPr/>
          <p:nvPr/>
        </p:nvSpPr>
        <p:spPr>
          <a:xfrm flipH="1">
            <a:off x="7023126" y="3314420"/>
            <a:ext cx="14116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EC408-E911-47C7-9A0B-03545ACE0F92}"/>
              </a:ext>
            </a:extLst>
          </p:cNvPr>
          <p:cNvSpPr txBox="1"/>
          <p:nvPr/>
        </p:nvSpPr>
        <p:spPr>
          <a:xfrm>
            <a:off x="716201" y="6216384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Locking level is NOT FIXED. It is decided based on the requirements !</a:t>
            </a:r>
          </a:p>
        </p:txBody>
      </p:sp>
    </p:spTree>
    <p:extLst>
      <p:ext uri="{BB962C8B-B14F-4D97-AF65-F5344CB8AC3E}">
        <p14:creationId xmlns:p14="http://schemas.microsoft.com/office/powerpoint/2010/main" val="12192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Locks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Exclusive lock (x) 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cs typeface="Times New Roman" panose="02020603050405020304" pitchFamily="18" charset="0"/>
              </a:rPr>
              <a:t>Requester has exclusive access to that node and        its descendants (for writes)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u="sng" dirty="0"/>
          </a:p>
          <a:p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Shared lock (s):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cs typeface="Times New Roman" panose="02020603050405020304" pitchFamily="18" charset="0"/>
              </a:rPr>
              <a:t>Requester has shared access to that node and its descendants</a:t>
            </a:r>
            <a:r>
              <a:rPr lang="en-US" altLang="en-US" dirty="0"/>
              <a:t> (for reads)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Requesting a lock on a node in the hierarchy implicitly locks the descendants of the node as well.</a:t>
            </a:r>
          </a:p>
          <a:p>
            <a:endParaRPr lang="en-US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43EFD-4AA9-4B6B-8B9D-54C9269D6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75968"/>
            <a:ext cx="7920880" cy="45365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D1FA38-F185-43CC-BCDA-64146023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Analogy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D1172-4B15-4422-B31E-C1246B7EC9E8}"/>
              </a:ext>
            </a:extLst>
          </p:cNvPr>
          <p:cNvSpPr txBox="1"/>
          <p:nvPr/>
        </p:nvSpPr>
        <p:spPr>
          <a:xfrm>
            <a:off x="611560" y="621166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Reference: https://www.slideshare.net/billkarwin/innodb-locking-explained-with-stick-figures</a:t>
            </a:r>
          </a:p>
        </p:txBody>
      </p:sp>
    </p:spTree>
    <p:extLst>
      <p:ext uri="{BB962C8B-B14F-4D97-AF65-F5344CB8AC3E}">
        <p14:creationId xmlns:p14="http://schemas.microsoft.com/office/powerpoint/2010/main" val="79251645"/>
      </p:ext>
    </p:extLst>
  </p:cSld>
  <p:clrMapOvr>
    <a:masterClrMapping/>
  </p:clrMapOvr>
</p:sld>
</file>

<file path=ppt/theme/theme1.xml><?xml version="1.0" encoding="utf-8"?>
<a:theme xmlns:a="http://schemas.openxmlformats.org/drawingml/2006/main" name="school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2178E4-2F0C-4A34-8B52-79BAFAEA72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presentation</Template>
  <TotalTime>0</TotalTime>
  <Words>1298</Words>
  <Application>Microsoft Office PowerPoint</Application>
  <PresentationFormat>On-screen Show (4:3)</PresentationFormat>
  <Paragraphs>202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Bookman Old Style</vt:lpstr>
      <vt:lpstr>Calibri</vt:lpstr>
      <vt:lpstr>Segoe Condensed</vt:lpstr>
      <vt:lpstr>Segoe UI Symbol</vt:lpstr>
      <vt:lpstr>Tahoma</vt:lpstr>
      <vt:lpstr>Times New Roman</vt:lpstr>
      <vt:lpstr>Wingdings</vt:lpstr>
      <vt:lpstr>schoolpresentation</vt:lpstr>
      <vt:lpstr>J.N GRAY R.A LORIE  IBM RESEARCH LAB, SAN JOSE, CALIFORNIA</vt:lpstr>
      <vt:lpstr>  Why Locking ?</vt:lpstr>
      <vt:lpstr>Granularity ?</vt:lpstr>
      <vt:lpstr>BACKGROUND</vt:lpstr>
      <vt:lpstr>The choice of lockable unit is Tradeoff !</vt:lpstr>
      <vt:lpstr>Granularity of Locks</vt:lpstr>
      <vt:lpstr>Granularity Hierarchy</vt:lpstr>
      <vt:lpstr>Types of Locks</vt:lpstr>
      <vt:lpstr>Analogy </vt:lpstr>
      <vt:lpstr>                    Analogy</vt:lpstr>
      <vt:lpstr>                  Analogy</vt:lpstr>
      <vt:lpstr>Analogy</vt:lpstr>
      <vt:lpstr>Exclusive locks revisited</vt:lpstr>
      <vt:lpstr>         Shared lock Analogy</vt:lpstr>
      <vt:lpstr>Analogy</vt:lpstr>
      <vt:lpstr>Analogy</vt:lpstr>
      <vt:lpstr>Shared locks revisited</vt:lpstr>
      <vt:lpstr>Problem?</vt:lpstr>
      <vt:lpstr>Intention Locks</vt:lpstr>
      <vt:lpstr>Intention Locks</vt:lpstr>
      <vt:lpstr>Intention Locks</vt:lpstr>
      <vt:lpstr>Intention Locks</vt:lpstr>
      <vt:lpstr>Intention Locks</vt:lpstr>
      <vt:lpstr>Access mode compatibility</vt:lpstr>
      <vt:lpstr>Rules for requesting nodes</vt:lpstr>
      <vt:lpstr>Examples</vt:lpstr>
      <vt:lpstr>Examples</vt:lpstr>
      <vt:lpstr>Examples</vt:lpstr>
      <vt:lpstr>Directed Acyclic Graph of locks</vt:lpstr>
      <vt:lpstr>Requesting Locks in DAG</vt:lpstr>
      <vt:lpstr>Dynamic Lock graphs</vt:lpstr>
      <vt:lpstr>Dynamic locks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2018-01-28T10:23:37Z</dcterms:created>
  <dcterms:modified xsi:type="dcterms:W3CDTF">2018-01-31T08:37:18Z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