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95" r:id="rId5"/>
    <p:sldId id="260" r:id="rId6"/>
    <p:sldId id="261" r:id="rId7"/>
    <p:sldId id="262" r:id="rId8"/>
    <p:sldId id="263" r:id="rId9"/>
    <p:sldId id="264" r:id="rId10"/>
    <p:sldId id="294" r:id="rId11"/>
    <p:sldId id="265" r:id="rId12"/>
    <p:sldId id="292" r:id="rId13"/>
    <p:sldId id="293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0" r:id="rId22"/>
    <p:sldId id="275" r:id="rId23"/>
    <p:sldId id="278" r:id="rId24"/>
    <p:sldId id="279" r:id="rId25"/>
    <p:sldId id="280" r:id="rId26"/>
    <p:sldId id="284" r:id="rId27"/>
    <p:sldId id="285" r:id="rId28"/>
    <p:sldId id="286" r:id="rId29"/>
    <p:sldId id="297" r:id="rId30"/>
    <p:sldId id="298" r:id="rId31"/>
    <p:sldId id="301" r:id="rId32"/>
    <p:sldId id="302" r:id="rId33"/>
    <p:sldId id="303" r:id="rId34"/>
    <p:sldId id="304" r:id="rId35"/>
    <p:sldId id="288" r:id="rId36"/>
    <p:sldId id="291" r:id="rId37"/>
    <p:sldId id="296" r:id="rId38"/>
    <p:sldId id="306" r:id="rId39"/>
    <p:sldId id="274" r:id="rId40"/>
    <p:sldId id="277" r:id="rId41"/>
    <p:sldId id="281" r:id="rId42"/>
    <p:sldId id="282" r:id="rId43"/>
    <p:sldId id="305" r:id="rId44"/>
    <p:sldId id="283" r:id="rId45"/>
    <p:sldId id="299" r:id="rId46"/>
    <p:sldId id="300" r:id="rId47"/>
    <p:sldId id="289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94" autoAdjust="0"/>
  </p:normalViewPr>
  <p:slideViewPr>
    <p:cSldViewPr>
      <p:cViewPr varScale="1">
        <p:scale>
          <a:sx n="91" d="100"/>
          <a:sy n="91" d="100"/>
        </p:scale>
        <p:origin x="-220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CA97C-F151-48F4-9635-0C7C19673348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3469-12A4-4CA0-8EDD-EE98C3D78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0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0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1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MR: additional job time increase, more data to combine</a:t>
            </a:r>
          </a:p>
          <a:p>
            <a:r>
              <a:rPr lang="en-US" altLang="zh-CN" dirty="0" err="1" smtClean="0"/>
              <a:t>Dbms</a:t>
            </a:r>
            <a:r>
              <a:rPr lang="en-US" altLang="zh-CN" dirty="0" smtClean="0"/>
              <a:t>-x worse than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due to UDF interaction with file sys</a:t>
            </a:r>
          </a:p>
          <a:p>
            <a:r>
              <a:rPr lang="en-US" altLang="zh-CN" dirty="0" err="1" smtClean="0"/>
              <a:t>Vertica</a:t>
            </a:r>
            <a:r>
              <a:rPr lang="en-US" altLang="zh-CN" dirty="0" smtClean="0"/>
              <a:t> -&gt; parse data outside </a:t>
            </a:r>
            <a:r>
              <a:rPr lang="en-US" altLang="zh-CN" dirty="0" err="1" smtClean="0"/>
              <a:t>dbms</a:t>
            </a:r>
            <a:r>
              <a:rPr lang="en-US" altLang="zh-CN" dirty="0" smtClean="0"/>
              <a:t> and write on local disk before load into </a:t>
            </a:r>
            <a:r>
              <a:rPr lang="en-US" altLang="zh-CN" dirty="0" err="1" smtClean="0"/>
              <a:t>dbms</a:t>
            </a:r>
            <a:endParaRPr lang="en-US" altLang="zh-CN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7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occasion, this combination of manual and automatic changes resulted in a configuration for DBMS-X that caused it to refuse to boot the next time the system started.</a:t>
            </a: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DBMSX,on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other hand, was difficult to configure properly and required repeated assistance from the vendor to obtain a configuration that performed well.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9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9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0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28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67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02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9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Conference/Committee on Data Systems Languages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0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8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6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8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6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99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23469-12A4-4CA0-8EDD-EE98C3D78E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5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7EC51-865D-42CA-BF3F-F0E8FBCCF308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EB5A-5EF5-41CA-AF8E-0AD7994F07B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D9CC-D459-4073-A925-6A73AF596A8A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BA50-C31F-466A-80C3-045B878B9329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590800" cy="365125"/>
          </a:xfrm>
        </p:spPr>
        <p:txBody>
          <a:bodyPr/>
          <a:lstStyle>
            <a:lvl1pPr>
              <a:defRPr sz="3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5D-1CBD-4A99-A994-C9E669E835EB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F220-DA80-4408-9418-287B0A41F3DE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EF1B-96D0-4ADC-AB5D-09D504FAA824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0E8-2B1A-4F96-8D40-E16F42C8B6BC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9C18-DED8-45DF-B6A5-8BAA1C6FD596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EE7A-C38C-49C0-A772-F6E80DF7DAE7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2019-842D-49A0-BAFF-31D000AFFCD1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37DE-65E7-4F82-8167-BF3ED24B100A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 Comparison of Approaches to Large-Scale Data Analysis</a:t>
            </a:r>
            <a:endParaRPr lang="en-US" altLang="zh-CN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73016"/>
            <a:ext cx="6400800" cy="838944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By seven authors from five different institutions</a:t>
            </a:r>
            <a:endParaRPr lang="zh-CN" altLang="en-US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371600" y="4653136"/>
            <a:ext cx="6400800" cy="196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Presented by</a:t>
            </a:r>
          </a:p>
          <a:p>
            <a:r>
              <a:rPr lang="en-US" altLang="zh-CN" sz="2400" dirty="0" err="1" smtClean="0"/>
              <a:t>Zhiqin</a:t>
            </a:r>
            <a:r>
              <a:rPr lang="en-US" altLang="zh-CN" sz="2400" dirty="0" smtClean="0"/>
              <a:t> Chen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1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100-node</a:t>
            </a:r>
            <a:r>
              <a:rPr lang="en-US" altLang="zh-CN" dirty="0" smtClean="0"/>
              <a:t> </a:t>
            </a:r>
            <a:r>
              <a:rPr lang="en-US" altLang="zh-CN" dirty="0"/>
              <a:t>Linux cluster at U</a:t>
            </a:r>
            <a:r>
              <a:rPr lang="en-US" altLang="zh-CN" dirty="0" smtClean="0"/>
              <a:t>. Wisconsin</a:t>
            </a:r>
          </a:p>
          <a:p>
            <a:r>
              <a:rPr lang="en-US" altLang="zh-CN" dirty="0" smtClean="0"/>
              <a:t>“Shared </a:t>
            </a:r>
            <a:r>
              <a:rPr lang="en-US" altLang="zh-CN" dirty="0"/>
              <a:t>nothing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Local </a:t>
            </a:r>
            <a:r>
              <a:rPr lang="en-US" altLang="zh-CN" dirty="0"/>
              <a:t>disk and local </a:t>
            </a:r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Connected by LAN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Publicly available </a:t>
            </a:r>
            <a:r>
              <a:rPr lang="en-US" altLang="zh-CN" dirty="0"/>
              <a:t>open-source version of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r>
              <a:rPr lang="en-US" altLang="zh-CN" dirty="0" smtClean="0"/>
              <a:t>DBMS-X</a:t>
            </a:r>
          </a:p>
          <a:p>
            <a:pPr lvl="1"/>
            <a:r>
              <a:rPr lang="en-US" altLang="zh-CN" dirty="0" smtClean="0"/>
              <a:t>Parallel shared-nothing </a:t>
            </a:r>
            <a:r>
              <a:rPr lang="en-US" altLang="zh-CN" dirty="0" smtClean="0">
                <a:solidFill>
                  <a:srgbClr val="0000FF"/>
                </a:solidFill>
              </a:rPr>
              <a:t>row store </a:t>
            </a:r>
            <a:r>
              <a:rPr lang="en-US" altLang="zh-CN" dirty="0" smtClean="0"/>
              <a:t>from a major vendor</a:t>
            </a:r>
          </a:p>
          <a:p>
            <a:pPr lvl="1"/>
            <a:r>
              <a:rPr lang="en-US" altLang="zh-CN" dirty="0" smtClean="0"/>
              <a:t>Partitioned, sorted</a:t>
            </a:r>
            <a:r>
              <a:rPr lang="en-US" altLang="zh-CN" dirty="0"/>
              <a:t>, indexed and </a:t>
            </a:r>
            <a:r>
              <a:rPr lang="en-US" altLang="zh-CN" dirty="0" smtClean="0"/>
              <a:t>compressed  beneficially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Vertica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Parallel shared-nothing column-oriented database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Sorted, indexed and compressed  beneficially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3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“DeWitt Clause”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68760"/>
            <a:ext cx="6906337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" y="2690642"/>
            <a:ext cx="9144000" cy="241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18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Publicly available </a:t>
            </a:r>
            <a:r>
              <a:rPr lang="en-US" altLang="zh-CN" dirty="0"/>
              <a:t>open-source version of </a:t>
            </a:r>
            <a:r>
              <a:rPr lang="en-US" altLang="zh-CN" dirty="0" err="1"/>
              <a:t>MapReduce</a:t>
            </a:r>
            <a:endParaRPr lang="en-US" altLang="zh-CN" dirty="0"/>
          </a:p>
          <a:p>
            <a:r>
              <a:rPr lang="en-US" altLang="zh-CN" dirty="0" smtClean="0"/>
              <a:t>DBMS-X</a:t>
            </a:r>
          </a:p>
          <a:p>
            <a:pPr lvl="1"/>
            <a:r>
              <a:rPr lang="en-US" altLang="zh-CN" dirty="0" smtClean="0"/>
              <a:t>Parallel shared-nothing </a:t>
            </a:r>
            <a:r>
              <a:rPr lang="en-US" altLang="zh-CN" dirty="0" smtClean="0">
                <a:solidFill>
                  <a:srgbClr val="0000FF"/>
                </a:solidFill>
              </a:rPr>
              <a:t>row store </a:t>
            </a:r>
            <a:r>
              <a:rPr lang="en-US" altLang="zh-CN" dirty="0" smtClean="0"/>
              <a:t>from a major vendor</a:t>
            </a:r>
          </a:p>
          <a:p>
            <a:pPr lvl="1"/>
            <a:r>
              <a:rPr lang="en-US" altLang="zh-CN" dirty="0" smtClean="0"/>
              <a:t>Partitioned, sorted</a:t>
            </a:r>
            <a:r>
              <a:rPr lang="en-US" altLang="zh-CN" dirty="0"/>
              <a:t>, indexed and </a:t>
            </a:r>
            <a:r>
              <a:rPr lang="en-US" altLang="zh-CN" dirty="0" smtClean="0"/>
              <a:t>compressed  beneficially</a:t>
            </a:r>
          </a:p>
          <a:p>
            <a:r>
              <a:rPr lang="en-US" altLang="zh-CN" dirty="0" err="1" smtClean="0"/>
              <a:t>Vertica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Parallel shared-nothing </a:t>
            </a:r>
            <a:r>
              <a:rPr lang="en-US" altLang="zh-CN" dirty="0" smtClean="0">
                <a:solidFill>
                  <a:srgbClr val="0000FF"/>
                </a:solidFill>
              </a:rPr>
              <a:t>column-oriented</a:t>
            </a:r>
            <a:r>
              <a:rPr lang="en-US" altLang="zh-CN" dirty="0" smtClean="0"/>
              <a:t> database</a:t>
            </a:r>
          </a:p>
          <a:p>
            <a:pPr lvl="1"/>
            <a:r>
              <a:rPr lang="en-US" altLang="zh-CN" dirty="0"/>
              <a:t>Partitioned, </a:t>
            </a:r>
            <a:r>
              <a:rPr lang="en-US" altLang="zh-CN" dirty="0" smtClean="0"/>
              <a:t>sorted</a:t>
            </a:r>
            <a:r>
              <a:rPr lang="en-US" altLang="zh-CN" dirty="0"/>
              <a:t>, indexed and compressed  beneficially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9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Used in original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paper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Look for </a:t>
            </a:r>
            <a:r>
              <a:rPr lang="en-US" altLang="zh-CN" dirty="0" smtClean="0">
                <a:solidFill>
                  <a:srgbClr val="FF0000"/>
                </a:solidFill>
              </a:rPr>
              <a:t>3 character pattern </a:t>
            </a:r>
            <a:r>
              <a:rPr lang="en-US" altLang="zh-CN" dirty="0" smtClean="0"/>
              <a:t>in 90 byte field of 100 byte records with schema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0.01% of records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62260" y="3933056"/>
            <a:ext cx="6157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	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CREATE   </a:t>
            </a:r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TABLE 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Data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  (</a:t>
            </a:r>
            <a:endParaRPr lang="en-US" altLang="zh-CN" b="1" dirty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	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key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 VARCHAR(10</a:t>
            </a:r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) 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PRIMARY </a:t>
            </a:r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KEY,</a:t>
            </a:r>
          </a:p>
          <a:p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	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field 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VARCHAR(90</a:t>
            </a:r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) 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 );</a:t>
            </a:r>
            <a:endParaRPr lang="en-US" altLang="zh-CN" b="1" dirty="0">
              <a:latin typeface="等线 Light" pitchFamily="2" charset="-122"/>
              <a:ea typeface="等线 Light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0292" y="566124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SELECT 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*   FROM   </a:t>
            </a:r>
            <a:r>
              <a:rPr lang="en-US" altLang="zh-CN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Data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 WHERE   </a:t>
            </a:r>
            <a:r>
              <a:rPr lang="en-US" altLang="zh-CN" b="1" dirty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field</a:t>
            </a:r>
            <a:r>
              <a:rPr lang="en-US" altLang="zh-CN" b="1" dirty="0"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  LIKE    </a:t>
            </a:r>
            <a:r>
              <a:rPr lang="en-US" altLang="zh-CN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'%</a:t>
            </a:r>
            <a:r>
              <a:rPr lang="en-US" altLang="zh-CN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XYZ</a:t>
            </a:r>
            <a:r>
              <a:rPr lang="en-US" altLang="zh-CN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%'   </a:t>
            </a:r>
            <a:r>
              <a:rPr lang="en-US" altLang="zh-CN" b="1" dirty="0" smtClean="0">
                <a:latin typeface="等线 Light" pitchFamily="2" charset="-122"/>
                <a:ea typeface="等线 Light" pitchFamily="2" charset="-122"/>
              </a:rPr>
              <a:t>;</a:t>
            </a:r>
            <a:endParaRPr lang="en-US" altLang="zh-CN" b="1" dirty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78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times –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(535MB/node)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274018"/>
            <a:ext cx="701992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191683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DBMS-X: </a:t>
            </a:r>
            <a:r>
              <a:rPr lang="en-US" altLang="zh-CN" dirty="0" smtClean="0"/>
              <a:t>proportional </a:t>
            </a:r>
            <a:r>
              <a:rPr lang="en-US" altLang="zh-CN" dirty="0"/>
              <a:t>increase 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sequencial</a:t>
            </a:r>
            <a:r>
              <a:rPr lang="en-US" altLang="zh-CN" dirty="0" smtClean="0"/>
              <a:t> </a:t>
            </a:r>
            <a:r>
              <a:rPr lang="en-US" altLang="zh-CN" dirty="0"/>
              <a:t>read</a:t>
            </a:r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Hadoop</a:t>
            </a:r>
            <a:r>
              <a:rPr lang="en-US" altLang="zh-CN" dirty="0" smtClean="0">
                <a:solidFill>
                  <a:srgbClr val="0000FF"/>
                </a:solidFill>
              </a:rPr>
              <a:t>:  </a:t>
            </a:r>
            <a:r>
              <a:rPr lang="en-US" altLang="zh-CN" dirty="0" smtClean="0"/>
              <a:t>same, just </a:t>
            </a:r>
            <a:r>
              <a:rPr lang="en-US" altLang="zh-CN" dirty="0"/>
              <a:t>copy and </a:t>
            </a:r>
            <a:r>
              <a:rPr lang="en-US" altLang="zh-CN" dirty="0" smtClean="0"/>
              <a:t>duplicate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596336" y="1785590"/>
            <a:ext cx="1547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optimization, compression, </a:t>
            </a:r>
            <a:r>
              <a:rPr lang="en-US" altLang="zh-CN" dirty="0" smtClean="0"/>
              <a:t>indexing…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7596336" y="1612157"/>
            <a:ext cx="432048" cy="23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times – </a:t>
            </a:r>
            <a:r>
              <a:rPr lang="en-US" altLang="zh-CN" dirty="0" err="1" smtClean="0"/>
              <a:t>Grep</a:t>
            </a:r>
            <a:r>
              <a:rPr lang="en-US" altLang="zh-CN" dirty="0" smtClean="0"/>
              <a:t> (</a:t>
            </a:r>
            <a:r>
              <a:rPr lang="en-US" altLang="zh-CN" dirty="0"/>
              <a:t>1TB/cluster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17" y="1565101"/>
            <a:ext cx="696277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96136" y="11848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/>
              <a:t>10-40 </a:t>
            </a:r>
            <a:r>
              <a:rPr lang="en-US" altLang="zh-CN" sz="2000" dirty="0" smtClean="0"/>
              <a:t>GB/node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000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times - </a:t>
            </a:r>
            <a:r>
              <a:rPr lang="en-US" altLang="zh-CN" dirty="0" err="1"/>
              <a:t>Grep</a:t>
            </a:r>
            <a:r>
              <a:rPr lang="en-US" altLang="zh-CN" dirty="0"/>
              <a:t> (535MB/node)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68735"/>
            <a:ext cx="64389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4328" y="1628800"/>
            <a:ext cx="1619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additional MR job to merge results into a single </a:t>
            </a:r>
            <a:r>
              <a:rPr lang="en-US" altLang="zh-CN" dirty="0" smtClean="0"/>
              <a:t>file</a:t>
            </a:r>
            <a:endParaRPr lang="en-US" altLang="zh-CN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7596336" y="29969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83768" y="156956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MR startup cost dominates 10-25s in short running queries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3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times - </a:t>
            </a:r>
            <a:r>
              <a:rPr lang="en-US" altLang="zh-CN" dirty="0" err="1"/>
              <a:t>Grep</a:t>
            </a:r>
            <a:r>
              <a:rPr lang="en-US" altLang="zh-CN" dirty="0"/>
              <a:t> (1TB/cluster)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735410"/>
            <a:ext cx="644842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96136" y="118481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000" dirty="0"/>
              <a:t>10-40 </a:t>
            </a:r>
            <a:r>
              <a:rPr lang="en-US" altLang="zh-CN" sz="2000" dirty="0" smtClean="0"/>
              <a:t>GB/node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5745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Analytical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Simple </a:t>
            </a:r>
            <a:r>
              <a:rPr lang="en-US" altLang="zh-CN" dirty="0"/>
              <a:t>HTML </a:t>
            </a:r>
            <a:r>
              <a:rPr lang="en-US" altLang="zh-CN" dirty="0" smtClean="0"/>
              <a:t>document processing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Documents</a:t>
            </a:r>
          </a:p>
          <a:p>
            <a:pPr lvl="2"/>
            <a:r>
              <a:rPr lang="en-US" altLang="zh-CN" dirty="0" smtClean="0"/>
              <a:t>600,000 documents/node</a:t>
            </a:r>
          </a:p>
          <a:p>
            <a:pPr lvl="2"/>
            <a:r>
              <a:rPr lang="en-US" altLang="zh-CN" dirty="0" smtClean="0"/>
              <a:t>~8 GB/node</a:t>
            </a:r>
          </a:p>
          <a:p>
            <a:pPr lvl="2"/>
            <a:r>
              <a:rPr lang="en-US" altLang="zh-CN" dirty="0"/>
              <a:t>R</a:t>
            </a:r>
            <a:r>
              <a:rPr lang="en-US" altLang="zh-CN" dirty="0" smtClean="0"/>
              <a:t>andomly </a:t>
            </a:r>
            <a:r>
              <a:rPr lang="en-US" altLang="zh-CN" dirty="0"/>
              <a:t>generated with </a:t>
            </a:r>
            <a:r>
              <a:rPr lang="en-US" altLang="zh-CN" dirty="0" smtClean="0"/>
              <a:t>unique URL</a:t>
            </a:r>
          </a:p>
          <a:p>
            <a:pPr lvl="2"/>
            <a:r>
              <a:rPr lang="en-US" altLang="zh-CN" dirty="0" smtClean="0"/>
              <a:t>Embeds random URLs to </a:t>
            </a:r>
            <a:r>
              <a:rPr lang="en-US" altLang="zh-CN" dirty="0"/>
              <a:t>other </a:t>
            </a:r>
            <a:r>
              <a:rPr lang="en-US" altLang="zh-CN" dirty="0" smtClean="0"/>
              <a:t>documents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Rankings</a:t>
            </a:r>
          </a:p>
          <a:p>
            <a:pPr lvl="2"/>
            <a:r>
              <a:rPr lang="en-US" altLang="zh-CN" dirty="0"/>
              <a:t>~</a:t>
            </a:r>
            <a:r>
              <a:rPr lang="en-US" altLang="zh-CN" dirty="0" smtClean="0"/>
              <a:t>1 GB/node</a:t>
            </a: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UserVisits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</a:p>
          <a:p>
            <a:pPr lvl="2"/>
            <a:r>
              <a:rPr lang="en-US" altLang="zh-CN" dirty="0" smtClean="0"/>
              <a:t>~20 GB/node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0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</a:t>
            </a:r>
            <a:r>
              <a:rPr lang="en-US" altLang="zh-CN" dirty="0" smtClean="0"/>
              <a:t>not use </a:t>
            </a:r>
            <a:r>
              <a:rPr lang="en-US" altLang="zh-CN" dirty="0"/>
              <a:t>a </a:t>
            </a:r>
            <a:r>
              <a:rPr lang="en-US" altLang="zh-CN" dirty="0" smtClean="0">
                <a:solidFill>
                  <a:srgbClr val="0000FF"/>
                </a:solidFill>
              </a:rPr>
              <a:t>parallel </a:t>
            </a:r>
            <a:r>
              <a:rPr lang="en-US" altLang="zh-CN" dirty="0">
                <a:solidFill>
                  <a:srgbClr val="0000FF"/>
                </a:solidFill>
              </a:rPr>
              <a:t>DBMS</a:t>
            </a:r>
            <a:r>
              <a:rPr lang="en-US" altLang="zh-CN" dirty="0"/>
              <a:t> instead?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Parallel DBMS:</a:t>
            </a:r>
          </a:p>
          <a:p>
            <a:pPr lvl="1"/>
            <a:r>
              <a:rPr lang="en-US" altLang="zh-CN" dirty="0" smtClean="0"/>
              <a:t>Commercially available </a:t>
            </a:r>
            <a:r>
              <a:rPr lang="en-US" altLang="zh-CN" dirty="0"/>
              <a:t>for </a:t>
            </a:r>
            <a:r>
              <a:rPr lang="en-US" altLang="zh-CN" dirty="0" smtClean="0"/>
              <a:t>20 years</a:t>
            </a:r>
          </a:p>
          <a:p>
            <a:pPr lvl="2"/>
            <a:r>
              <a:rPr lang="en-US" altLang="zh-CN" dirty="0" smtClean="0"/>
              <a:t>e.g. Microsoft, Oracle …</a:t>
            </a:r>
          </a:p>
          <a:p>
            <a:pPr lvl="1"/>
            <a:r>
              <a:rPr lang="en-US" altLang="zh-CN" dirty="0" smtClean="0"/>
              <a:t>Robust</a:t>
            </a:r>
          </a:p>
          <a:p>
            <a:pPr lvl="1"/>
            <a:r>
              <a:rPr lang="en-US" altLang="zh-CN" dirty="0" smtClean="0"/>
              <a:t>High performance</a:t>
            </a:r>
          </a:p>
          <a:p>
            <a:pPr lvl="1"/>
            <a:r>
              <a:rPr lang="en-US" altLang="zh-CN" dirty="0" smtClean="0"/>
              <a:t>Provides high-level </a:t>
            </a:r>
            <a:r>
              <a:rPr lang="en-US" altLang="zh-CN" dirty="0"/>
              <a:t>programming </a:t>
            </a:r>
            <a:r>
              <a:rPr lang="en-US" altLang="zh-CN" dirty="0" smtClean="0"/>
              <a:t>environment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You can write </a:t>
            </a:r>
            <a:r>
              <a:rPr lang="en-US" altLang="zh-CN" dirty="0"/>
              <a:t>almost </a:t>
            </a:r>
            <a:r>
              <a:rPr lang="en-US" altLang="zh-CN" dirty="0" smtClean="0"/>
              <a:t>any parallel </a:t>
            </a:r>
            <a:r>
              <a:rPr lang="en-US" altLang="zh-CN" dirty="0"/>
              <a:t>processing task as either a set of </a:t>
            </a:r>
            <a:r>
              <a:rPr lang="en-US" altLang="zh-CN" dirty="0">
                <a:solidFill>
                  <a:srgbClr val="0000FF"/>
                </a:solidFill>
              </a:rPr>
              <a:t>database queries </a:t>
            </a:r>
            <a:r>
              <a:rPr lang="en-US" altLang="zh-CN" dirty="0" smtClean="0"/>
              <a:t>or </a:t>
            </a:r>
            <a:r>
              <a:rPr lang="en-US" altLang="zh-CN" dirty="0"/>
              <a:t>a set </a:t>
            </a:r>
            <a:r>
              <a:rPr lang="en-US" altLang="zh-CN" dirty="0" smtClean="0"/>
              <a:t>of </a:t>
            </a:r>
            <a:r>
              <a:rPr lang="en-US" altLang="zh-CN" dirty="0" err="1" smtClean="0">
                <a:solidFill>
                  <a:srgbClr val="0000FF"/>
                </a:solidFill>
              </a:rPr>
              <a:t>MapReduce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jobs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3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tasks: schema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648" y="2486218"/>
            <a:ext cx="6080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CREATE   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TABLE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Documents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( </a:t>
            </a:r>
          </a:p>
          <a:p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url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VARCHAR(100)   PRIMARY 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KEY,</a:t>
            </a:r>
          </a:p>
          <a:p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</a:t>
            </a:r>
            <a:r>
              <a:rPr lang="en-US" altLang="zh-CN" sz="20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contents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TEXT   );</a:t>
            </a:r>
            <a:endParaRPr lang="zh-CN" altLang="en-US" sz="2000" b="1" dirty="0">
              <a:latin typeface="等线 Light" pitchFamily="2" charset="-122"/>
              <a:ea typeface="等线 Light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4425211"/>
            <a:ext cx="5400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CREATE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TABLE   </a:t>
            </a:r>
            <a:r>
              <a:rPr lang="en-US" altLang="zh-CN" sz="20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Rankings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(</a:t>
            </a:r>
            <a:endParaRPr lang="en-US" altLang="zh-CN" sz="2000" b="1" dirty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pageURL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VARCHAR(100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)   PRIMARY 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KEY,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pageRank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INT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latin typeface="等线 Light" pitchFamily="2" charset="-122"/>
                <a:ea typeface="等线 Light" pitchFamily="2" charset="-122"/>
              </a:rPr>
              <a:t>avgDuration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INT   );</a:t>
            </a:r>
            <a:endParaRPr lang="zh-CN" altLang="en-US" sz="2000" b="1" dirty="0">
              <a:latin typeface="等线 Light" pitchFamily="2" charset="-122"/>
              <a:ea typeface="等线 Light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8643" y="2276872"/>
            <a:ext cx="42383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CREATE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TABLE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UserVisits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(</a:t>
            </a:r>
            <a:endParaRPr lang="en-US" altLang="zh-CN" sz="2000" b="1" dirty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sourceIP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VARCHAR(16),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destURL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VARCHAR(100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),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visitDate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DATE,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adRevenue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FLOAT,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latin typeface="等线 Light" pitchFamily="2" charset="-122"/>
                <a:ea typeface="等线 Light" pitchFamily="2" charset="-122"/>
              </a:rPr>
              <a:t>userAgent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VARCHAR(64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),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latin typeface="等线 Light" pitchFamily="2" charset="-122"/>
                <a:ea typeface="等线 Light" pitchFamily="2" charset="-122"/>
              </a:rPr>
              <a:t>countryCode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VARCHAR(3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),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latin typeface="等线 Light" pitchFamily="2" charset="-122"/>
                <a:ea typeface="等线 Light" pitchFamily="2" charset="-122"/>
              </a:rPr>
              <a:t>languageCode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VARCHAR(6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),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</a:t>
            </a:r>
            <a:r>
              <a:rPr lang="en-US" altLang="zh-CN" sz="2000" b="1" dirty="0" err="1" smtClean="0">
                <a:latin typeface="等线 Light" pitchFamily="2" charset="-122"/>
                <a:ea typeface="等线 Light" pitchFamily="2" charset="-122"/>
              </a:rPr>
              <a:t>searchWord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VARCHAR(32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),</a:t>
            </a:r>
          </a:p>
          <a:p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   duration   INT   );</a:t>
            </a:r>
            <a:endParaRPr lang="zh-CN" altLang="en-US" sz="2000" b="1" dirty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11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Load times </a:t>
            </a:r>
            <a:r>
              <a:rPr lang="en-US" altLang="zh-CN" dirty="0"/>
              <a:t>– </a:t>
            </a:r>
            <a:r>
              <a:rPr lang="en-US" altLang="zh-CN" dirty="0" err="1" smtClean="0"/>
              <a:t>UserVisits</a:t>
            </a:r>
            <a:r>
              <a:rPr lang="en-US" altLang="zh-CN" dirty="0"/>
              <a:t> (20GB/node)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05644"/>
            <a:ext cx="70961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191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Aggregation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7301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To </a:t>
            </a:r>
            <a:r>
              <a:rPr lang="en-US" altLang="zh-CN" dirty="0"/>
              <a:t>calculate the </a:t>
            </a:r>
            <a:r>
              <a:rPr lang="en-US" altLang="zh-CN" dirty="0">
                <a:solidFill>
                  <a:srgbClr val="FF0000"/>
                </a:solidFill>
              </a:rPr>
              <a:t>total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adRevenue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generated </a:t>
            </a:r>
            <a:r>
              <a:rPr lang="en-US" altLang="zh-CN" dirty="0"/>
              <a:t>for each </a:t>
            </a:r>
            <a:r>
              <a:rPr lang="en-US" altLang="zh-CN" dirty="0" err="1">
                <a:solidFill>
                  <a:srgbClr val="0000FF"/>
                </a:solidFill>
              </a:rPr>
              <a:t>sourceIP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in the </a:t>
            </a:r>
            <a:r>
              <a:rPr lang="en-US" altLang="zh-CN" dirty="0" err="1">
                <a:solidFill>
                  <a:srgbClr val="0000FF"/>
                </a:solidFill>
              </a:rPr>
              <a:t>UserVisits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grouped by </a:t>
            </a:r>
            <a:r>
              <a:rPr lang="en-US" altLang="zh-CN" dirty="0" err="1" smtClean="0">
                <a:solidFill>
                  <a:srgbClr val="0000FF"/>
                </a:solidFill>
              </a:rPr>
              <a:t>sourceIP</a:t>
            </a:r>
            <a:endParaRPr lang="en-US" altLang="zh-CN" dirty="0" smtClean="0">
              <a:solidFill>
                <a:srgbClr val="0000FF"/>
              </a:solidFill>
              <a:ea typeface="等线 Light" pitchFamily="2" charset="-122"/>
            </a:endParaRP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Nodes need to exchange intermediate data with one another in order to compute the final value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Produces ~2.5 </a:t>
            </a:r>
            <a:r>
              <a:rPr lang="en-US" altLang="zh-CN" dirty="0"/>
              <a:t>million records (53 MB)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3979" y="55172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SELECT</a:t>
            </a:r>
            <a:r>
              <a:rPr lang="en-US" altLang="zh-CN" sz="24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sourceIP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,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SUM(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adRevenue</a:t>
            </a:r>
            <a:r>
              <a:rPr lang="en-US" altLang="zh-CN" sz="24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FROM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UserVisits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GROUP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BY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sourceIP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;</a:t>
            </a:r>
            <a:endParaRPr lang="en-US" altLang="zh-CN" sz="2400" b="1" dirty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09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times </a:t>
            </a:r>
            <a:r>
              <a:rPr lang="en-US" altLang="zh-CN" dirty="0"/>
              <a:t>- </a:t>
            </a:r>
            <a:r>
              <a:rPr lang="en-US" altLang="zh-CN" dirty="0" smtClean="0"/>
              <a:t>Aggregation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844824"/>
            <a:ext cx="63531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752" y="1412776"/>
            <a:ext cx="680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Runtime </a:t>
            </a:r>
            <a:r>
              <a:rPr lang="en-US" altLang="zh-CN" dirty="0"/>
              <a:t>dominated by </a:t>
            </a:r>
            <a:r>
              <a:rPr lang="en-US" altLang="zh-CN" dirty="0" smtClean="0">
                <a:solidFill>
                  <a:srgbClr val="0000FF"/>
                </a:solidFill>
              </a:rPr>
              <a:t>scanning</a:t>
            </a:r>
            <a:r>
              <a:rPr lang="en-US" altLang="zh-CN" dirty="0" smtClean="0"/>
              <a:t> and </a:t>
            </a:r>
            <a:r>
              <a:rPr lang="en-US" altLang="zh-CN" dirty="0">
                <a:solidFill>
                  <a:srgbClr val="0000FF"/>
                </a:solidFill>
              </a:rPr>
              <a:t>communication</a:t>
            </a:r>
            <a:r>
              <a:rPr lang="en-US" altLang="zh-CN" dirty="0"/>
              <a:t> cost</a:t>
            </a:r>
          </a:p>
          <a:p>
            <a:r>
              <a:rPr lang="en-US" altLang="zh-CN" dirty="0" err="1"/>
              <a:t>Vertica</a:t>
            </a:r>
            <a:r>
              <a:rPr lang="en-US" altLang="zh-CN" dirty="0"/>
              <a:t> </a:t>
            </a:r>
            <a:r>
              <a:rPr lang="en-US" altLang="zh-CN" dirty="0" smtClean="0"/>
              <a:t>fast: column </a:t>
            </a:r>
            <a:r>
              <a:rPr lang="en-US" altLang="zh-CN" dirty="0"/>
              <a:t>store </a:t>
            </a:r>
            <a:r>
              <a:rPr lang="en-US" altLang="zh-CN" dirty="0" smtClean="0"/>
              <a:t>, decrease </a:t>
            </a:r>
            <a:r>
              <a:rPr lang="en-US" altLang="zh-CN" dirty="0"/>
              <a:t>when more </a:t>
            </a:r>
            <a:r>
              <a:rPr lang="en-US" altLang="zh-CN" dirty="0" smtClean="0"/>
              <a:t>nodes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29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Aggregation task (variation)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To </a:t>
            </a:r>
            <a:r>
              <a:rPr lang="en-US" altLang="zh-CN" dirty="0"/>
              <a:t>calculate the </a:t>
            </a:r>
            <a:r>
              <a:rPr lang="en-US" altLang="zh-CN" dirty="0">
                <a:solidFill>
                  <a:srgbClr val="FF0000"/>
                </a:solidFill>
              </a:rPr>
              <a:t>total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adRevenue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generated </a:t>
            </a:r>
            <a:r>
              <a:rPr lang="en-US" altLang="zh-CN" dirty="0"/>
              <a:t>for each </a:t>
            </a:r>
            <a:r>
              <a:rPr lang="en-US" altLang="zh-CN" dirty="0" err="1">
                <a:solidFill>
                  <a:srgbClr val="0000FF"/>
                </a:solidFill>
              </a:rPr>
              <a:t>sourceIP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in the </a:t>
            </a:r>
            <a:r>
              <a:rPr lang="en-US" altLang="zh-CN" dirty="0" err="1">
                <a:solidFill>
                  <a:srgbClr val="0000FF"/>
                </a:solidFill>
              </a:rPr>
              <a:t>UserVisits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grouped </a:t>
            </a:r>
            <a:r>
              <a:rPr lang="en-US" altLang="zh-CN" dirty="0"/>
              <a:t>by the </a:t>
            </a:r>
            <a:r>
              <a:rPr lang="en-US" altLang="zh-CN" dirty="0">
                <a:solidFill>
                  <a:srgbClr val="FF0000"/>
                </a:solidFill>
              </a:rPr>
              <a:t>seven-character prefix </a:t>
            </a:r>
            <a:r>
              <a:rPr lang="en-US" altLang="zh-CN" dirty="0"/>
              <a:t>of the </a:t>
            </a:r>
            <a:r>
              <a:rPr lang="en-US" altLang="zh-CN" dirty="0" err="1" smtClean="0">
                <a:solidFill>
                  <a:srgbClr val="0000FF"/>
                </a:solidFill>
              </a:rPr>
              <a:t>sourceIP</a:t>
            </a:r>
            <a:endParaRPr lang="en-US" altLang="zh-CN" dirty="0" smtClean="0"/>
          </a:p>
          <a:p>
            <a:pPr lvl="1"/>
            <a:endParaRPr lang="en-US" altLang="zh-CN" dirty="0" smtClean="0">
              <a:ea typeface="等线 Light" pitchFamily="2" charset="-122"/>
            </a:endParaRPr>
          </a:p>
          <a:p>
            <a:pPr lvl="1"/>
            <a:r>
              <a:rPr lang="en-US" altLang="zh-CN" dirty="0" smtClean="0">
                <a:ea typeface="等线 Light" pitchFamily="2" charset="-122"/>
              </a:rPr>
              <a:t>To </a:t>
            </a:r>
            <a:r>
              <a:rPr lang="en-US" altLang="zh-CN" dirty="0">
                <a:ea typeface="等线 Light" pitchFamily="2" charset="-122"/>
              </a:rPr>
              <a:t>measure the effect of reducing the total number of </a:t>
            </a:r>
            <a:r>
              <a:rPr lang="en-US" altLang="zh-CN" dirty="0" smtClean="0">
                <a:ea typeface="等线 Light" pitchFamily="2" charset="-122"/>
              </a:rPr>
              <a:t>groups on </a:t>
            </a:r>
            <a:r>
              <a:rPr lang="en-US" altLang="zh-CN" dirty="0">
                <a:ea typeface="等线 Light" pitchFamily="2" charset="-122"/>
              </a:rPr>
              <a:t>query performance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Produces ~2,000 </a:t>
            </a:r>
            <a:r>
              <a:rPr lang="en-US" altLang="zh-CN" dirty="0"/>
              <a:t>records (24KB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66124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SELECT  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SUBSTR(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sourceIP</a:t>
            </a:r>
            <a:r>
              <a:rPr lang="en-US" altLang="zh-CN" sz="24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, 1,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7 ),   SUM(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adRevenue</a:t>
            </a:r>
            <a:r>
              <a:rPr lang="en-US" altLang="zh-CN" sz="24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FROM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UserVisits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GROUP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BY  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SUBSTR(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sourceIP</a:t>
            </a:r>
            <a:r>
              <a:rPr lang="en-US" altLang="zh-CN" sz="24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, 1,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7 );</a:t>
            </a:r>
            <a:endParaRPr lang="zh-CN" altLang="en-US" sz="2400" b="1" dirty="0">
              <a:solidFill>
                <a:srgbClr val="FF0000"/>
              </a:solidFill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6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Query </a:t>
            </a:r>
            <a:r>
              <a:rPr lang="en-US" altLang="zh-CN" dirty="0"/>
              <a:t>times – Aggregation </a:t>
            </a:r>
            <a:r>
              <a:rPr lang="en-US" altLang="zh-CN" dirty="0" smtClean="0"/>
              <a:t>var.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634827"/>
            <a:ext cx="63150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83768" y="163054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Runtime </a:t>
            </a:r>
            <a:r>
              <a:rPr lang="en-US" altLang="zh-CN" dirty="0"/>
              <a:t>dominated by </a:t>
            </a:r>
            <a:r>
              <a:rPr lang="en-US" altLang="zh-CN" dirty="0">
                <a:solidFill>
                  <a:srgbClr val="0000FF"/>
                </a:solidFill>
              </a:rPr>
              <a:t>scanning the entire dataset </a:t>
            </a:r>
            <a:endParaRPr lang="zh-CN" altLang="en-US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3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UDF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/>
              <a:t>compute the </a:t>
            </a:r>
            <a:r>
              <a:rPr lang="en-US" altLang="zh-CN" dirty="0" err="1">
                <a:solidFill>
                  <a:srgbClr val="FF0000"/>
                </a:solidFill>
              </a:rPr>
              <a:t>inlink</a:t>
            </a:r>
            <a:r>
              <a:rPr lang="en-US" altLang="zh-CN" dirty="0">
                <a:solidFill>
                  <a:srgbClr val="FF0000"/>
                </a:solidFill>
              </a:rPr>
              <a:t> count </a:t>
            </a:r>
            <a:r>
              <a:rPr lang="en-US" altLang="zh-CN" dirty="0"/>
              <a:t>for each </a:t>
            </a:r>
            <a:r>
              <a:rPr lang="en-US" altLang="zh-CN" dirty="0" smtClean="0"/>
              <a:t>document in </a:t>
            </a:r>
            <a:r>
              <a:rPr lang="en-US" altLang="zh-CN" dirty="0"/>
              <a:t>the </a:t>
            </a:r>
            <a:r>
              <a:rPr lang="en-US" altLang="zh-CN" dirty="0" smtClean="0"/>
              <a:t>dataset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First read each </a:t>
            </a:r>
            <a:r>
              <a:rPr lang="en-US" altLang="zh-CN" dirty="0"/>
              <a:t>document </a:t>
            </a:r>
            <a:r>
              <a:rPr lang="en-US" altLang="zh-CN" dirty="0" smtClean="0"/>
              <a:t>and </a:t>
            </a:r>
            <a:r>
              <a:rPr lang="en-US" altLang="zh-CN" dirty="0"/>
              <a:t>search </a:t>
            </a:r>
            <a:r>
              <a:rPr lang="en-US" altLang="zh-CN" dirty="0" smtClean="0"/>
              <a:t>for </a:t>
            </a:r>
            <a:r>
              <a:rPr lang="en-US" altLang="zh-CN" dirty="0" smtClean="0">
                <a:solidFill>
                  <a:srgbClr val="0000FF"/>
                </a:solidFill>
              </a:rPr>
              <a:t>all URLs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Then</a:t>
            </a:r>
            <a:r>
              <a:rPr lang="en-US" altLang="zh-CN" dirty="0"/>
              <a:t>, for each unique URL, count </a:t>
            </a:r>
            <a:r>
              <a:rPr lang="en-US" altLang="zh-CN" dirty="0" smtClean="0">
                <a:solidFill>
                  <a:srgbClr val="0000FF"/>
                </a:solidFill>
              </a:rPr>
              <a:t>the number </a:t>
            </a:r>
            <a:r>
              <a:rPr lang="en-US" altLang="zh-CN" dirty="0">
                <a:solidFill>
                  <a:srgbClr val="0000FF"/>
                </a:solidFill>
              </a:rPr>
              <a:t>of unique pages</a:t>
            </a:r>
            <a:r>
              <a:rPr lang="en-US" altLang="zh-CN" dirty="0"/>
              <a:t> that </a:t>
            </a:r>
            <a:r>
              <a:rPr lang="en-US" altLang="zh-CN" dirty="0" smtClean="0"/>
              <a:t>reference </a:t>
            </a:r>
            <a:r>
              <a:rPr lang="en-US" altLang="zh-CN" dirty="0" smtClean="0">
                <a:solidFill>
                  <a:srgbClr val="0000FF"/>
                </a:solidFill>
              </a:rPr>
              <a:t>the URL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MR </a:t>
            </a:r>
            <a:r>
              <a:rPr lang="en-US" altLang="zh-CN" dirty="0"/>
              <a:t>is </a:t>
            </a:r>
            <a:r>
              <a:rPr lang="en-US" altLang="zh-CN" dirty="0" smtClean="0"/>
              <a:t>believed to </a:t>
            </a:r>
            <a:r>
              <a:rPr lang="en-US" altLang="zh-CN" dirty="0"/>
              <a:t>be commonly used for this type of </a:t>
            </a:r>
            <a:r>
              <a:rPr lang="en-US" altLang="zh-CN" dirty="0" smtClean="0"/>
              <a:t>task (should perform well)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UDF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In SQL, UDF to extract URLs followed by an aggregation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Neither DBMS made this easy</a:t>
            </a:r>
          </a:p>
          <a:p>
            <a:pPr lvl="1"/>
            <a:r>
              <a:rPr lang="en-US" altLang="zh-CN" dirty="0" err="1" smtClean="0"/>
              <a:t>Vertica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didn’t support </a:t>
            </a:r>
            <a:r>
              <a:rPr lang="en-US" altLang="zh-CN" dirty="0" smtClean="0"/>
              <a:t>UDFs!</a:t>
            </a:r>
          </a:p>
          <a:p>
            <a:pPr lvl="2"/>
            <a:r>
              <a:rPr lang="en-US" altLang="zh-CN" dirty="0" smtClean="0"/>
              <a:t>Use external program to populate temporary tables</a:t>
            </a:r>
          </a:p>
          <a:p>
            <a:pPr lvl="1"/>
            <a:r>
              <a:rPr lang="en-US" altLang="zh-CN" dirty="0" smtClean="0"/>
              <a:t>DBMS-X had </a:t>
            </a:r>
            <a:r>
              <a:rPr lang="en-US" altLang="zh-CN" dirty="0" smtClean="0">
                <a:solidFill>
                  <a:srgbClr val="0000FF"/>
                </a:solidFill>
              </a:rPr>
              <a:t>buggy</a:t>
            </a:r>
            <a:r>
              <a:rPr lang="en-US" altLang="zh-CN" dirty="0" smtClean="0"/>
              <a:t> BLOBs</a:t>
            </a:r>
          </a:p>
          <a:p>
            <a:pPr lvl="2"/>
            <a:r>
              <a:rPr lang="en-US" altLang="zh-CN" dirty="0" smtClean="0"/>
              <a:t>UDF read documents from file system</a:t>
            </a:r>
          </a:p>
          <a:p>
            <a:pPr lvl="2"/>
            <a:endParaRPr lang="en-US" altLang="zh-CN" dirty="0" smtClean="0"/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makes such tasks extremely easy to write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16191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	SELECT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INTO   </a:t>
            </a:r>
            <a:r>
              <a:rPr lang="en-US" altLang="zh-CN" sz="2000" b="1" dirty="0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Temp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F( </a:t>
            </a:r>
            <a:r>
              <a:rPr lang="en-US" altLang="zh-CN" sz="20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contents</a:t>
            </a:r>
            <a:r>
              <a:rPr lang="en-US" altLang="zh-CN" sz="20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 )  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FROM   </a:t>
            </a:r>
            <a:r>
              <a:rPr lang="en-US" altLang="zh-CN" sz="20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Documents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;</a:t>
            </a:r>
          </a:p>
          <a:p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	SELECT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url</a:t>
            </a:r>
            <a:r>
              <a:rPr lang="en-US" altLang="zh-CN" sz="2000" b="1" dirty="0">
                <a:latin typeface="等线 Light" pitchFamily="2" charset="-122"/>
                <a:ea typeface="等线 Light" pitchFamily="2" charset="-122"/>
              </a:rPr>
              <a:t>,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0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SUM( </a:t>
            </a:r>
            <a:r>
              <a:rPr lang="en-US" altLang="zh-CN" sz="20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value</a:t>
            </a:r>
            <a:r>
              <a:rPr lang="en-US" altLang="zh-CN" sz="20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 )   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FROM   </a:t>
            </a:r>
            <a:r>
              <a:rPr lang="en-US" altLang="zh-CN" sz="2000" b="1" dirty="0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Temp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   GROUP   BY   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url</a:t>
            </a:r>
            <a:r>
              <a:rPr lang="en-US" altLang="zh-CN" sz="2000" b="1" dirty="0" smtClean="0">
                <a:latin typeface="等线 Light" pitchFamily="2" charset="-122"/>
                <a:ea typeface="等线 Light" pitchFamily="2" charset="-122"/>
              </a:rPr>
              <a:t>;</a:t>
            </a:r>
            <a:endParaRPr lang="zh-CN" altLang="en-US" sz="2000" b="1" dirty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39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times - </a:t>
            </a:r>
            <a:r>
              <a:rPr lang="en-US" altLang="zh-CN" dirty="0" smtClean="0"/>
              <a:t>UDF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855043"/>
            <a:ext cx="63436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1988840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①</a:t>
            </a:r>
            <a:r>
              <a:rPr lang="en-US" altLang="zh-CN" dirty="0"/>
              <a:t> query </a:t>
            </a:r>
            <a:r>
              <a:rPr lang="en-US" altLang="zh-CN" dirty="0" smtClean="0"/>
              <a:t>execution</a:t>
            </a:r>
          </a:p>
          <a:p>
            <a:endParaRPr lang="en-US" altLang="zh-CN" dirty="0"/>
          </a:p>
          <a:p>
            <a:r>
              <a:rPr lang="en-US" altLang="zh-CN" dirty="0" smtClean="0"/>
              <a:t>②UDF </a:t>
            </a:r>
            <a:r>
              <a:rPr lang="en-US" altLang="zh-CN" dirty="0"/>
              <a:t>to load the data into the table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537321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6016" y="479715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488832" y="3429000"/>
            <a:ext cx="1619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additional MR job to merge results into a single </a:t>
            </a:r>
            <a:r>
              <a:rPr lang="en-US" altLang="zh-CN" dirty="0" smtClean="0"/>
              <a:t>file</a:t>
            </a:r>
            <a:endParaRPr lang="en-US" altLang="zh-CN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7560840" y="47971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System setup</a:t>
            </a:r>
          </a:p>
          <a:p>
            <a:pPr lvl="1"/>
            <a:r>
              <a:rPr lang="en-US" altLang="zh-CN" dirty="0" smtClean="0"/>
              <a:t>parallel DBMSs are much </a:t>
            </a:r>
            <a:r>
              <a:rPr lang="en-US" altLang="zh-CN" dirty="0"/>
              <a:t>more challenging than </a:t>
            </a:r>
            <a:r>
              <a:rPr lang="en-US" altLang="zh-CN" dirty="0" err="1"/>
              <a:t>Hadoop</a:t>
            </a:r>
            <a:r>
              <a:rPr lang="en-US" altLang="zh-CN" dirty="0"/>
              <a:t> to install and </a:t>
            </a:r>
            <a:r>
              <a:rPr lang="en-US" altLang="zh-CN" dirty="0" smtClean="0"/>
              <a:t>configure properly</a:t>
            </a:r>
          </a:p>
          <a:p>
            <a:pPr lvl="1"/>
            <a:endParaRPr lang="en-US" altLang="zh-CN" dirty="0" smtClean="0"/>
          </a:p>
          <a:p>
            <a:r>
              <a:rPr lang="en-US" altLang="zh-CN" dirty="0"/>
              <a:t>Task Start-up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has “cold start” </a:t>
            </a:r>
            <a:r>
              <a:rPr lang="en-US" altLang="zh-CN" dirty="0" smtClean="0"/>
              <a:t>nature</a:t>
            </a:r>
          </a:p>
          <a:p>
            <a:pPr lvl="4"/>
            <a:endParaRPr lang="en-US" altLang="zh-CN" dirty="0" smtClean="0"/>
          </a:p>
          <a:p>
            <a:pPr lvl="1"/>
            <a:r>
              <a:rPr lang="en-US" altLang="zh-CN" dirty="0" smtClean="0"/>
              <a:t>parallel DBMSs </a:t>
            </a:r>
            <a:r>
              <a:rPr lang="en-US" altLang="zh-CN" dirty="0"/>
              <a:t>are started at OS boot </a:t>
            </a:r>
            <a:r>
              <a:rPr lang="en-US" altLang="zh-CN" dirty="0" smtClean="0"/>
              <a:t>time, thus always “warm”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Comparison</a:t>
            </a:r>
          </a:p>
          <a:p>
            <a:pPr lvl="1"/>
            <a:r>
              <a:rPr lang="en-US" altLang="zh-CN" dirty="0"/>
              <a:t>Architectural differences</a:t>
            </a:r>
            <a:endParaRPr lang="en-US" altLang="zh-CN" dirty="0" smtClean="0"/>
          </a:p>
          <a:p>
            <a:r>
              <a:rPr lang="en-US" altLang="zh-CN" dirty="0" smtClean="0"/>
              <a:t>Benchmark &amp; Results</a:t>
            </a:r>
          </a:p>
          <a:p>
            <a:pPr lvl="1"/>
            <a:r>
              <a:rPr lang="en-US" altLang="zh-CN" dirty="0" smtClean="0"/>
              <a:t>5 tasks</a:t>
            </a:r>
          </a:p>
          <a:p>
            <a:pPr lvl="1"/>
            <a:r>
              <a:rPr lang="en-US" altLang="zh-CN" dirty="0" smtClean="0"/>
              <a:t>Load time</a:t>
            </a:r>
          </a:p>
          <a:p>
            <a:pPr lvl="1"/>
            <a:r>
              <a:rPr lang="en-US" altLang="zh-CN" dirty="0" smtClean="0"/>
              <a:t>Query time</a:t>
            </a:r>
          </a:p>
          <a:p>
            <a:r>
              <a:rPr lang="en-US" altLang="zh-CN" dirty="0" smtClean="0"/>
              <a:t>Conclusion</a:t>
            </a:r>
          </a:p>
          <a:p>
            <a:pPr lvl="1"/>
            <a:r>
              <a:rPr lang="en-US" altLang="zh-CN" dirty="0"/>
              <a:t>Show </a:t>
            </a:r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smtClean="0"/>
              <a:t>each system is the </a:t>
            </a:r>
            <a:r>
              <a:rPr lang="en-US" altLang="zh-CN" dirty="0"/>
              <a:t>right </a:t>
            </a:r>
            <a:r>
              <a:rPr lang="en-US" altLang="zh-CN" dirty="0" smtClean="0"/>
              <a:t>choice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32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785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Loading</a:t>
            </a:r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load times are faster</a:t>
            </a:r>
          </a:p>
          <a:p>
            <a:pPr lvl="1"/>
            <a:r>
              <a:rPr lang="en-US" altLang="zh-CN" dirty="0" smtClean="0"/>
              <a:t>Loading is just copying</a:t>
            </a:r>
          </a:p>
          <a:p>
            <a:pPr lvl="1"/>
            <a:r>
              <a:rPr lang="en-US" altLang="zh-CN" dirty="0" smtClean="0"/>
              <a:t>no indexing, no optimization</a:t>
            </a:r>
          </a:p>
          <a:p>
            <a:pPr lvl="3"/>
            <a:endParaRPr lang="en-US" altLang="zh-CN" dirty="0" smtClean="0"/>
          </a:p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query times are a lot slower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DBMS-X</a:t>
            </a:r>
            <a:r>
              <a:rPr lang="en-US" altLang="zh-CN" dirty="0" smtClean="0"/>
              <a:t> </a:t>
            </a:r>
            <a:r>
              <a:rPr lang="en-US" altLang="zh-CN" dirty="0"/>
              <a:t>was 3.2 times </a:t>
            </a:r>
            <a:r>
              <a:rPr lang="en-US" altLang="zh-CN" dirty="0" smtClean="0"/>
              <a:t>faster than </a:t>
            </a:r>
            <a:r>
              <a:rPr lang="en-US" altLang="zh-CN" dirty="0" err="1" smtClean="0">
                <a:solidFill>
                  <a:srgbClr val="7030A0"/>
                </a:solidFill>
              </a:rPr>
              <a:t>Hadoop</a:t>
            </a:r>
            <a:endParaRPr lang="en-US" altLang="zh-CN" dirty="0">
              <a:solidFill>
                <a:srgbClr val="7030A0"/>
              </a:solidFill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Vertica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was 2.3 times faster than </a:t>
            </a:r>
            <a:r>
              <a:rPr lang="en-US" altLang="zh-CN" dirty="0">
                <a:solidFill>
                  <a:srgbClr val="0000FF"/>
                </a:solidFill>
              </a:rPr>
              <a:t>DBMS-X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081" y="5380672"/>
            <a:ext cx="8112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FF"/>
                </a:solidFill>
              </a:rPr>
              <a:t>“</a:t>
            </a:r>
            <a:r>
              <a:rPr lang="en-US" altLang="zh-CN" sz="3600" dirty="0" err="1" smtClean="0">
                <a:solidFill>
                  <a:srgbClr val="0000FF"/>
                </a:solidFill>
              </a:rPr>
              <a:t>MapReduce</a:t>
            </a:r>
            <a:r>
              <a:rPr lang="en-US" altLang="zh-CN" sz="3600" dirty="0" smtClean="0">
                <a:solidFill>
                  <a:srgbClr val="0000FF"/>
                </a:solidFill>
              </a:rPr>
              <a:t> is a GO SLOW command  for OLAP Queries.”</a:t>
            </a:r>
          </a:p>
          <a:p>
            <a:pPr algn="r"/>
            <a:r>
              <a:rPr lang="en-US" altLang="zh-CN" dirty="0" smtClean="0">
                <a:solidFill>
                  <a:srgbClr val="0000FF"/>
                </a:solidFill>
              </a:rPr>
              <a:t>-- from a talk in Brown University (</a:t>
            </a:r>
            <a:r>
              <a:rPr lang="en-US" altLang="zh-CN" dirty="0" err="1" smtClean="0">
                <a:solidFill>
                  <a:srgbClr val="0000FF"/>
                </a:solidFill>
              </a:rPr>
              <a:t>youtube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1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to choose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05644"/>
            <a:ext cx="70961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155679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Load times – </a:t>
            </a:r>
            <a:r>
              <a:rPr lang="en-US" altLang="zh-CN" sz="2400" dirty="0" err="1"/>
              <a:t>UserVisits</a:t>
            </a:r>
            <a:r>
              <a:rPr lang="en-US" altLang="zh-CN" sz="2400" dirty="0"/>
              <a:t> (20GB/node)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536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times -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14053"/>
            <a:ext cx="61722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8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305644"/>
            <a:ext cx="7096124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to choose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55679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Load times – </a:t>
            </a:r>
            <a:r>
              <a:rPr lang="en-US" altLang="zh-CN" sz="2400" dirty="0" err="1"/>
              <a:t>UserVisits</a:t>
            </a:r>
            <a:r>
              <a:rPr lang="en-US" altLang="zh-CN" sz="2400" dirty="0"/>
              <a:t> (20GB/node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Query times - Join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-139398"/>
            <a:ext cx="8568952" cy="666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When to choose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556792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Load times – </a:t>
            </a:r>
            <a:r>
              <a:rPr lang="en-US" altLang="zh-CN" sz="2400" dirty="0" err="1"/>
              <a:t>UserVisits</a:t>
            </a:r>
            <a:r>
              <a:rPr lang="en-US" altLang="zh-CN" sz="2400" dirty="0"/>
              <a:t> (20GB/node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Query times - Join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to choose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is designed for one-off processing tasks</a:t>
            </a:r>
          </a:p>
          <a:p>
            <a:pPr lvl="1"/>
            <a:r>
              <a:rPr lang="en-US" altLang="zh-CN" dirty="0" smtClean="0"/>
              <a:t>Where fast load times are important</a:t>
            </a:r>
          </a:p>
          <a:p>
            <a:pPr lvl="1"/>
            <a:r>
              <a:rPr lang="en-US" altLang="zh-CN" dirty="0" smtClean="0"/>
              <a:t>No repeated access</a:t>
            </a:r>
          </a:p>
          <a:p>
            <a:r>
              <a:rPr lang="en-US" altLang="zh-CN" dirty="0" smtClean="0"/>
              <a:t>Data with no schema </a:t>
            </a:r>
            <a:r>
              <a:rPr lang="en-US" altLang="zh-CN" smtClean="0"/>
              <a:t>or structure &amp; UDFs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No compelling reason to choose MR over a database for traditional database workloads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1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95536" y="2492896"/>
            <a:ext cx="82296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Thank you.</a:t>
            </a:r>
            <a:br>
              <a:rPr lang="en-US" altLang="zh-CN" smtClean="0"/>
            </a:br>
            <a:r>
              <a:rPr lang="en-US" altLang="zh-CN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Parallel </a:t>
            </a:r>
            <a:r>
              <a:rPr lang="en-US" altLang="zh-CN" dirty="0" smtClean="0"/>
              <a:t>DBMS query </a:t>
            </a:r>
            <a:r>
              <a:rPr lang="en-US" altLang="zh-CN" dirty="0"/>
              <a:t>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Filtering</a:t>
            </a:r>
            <a:r>
              <a:rPr lang="en-US" altLang="zh-CN" dirty="0" smtClean="0"/>
              <a:t>: performed in parallel on each node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Join:</a:t>
            </a:r>
            <a:r>
              <a:rPr lang="en-US" altLang="zh-CN" dirty="0" smtClean="0"/>
              <a:t> based on the size of data tables</a:t>
            </a:r>
          </a:p>
          <a:p>
            <a:pPr lvl="1"/>
            <a:r>
              <a:rPr lang="en-US" altLang="zh-CN" dirty="0" smtClean="0"/>
              <a:t>Small: replicate it on all nodes, compute in parallel</a:t>
            </a:r>
          </a:p>
          <a:p>
            <a:pPr lvl="1"/>
            <a:r>
              <a:rPr lang="en-US" altLang="zh-CN" dirty="0" smtClean="0"/>
              <a:t>Huge: </a:t>
            </a:r>
            <a:r>
              <a:rPr lang="en-US" altLang="zh-CN" dirty="0"/>
              <a:t>need </a:t>
            </a:r>
            <a:r>
              <a:rPr lang="en-US" altLang="zh-CN" dirty="0" smtClean="0"/>
              <a:t>re-hash </a:t>
            </a:r>
            <a:r>
              <a:rPr lang="en-US" altLang="zh-CN" dirty="0"/>
              <a:t>and redistribution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Aggregation:</a:t>
            </a:r>
            <a:endParaRPr lang="en-US" altLang="zh-CN" dirty="0"/>
          </a:p>
          <a:p>
            <a:pPr lvl="1"/>
            <a:r>
              <a:rPr lang="en-US" altLang="zh-CN" dirty="0" smtClean="0"/>
              <a:t>Each node computes its own portion</a:t>
            </a:r>
          </a:p>
          <a:p>
            <a:pPr lvl="1"/>
            <a:r>
              <a:rPr lang="en-US" altLang="zh-CN" dirty="0" smtClean="0"/>
              <a:t>A final “roll-up”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5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100-node</a:t>
            </a:r>
            <a:r>
              <a:rPr lang="en-US" altLang="zh-CN" dirty="0" smtClean="0"/>
              <a:t> </a:t>
            </a:r>
            <a:r>
              <a:rPr lang="en-US" altLang="zh-CN" dirty="0"/>
              <a:t>Linux cluster at U</a:t>
            </a:r>
            <a:r>
              <a:rPr lang="en-US" altLang="zh-CN" dirty="0" smtClean="0"/>
              <a:t>. Wisconsin</a:t>
            </a:r>
          </a:p>
          <a:p>
            <a:r>
              <a:rPr lang="en-US" altLang="zh-CN" dirty="0" smtClean="0"/>
              <a:t>“Shared </a:t>
            </a:r>
            <a:r>
              <a:rPr lang="en-US" altLang="zh-CN" dirty="0"/>
              <a:t>nothing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Local </a:t>
            </a:r>
            <a:r>
              <a:rPr lang="en-US" altLang="zh-CN" dirty="0"/>
              <a:t>disk and local </a:t>
            </a:r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Connected by LAN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Can 100 nodes represent real world systems?</a:t>
            </a:r>
          </a:p>
          <a:p>
            <a:pPr lvl="1"/>
            <a:r>
              <a:rPr lang="en-US" altLang="zh-CN" dirty="0" smtClean="0"/>
              <a:t>At 100 nodes we already see significant difference</a:t>
            </a:r>
          </a:p>
          <a:p>
            <a:pPr lvl="1"/>
            <a:r>
              <a:rPr lang="en-US" altLang="zh-CN" dirty="0" smtClean="0"/>
              <a:t>Very few applications really need 1000 nodes</a:t>
            </a:r>
          </a:p>
          <a:p>
            <a:pPr lvl="2"/>
            <a:r>
              <a:rPr lang="en-US" altLang="zh-CN" dirty="0" smtClean="0"/>
              <a:t>eBay uses </a:t>
            </a:r>
            <a:r>
              <a:rPr lang="en-US" altLang="zh-CN" dirty="0"/>
              <a:t>just </a:t>
            </a:r>
            <a:r>
              <a:rPr lang="en-US" altLang="zh-CN" dirty="0">
                <a:solidFill>
                  <a:srgbClr val="0000FF"/>
                </a:solidFill>
              </a:rPr>
              <a:t>72 </a:t>
            </a:r>
            <a:r>
              <a:rPr lang="en-US" altLang="zh-CN" dirty="0" smtClean="0">
                <a:solidFill>
                  <a:srgbClr val="0000FF"/>
                </a:solidFill>
              </a:rPr>
              <a:t>nodes</a:t>
            </a:r>
          </a:p>
          <a:p>
            <a:pPr lvl="2"/>
            <a:r>
              <a:rPr lang="en-US" altLang="zh-CN" dirty="0"/>
              <a:t>Fox Interactive </a:t>
            </a:r>
            <a:r>
              <a:rPr lang="en-US" altLang="zh-CN" dirty="0" smtClean="0"/>
              <a:t>Media uses </a:t>
            </a:r>
            <a:r>
              <a:rPr lang="en-US" altLang="zh-CN" dirty="0" smtClean="0">
                <a:solidFill>
                  <a:srgbClr val="0000FF"/>
                </a:solidFill>
              </a:rPr>
              <a:t>40 nodes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Selection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lightweight filter to find the </a:t>
            </a:r>
            <a:r>
              <a:rPr lang="en-US" altLang="zh-CN" dirty="0" err="1" smtClean="0">
                <a:solidFill>
                  <a:srgbClr val="0000FF"/>
                </a:solidFill>
              </a:rPr>
              <a:t>pageURLs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0000FF"/>
                </a:solidFill>
              </a:rPr>
              <a:t>Rankings</a:t>
            </a:r>
            <a:r>
              <a:rPr lang="en-US" altLang="zh-CN" dirty="0"/>
              <a:t> </a:t>
            </a:r>
            <a:r>
              <a:rPr lang="en-US" altLang="zh-CN" dirty="0" smtClean="0"/>
              <a:t>table with </a:t>
            </a:r>
            <a:r>
              <a:rPr lang="en-US" altLang="zh-CN" dirty="0"/>
              <a:t>a </a:t>
            </a:r>
            <a:r>
              <a:rPr lang="en-US" altLang="zh-CN" dirty="0" err="1">
                <a:solidFill>
                  <a:srgbClr val="0000FF"/>
                </a:solidFill>
              </a:rPr>
              <a:t>pageRank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above a </a:t>
            </a:r>
            <a:r>
              <a:rPr lang="en-US" altLang="zh-CN" dirty="0" err="1" smtClean="0">
                <a:solidFill>
                  <a:srgbClr val="FF0000"/>
                </a:solidFill>
              </a:rPr>
              <a:t>userdefined</a:t>
            </a:r>
            <a:r>
              <a:rPr lang="en-US" altLang="zh-CN" dirty="0" smtClean="0">
                <a:solidFill>
                  <a:srgbClr val="FF0000"/>
                </a:solidFill>
              </a:rPr>
              <a:t> threshold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~36,000 records per data file </a:t>
            </a:r>
            <a:r>
              <a:rPr lang="en-US" altLang="zh-CN" dirty="0"/>
              <a:t>on each </a:t>
            </a:r>
            <a:r>
              <a:rPr lang="en-US" altLang="zh-CN" dirty="0" smtClean="0"/>
              <a:t>node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479715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SELECT   </a:t>
            </a:r>
            <a:r>
              <a:rPr lang="en-US" altLang="zh-CN" sz="2400" b="1" dirty="0" err="1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pageURL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,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pageRank</a:t>
            </a:r>
            <a:endParaRPr lang="en-US" altLang="zh-CN" sz="2400" b="1" dirty="0">
              <a:solidFill>
                <a:srgbClr val="0000FF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FROM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Rankings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WHERE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pageRank</a:t>
            </a:r>
            <a:r>
              <a:rPr lang="en-US" altLang="zh-CN" sz="24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&gt;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10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;</a:t>
            </a:r>
            <a:endParaRPr lang="zh-CN" altLang="en-US" sz="2400" b="1" dirty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0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Architectural </a:t>
            </a:r>
            <a:r>
              <a:rPr lang="en-US" altLang="zh-CN" dirty="0" smtClean="0"/>
              <a:t>Differences:</a:t>
            </a:r>
            <a:br>
              <a:rPr lang="en-US" altLang="zh-CN" dirty="0" smtClean="0"/>
            </a:br>
            <a:r>
              <a:rPr lang="en-US" altLang="zh-CN" dirty="0" smtClean="0"/>
              <a:t>Data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Raw (in-situ) data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Parallel DBMS</a:t>
            </a:r>
          </a:p>
          <a:p>
            <a:pPr lvl="1"/>
            <a:r>
              <a:rPr lang="en-US" altLang="zh-CN" dirty="0" smtClean="0"/>
              <a:t>Standard </a:t>
            </a:r>
            <a:r>
              <a:rPr lang="en-US" altLang="zh-CN" dirty="0"/>
              <a:t>relational </a:t>
            </a:r>
            <a:r>
              <a:rPr lang="en-US" altLang="zh-CN" dirty="0" smtClean="0"/>
              <a:t>tables</a:t>
            </a:r>
          </a:p>
          <a:p>
            <a:pPr lvl="1"/>
            <a:r>
              <a:rPr lang="en-US" altLang="zh-CN" dirty="0" smtClean="0"/>
              <a:t>Most tables </a:t>
            </a:r>
            <a:r>
              <a:rPr lang="en-US" altLang="zh-CN" dirty="0"/>
              <a:t>are partitioned over the </a:t>
            </a:r>
            <a:r>
              <a:rPr lang="en-US" altLang="zh-CN" dirty="0" smtClean="0"/>
              <a:t>nodes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4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Query times - Selection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721693"/>
            <a:ext cx="628650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752" y="1569566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Vertica</a:t>
            </a:r>
            <a:r>
              <a:rPr lang="en-US" altLang="zh-CN" dirty="0" smtClean="0"/>
              <a:t>: </a:t>
            </a:r>
            <a:r>
              <a:rPr lang="en-US" altLang="zh-CN" dirty="0"/>
              <a:t>cost low but </a:t>
            </a:r>
            <a:r>
              <a:rPr lang="en-US" altLang="zh-CN" dirty="0" smtClean="0"/>
              <a:t>increase</a:t>
            </a:r>
          </a:p>
          <a:p>
            <a:r>
              <a:rPr lang="en-US" altLang="zh-CN" dirty="0" smtClean="0"/>
              <a:t>Node </a:t>
            </a:r>
            <a:r>
              <a:rPr lang="en-US" altLang="zh-CN" dirty="0"/>
              <a:t>still execute the </a:t>
            </a:r>
            <a:r>
              <a:rPr lang="en-US" altLang="zh-CN" dirty="0" smtClean="0"/>
              <a:t>query using same time</a:t>
            </a:r>
          </a:p>
          <a:p>
            <a:r>
              <a:rPr lang="en-US" altLang="zh-CN" dirty="0" smtClean="0"/>
              <a:t>System flooded </a:t>
            </a:r>
            <a:r>
              <a:rPr lang="en-US" altLang="zh-CN" dirty="0"/>
              <a:t>with control </a:t>
            </a:r>
            <a:r>
              <a:rPr lang="en-US" altLang="zh-CN" dirty="0" smtClean="0"/>
              <a:t>messages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5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Consisting two </a:t>
            </a:r>
            <a:r>
              <a:rPr lang="en-US" altLang="zh-CN" dirty="0"/>
              <a:t>sub-tasks that perform a </a:t>
            </a:r>
            <a:r>
              <a:rPr lang="en-US" altLang="zh-CN" dirty="0" smtClean="0"/>
              <a:t>complex calculation </a:t>
            </a:r>
            <a:r>
              <a:rPr lang="en-US" altLang="zh-CN" dirty="0"/>
              <a:t>on two data </a:t>
            </a:r>
            <a:r>
              <a:rPr lang="en-US" altLang="zh-CN" dirty="0" smtClean="0"/>
              <a:t>sets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First part: </a:t>
            </a:r>
            <a:r>
              <a:rPr lang="en-US" altLang="zh-CN" dirty="0" smtClean="0"/>
              <a:t>find </a:t>
            </a:r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</a:rPr>
              <a:t>sourceIP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that generated the </a:t>
            </a:r>
            <a:r>
              <a:rPr lang="en-US" altLang="zh-CN" dirty="0">
                <a:solidFill>
                  <a:srgbClr val="FF0000"/>
                </a:solidFill>
              </a:rPr>
              <a:t>most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revenue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within a </a:t>
            </a:r>
            <a:r>
              <a:rPr lang="en-US" altLang="zh-CN" dirty="0">
                <a:solidFill>
                  <a:srgbClr val="FF0000"/>
                </a:solidFill>
              </a:rPr>
              <a:t>particular date </a:t>
            </a:r>
            <a:r>
              <a:rPr lang="en-US" altLang="zh-CN" dirty="0" smtClean="0">
                <a:solidFill>
                  <a:srgbClr val="FF0000"/>
                </a:solidFill>
              </a:rPr>
              <a:t>range</a:t>
            </a:r>
          </a:p>
          <a:p>
            <a:pPr lvl="1"/>
            <a:endParaRPr lang="en-US" altLang="zh-CN" dirty="0" smtClean="0">
              <a:solidFill>
                <a:srgbClr val="7030A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7030A0"/>
                </a:solidFill>
              </a:rPr>
              <a:t>Second part: </a:t>
            </a:r>
            <a:r>
              <a:rPr lang="en-US" altLang="zh-CN" dirty="0" smtClean="0"/>
              <a:t>calculate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average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pageRank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of those pages </a:t>
            </a:r>
            <a:r>
              <a:rPr lang="en-US" altLang="zh-CN" dirty="0"/>
              <a:t>visited </a:t>
            </a:r>
            <a:r>
              <a:rPr lang="en-US" altLang="zh-CN" dirty="0">
                <a:solidFill>
                  <a:srgbClr val="FF0000"/>
                </a:solidFill>
              </a:rPr>
              <a:t>during this </a:t>
            </a:r>
            <a:r>
              <a:rPr lang="en-US" altLang="zh-CN" dirty="0" smtClean="0">
                <a:solidFill>
                  <a:srgbClr val="FF0000"/>
                </a:solidFill>
              </a:rPr>
              <a:t>interval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Produces ~134,000 records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 Task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916832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SELECT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INTO   </a:t>
            </a:r>
            <a:r>
              <a:rPr lang="en-US" altLang="zh-CN" sz="2400" b="1" dirty="0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Temp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sourceIP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,</a:t>
            </a:r>
          </a:p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AVG(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pageRank</a:t>
            </a:r>
            <a:r>
              <a:rPr lang="en-US" altLang="zh-CN" sz="24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)  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as 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avgPageRank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,</a:t>
            </a:r>
          </a:p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SUM(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adRevenue</a:t>
            </a:r>
            <a:r>
              <a:rPr lang="en-US" altLang="zh-CN" sz="24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)  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as   </a:t>
            </a:r>
            <a:r>
              <a:rPr lang="en-US" altLang="zh-CN" sz="2400" b="1" dirty="0" err="1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totalRevenue</a:t>
            </a:r>
            <a:endParaRPr lang="en-US" altLang="zh-CN" sz="2400" b="1" dirty="0">
              <a:solidFill>
                <a:srgbClr val="7030A0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FROM   </a:t>
            </a:r>
            <a:r>
              <a:rPr lang="en-US" altLang="zh-CN" sz="24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Rankings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AS </a:t>
            </a:r>
            <a:r>
              <a:rPr lang="en-US" altLang="zh-CN" sz="2400" b="1" dirty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R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,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UserVisits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AS </a:t>
            </a:r>
            <a:r>
              <a:rPr lang="en-US" altLang="zh-CN" sz="2400" b="1" dirty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UV</a:t>
            </a:r>
          </a:p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WHERE 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R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.pageURL</a:t>
            </a:r>
            <a:r>
              <a:rPr lang="en-US" altLang="zh-CN" sz="2400" b="1" dirty="0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= </a:t>
            </a:r>
            <a:r>
              <a:rPr lang="en-US" altLang="zh-CN" sz="2400" b="1" dirty="0" err="1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UV</a:t>
            </a:r>
            <a:r>
              <a:rPr lang="en-US" altLang="zh-CN" sz="2400" b="1" dirty="0" err="1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.destURL</a:t>
            </a:r>
            <a:endParaRPr lang="en-US" altLang="zh-CN" sz="2400" b="1" dirty="0">
              <a:solidFill>
                <a:srgbClr val="0000FF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     AND 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UV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.visitDate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BETWEEN  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Date( '2000-01-15' )</a:t>
            </a:r>
            <a:endParaRPr lang="en-US" altLang="zh-CN" sz="2400" b="1" dirty="0">
              <a:solidFill>
                <a:srgbClr val="FF0000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                                     AND   </a:t>
            </a:r>
            <a:r>
              <a:rPr lang="en-US" altLang="zh-CN" sz="2400" b="1" dirty="0" smtClean="0">
                <a:solidFill>
                  <a:srgbClr val="FF0000"/>
                </a:solidFill>
                <a:latin typeface="等线 Light" pitchFamily="2" charset="-122"/>
                <a:ea typeface="等线 Light" pitchFamily="2" charset="-122"/>
              </a:rPr>
              <a:t>Date( '2000-01-22' )</a:t>
            </a:r>
            <a:endParaRPr lang="en-US" altLang="zh-CN" sz="2400" b="1" dirty="0">
              <a:solidFill>
                <a:srgbClr val="FF0000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GROUP   BY   </a:t>
            </a:r>
            <a:r>
              <a:rPr lang="en-US" altLang="zh-CN" sz="2400" b="1" dirty="0" err="1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UV</a:t>
            </a:r>
            <a:r>
              <a:rPr lang="en-US" altLang="zh-CN" sz="2400" b="1" dirty="0" err="1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.sourceIP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;</a:t>
            </a:r>
          </a:p>
          <a:p>
            <a:endParaRPr lang="en-US" altLang="zh-CN" sz="2400" b="1" dirty="0"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SELECT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等线 Light" pitchFamily="2" charset="-122"/>
                <a:ea typeface="等线 Light" pitchFamily="2" charset="-122"/>
              </a:rPr>
              <a:t>sourceIP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,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totalRevenue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,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avgPageRank</a:t>
            </a:r>
            <a:endParaRPr lang="en-US" altLang="zh-CN" sz="2400" b="1" dirty="0">
              <a:solidFill>
                <a:srgbClr val="7030A0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FROM   </a:t>
            </a:r>
            <a:r>
              <a:rPr lang="en-US" altLang="zh-CN" sz="2400" b="1" dirty="0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Temp</a:t>
            </a:r>
            <a:endParaRPr lang="en-US" altLang="zh-CN" sz="2400" b="1" dirty="0">
              <a:solidFill>
                <a:srgbClr val="7030A0"/>
              </a:solidFill>
              <a:latin typeface="等线 Light" pitchFamily="2" charset="-122"/>
              <a:ea typeface="等线 Light" pitchFamily="2" charset="-122"/>
            </a:endParaRPr>
          </a:p>
          <a:p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   ORDER   BY   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等线 Light" pitchFamily="2" charset="-122"/>
                <a:ea typeface="等线 Light" pitchFamily="2" charset="-122"/>
              </a:rPr>
              <a:t>totalRevenue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  DESC   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LIMIT </a:t>
            </a:r>
            <a:r>
              <a:rPr lang="en-US" altLang="zh-CN" sz="2400" b="1" dirty="0" smtClean="0">
                <a:latin typeface="等线 Light" pitchFamily="2" charset="-122"/>
                <a:ea typeface="等线 Light" pitchFamily="2" charset="-122"/>
              </a:rPr>
              <a:t> 1</a:t>
            </a:r>
            <a:r>
              <a:rPr lang="en-US" altLang="zh-CN" sz="2400" b="1" dirty="0">
                <a:latin typeface="等线 Light" pitchFamily="2" charset="-122"/>
                <a:ea typeface="等线 Light" pitchFamily="2" charset="-122"/>
              </a:rPr>
              <a:t>;</a:t>
            </a:r>
            <a:endParaRPr lang="zh-CN" altLang="en-US" sz="2400" b="1" dirty="0">
              <a:latin typeface="等线 Light" pitchFamily="2" charset="-122"/>
              <a:ea typeface="等线 Light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5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does </a:t>
            </a:r>
            <a:r>
              <a:rPr lang="en-US" altLang="zh-CN" dirty="0"/>
              <a:t>not provide </a:t>
            </a:r>
            <a:r>
              <a:rPr lang="en-US" altLang="zh-CN" dirty="0" smtClean="0"/>
              <a:t>join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 separate jobs executed </a:t>
            </a:r>
            <a:r>
              <a:rPr lang="en-US" altLang="zh-CN" dirty="0"/>
              <a:t>one after one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Filter </a:t>
            </a:r>
            <a:r>
              <a:rPr lang="en-US" altLang="zh-CN" dirty="0" err="1" smtClean="0">
                <a:solidFill>
                  <a:srgbClr val="0000FF"/>
                </a:solidFill>
              </a:rPr>
              <a:t>UserVisits</a:t>
            </a:r>
            <a:r>
              <a:rPr lang="en-US" altLang="zh-CN" dirty="0" smtClean="0"/>
              <a:t>, join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0000FF"/>
                </a:solidFill>
              </a:rPr>
              <a:t>Rankings 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Compute </a:t>
            </a:r>
            <a:r>
              <a:rPr lang="en-US" altLang="zh-CN" dirty="0">
                <a:solidFill>
                  <a:srgbClr val="0000FF"/>
                </a:solidFill>
              </a:rPr>
              <a:t>total </a:t>
            </a:r>
            <a:r>
              <a:rPr lang="en-US" altLang="zh-CN" dirty="0" err="1">
                <a:solidFill>
                  <a:srgbClr val="0000FF"/>
                </a:solidFill>
              </a:rPr>
              <a:t>adRevenue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 smtClean="0">
                <a:solidFill>
                  <a:srgbClr val="0000FF"/>
                </a:solidFill>
              </a:rPr>
              <a:t>average </a:t>
            </a:r>
            <a:r>
              <a:rPr lang="en-US" altLang="zh-CN" dirty="0" err="1" smtClean="0">
                <a:solidFill>
                  <a:srgbClr val="0000FF"/>
                </a:solidFill>
              </a:rPr>
              <a:t>pageRank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/>
              <a:t>based </a:t>
            </a:r>
            <a:r>
              <a:rPr lang="en-US" altLang="zh-CN" dirty="0"/>
              <a:t>on </a:t>
            </a:r>
            <a:r>
              <a:rPr lang="en-US" altLang="zh-CN" dirty="0" err="1">
                <a:solidFill>
                  <a:srgbClr val="0000FF"/>
                </a:solidFill>
              </a:rPr>
              <a:t>sourceIP</a:t>
            </a:r>
            <a:endParaRPr lang="en-US" altLang="zh-CN" dirty="0">
              <a:solidFill>
                <a:srgbClr val="0000FF"/>
              </a:solidFill>
            </a:endParaRPr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Get </a:t>
            </a:r>
            <a:r>
              <a:rPr lang="en-US" altLang="zh-CN" dirty="0">
                <a:solidFill>
                  <a:srgbClr val="0000FF"/>
                </a:solidFill>
              </a:rPr>
              <a:t>largest total </a:t>
            </a:r>
            <a:r>
              <a:rPr lang="en-US" altLang="zh-CN" dirty="0" err="1">
                <a:solidFill>
                  <a:srgbClr val="0000FF"/>
                </a:solidFill>
              </a:rPr>
              <a:t>adRevenue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from previous outputs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22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times -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02085"/>
            <a:ext cx="617220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5776" y="1497558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Complete </a:t>
            </a:r>
            <a:r>
              <a:rPr lang="en-US" altLang="zh-CN" dirty="0"/>
              <a:t>scan vs. </a:t>
            </a:r>
            <a:r>
              <a:rPr lang="en-US" altLang="zh-CN" dirty="0" smtClean="0"/>
              <a:t>Indexed </a:t>
            </a:r>
            <a:r>
              <a:rPr lang="en-US" altLang="zh-CN" dirty="0"/>
              <a:t>&amp; partitioned by join key (join locally)</a:t>
            </a:r>
          </a:p>
          <a:p>
            <a:r>
              <a:rPr lang="en-US" altLang="zh-CN" dirty="0" smtClean="0"/>
              <a:t>MR: 600 </a:t>
            </a:r>
            <a:r>
              <a:rPr lang="en-US" altLang="zh-CN" dirty="0"/>
              <a:t>to read, 300 to parse, CPU limits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74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Compression</a:t>
            </a:r>
          </a:p>
          <a:p>
            <a:pPr lvl="1"/>
            <a:r>
              <a:rPr lang="en-US" altLang="zh-CN" dirty="0"/>
              <a:t>parallel DBMS allows for optional </a:t>
            </a:r>
            <a:r>
              <a:rPr lang="en-US" altLang="zh-CN" dirty="0" smtClean="0"/>
              <a:t>compression</a:t>
            </a:r>
          </a:p>
          <a:p>
            <a:pPr lvl="4"/>
            <a:endParaRPr lang="en-US" altLang="zh-CN" dirty="0" smtClean="0"/>
          </a:p>
          <a:p>
            <a:pPr lvl="1"/>
            <a:r>
              <a:rPr lang="en-US" altLang="zh-CN" dirty="0" err="1" smtClean="0"/>
              <a:t>Vertica’s</a:t>
            </a:r>
            <a:r>
              <a:rPr lang="en-US" altLang="zh-CN" dirty="0" smtClean="0"/>
              <a:t> execution engine operates </a:t>
            </a:r>
            <a:r>
              <a:rPr lang="en-US" altLang="zh-CN" dirty="0"/>
              <a:t>directly </a:t>
            </a:r>
            <a:r>
              <a:rPr lang="en-US" altLang="zh-CN" dirty="0" smtClean="0"/>
              <a:t>on compressed  data</a:t>
            </a:r>
          </a:p>
          <a:p>
            <a:pPr lvl="4"/>
            <a:endParaRPr lang="en-US" altLang="zh-CN" dirty="0" smtClean="0"/>
          </a:p>
          <a:p>
            <a:pPr lvl="1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/>
              <a:t>supports data compression, </a:t>
            </a:r>
            <a:r>
              <a:rPr lang="en-US" altLang="zh-CN" dirty="0" smtClean="0"/>
              <a:t>yet not improving performance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72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8078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User-level Aspect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MR is easy to start but hard to maintain</a:t>
            </a:r>
          </a:p>
          <a:p>
            <a:pPr lvl="3"/>
            <a:endParaRPr lang="en-US" altLang="zh-CN" dirty="0" smtClean="0"/>
          </a:p>
          <a:p>
            <a:pPr lvl="1"/>
            <a:r>
              <a:rPr lang="en-US" altLang="zh-CN" dirty="0" smtClean="0"/>
              <a:t>MR lacks additional tools (for tuning, debugging, etc.)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4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advantage</a:t>
            </a:r>
          </a:p>
          <a:p>
            <a:pPr lvl="1"/>
            <a:r>
              <a:rPr lang="en-US" altLang="zh-CN" dirty="0" smtClean="0"/>
              <a:t>Easy to setup, easy to use</a:t>
            </a:r>
          </a:p>
          <a:p>
            <a:pPr lvl="1"/>
            <a:r>
              <a:rPr lang="en-US" altLang="zh-CN" dirty="0" smtClean="0"/>
              <a:t>Fault tolerance</a:t>
            </a:r>
          </a:p>
          <a:p>
            <a:pPr lvl="1"/>
            <a:r>
              <a:rPr lang="en-US" altLang="zh-CN" dirty="0" smtClean="0"/>
              <a:t>Fast load times</a:t>
            </a:r>
          </a:p>
          <a:p>
            <a:pPr lvl="1"/>
            <a:r>
              <a:rPr lang="en-US" altLang="zh-CN" dirty="0"/>
              <a:t>One-off </a:t>
            </a:r>
            <a:r>
              <a:rPr lang="en-US" altLang="zh-CN" dirty="0" smtClean="0"/>
              <a:t>processing</a:t>
            </a:r>
          </a:p>
          <a:p>
            <a:r>
              <a:rPr lang="en-US" altLang="zh-CN" dirty="0"/>
              <a:t>DBMS </a:t>
            </a:r>
            <a:r>
              <a:rPr lang="en-US" altLang="zh-CN" dirty="0" smtClean="0"/>
              <a:t>advantage</a:t>
            </a:r>
          </a:p>
          <a:p>
            <a:pPr lvl="1"/>
            <a:r>
              <a:rPr lang="en-US" altLang="zh-CN" dirty="0" smtClean="0"/>
              <a:t>Fast query times</a:t>
            </a:r>
          </a:p>
          <a:p>
            <a:pPr lvl="1"/>
            <a:r>
              <a:rPr lang="en-US" altLang="zh-CN" dirty="0" smtClean="0"/>
              <a:t>Supporting tools</a:t>
            </a:r>
          </a:p>
          <a:p>
            <a:pPr lvl="1"/>
            <a:r>
              <a:rPr lang="en-US" altLang="zh-CN" dirty="0"/>
              <a:t>Repeated </a:t>
            </a:r>
            <a:r>
              <a:rPr lang="en-US" altLang="zh-CN" dirty="0" smtClean="0"/>
              <a:t>re-access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9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Architectural </a:t>
            </a:r>
            <a:r>
              <a:rPr lang="en-US" altLang="zh-CN" dirty="0" smtClean="0"/>
              <a:t>Differences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Schema:</a:t>
            </a:r>
          </a:p>
          <a:p>
            <a:pPr lvl="1"/>
            <a:r>
              <a:rPr lang="en-US" altLang="zh-CN" dirty="0" smtClean="0"/>
              <a:t>MR doesn’t require schema; DBMS does</a:t>
            </a:r>
          </a:p>
          <a:p>
            <a:pPr lvl="1"/>
            <a:r>
              <a:rPr lang="en-US" altLang="zh-CN" dirty="0" smtClean="0"/>
              <a:t>Write </a:t>
            </a:r>
            <a:r>
              <a:rPr lang="en-US" altLang="zh-CN" dirty="0"/>
              <a:t>a custom parser vs. Specify the “shape”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Indexing</a:t>
            </a:r>
          </a:p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/>
              <a:t>MR provides no built in </a:t>
            </a:r>
            <a:r>
              <a:rPr lang="en-US" altLang="zh-CN" dirty="0" smtClean="0"/>
              <a:t>support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8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Architectural </a:t>
            </a:r>
            <a:r>
              <a:rPr lang="en-US" altLang="zh-CN" dirty="0" smtClean="0"/>
              <a:t>Differences:</a:t>
            </a:r>
            <a:br>
              <a:rPr lang="en-US" altLang="zh-CN" dirty="0" smtClean="0"/>
            </a:br>
            <a:r>
              <a:rPr lang="en-US" altLang="zh-CN" dirty="0" smtClean="0"/>
              <a:t>Programming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Codasyl</a:t>
            </a:r>
            <a:r>
              <a:rPr lang="en-US" altLang="zh-CN" dirty="0" smtClean="0"/>
              <a:t> vs. Relational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Codasyl</a:t>
            </a:r>
            <a:endParaRPr lang="en-US" altLang="zh-CN" dirty="0"/>
          </a:p>
          <a:p>
            <a:pPr lvl="1"/>
            <a:r>
              <a:rPr lang="en-US" altLang="zh-CN" dirty="0"/>
              <a:t>Presenting an algorithm for data </a:t>
            </a:r>
            <a:r>
              <a:rPr lang="en-US" altLang="zh-CN" dirty="0" smtClean="0"/>
              <a:t>access</a:t>
            </a:r>
          </a:p>
          <a:p>
            <a:pPr lvl="1"/>
            <a:r>
              <a:rPr lang="en-US" altLang="zh-CN" dirty="0" smtClean="0"/>
              <a:t>“The </a:t>
            </a:r>
            <a:r>
              <a:rPr lang="en-US" altLang="zh-CN" dirty="0"/>
              <a:t>assembly language of DBMS access</a:t>
            </a:r>
            <a:r>
              <a:rPr lang="en-US" altLang="zh-CN" dirty="0" smtClean="0"/>
              <a:t>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Relational</a:t>
            </a:r>
          </a:p>
          <a:p>
            <a:pPr lvl="1"/>
            <a:r>
              <a:rPr lang="en-US" altLang="zh-CN" dirty="0"/>
              <a:t>Stating what you </a:t>
            </a:r>
            <a:r>
              <a:rPr lang="en-US" altLang="zh-CN" dirty="0" smtClean="0"/>
              <a:t>want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89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Architectural </a:t>
            </a:r>
            <a:r>
              <a:rPr lang="en-US" altLang="zh-CN" dirty="0" smtClean="0"/>
              <a:t>Differences:</a:t>
            </a:r>
            <a:br>
              <a:rPr lang="en-US" altLang="zh-CN" dirty="0" smtClean="0"/>
            </a:br>
            <a:r>
              <a:rPr lang="en-US" altLang="zh-CN" dirty="0" smtClean="0"/>
              <a:t>Expressiveness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Flexibility vs</a:t>
            </a:r>
            <a:r>
              <a:rPr lang="en-US" altLang="zh-CN" dirty="0" smtClean="0"/>
              <a:t>. Simplicity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Almost </a:t>
            </a:r>
            <a:r>
              <a:rPr lang="en-US" altLang="zh-CN" dirty="0"/>
              <a:t>all of the </a:t>
            </a:r>
            <a:r>
              <a:rPr lang="en-US" altLang="zh-CN" dirty="0" smtClean="0"/>
              <a:t>major DBMS products support </a:t>
            </a:r>
            <a:r>
              <a:rPr lang="en-US" altLang="zh-CN" dirty="0" smtClean="0">
                <a:solidFill>
                  <a:srgbClr val="0000FF"/>
                </a:solidFill>
              </a:rPr>
              <a:t>user-defined function</a:t>
            </a:r>
            <a:r>
              <a:rPr lang="en-US" altLang="zh-CN" dirty="0" smtClean="0"/>
              <a:t>s (</a:t>
            </a:r>
            <a:r>
              <a:rPr lang="en-US" altLang="zh-CN" dirty="0" smtClean="0">
                <a:solidFill>
                  <a:srgbClr val="0000FF"/>
                </a:solidFill>
              </a:rPr>
              <a:t>UDF</a:t>
            </a:r>
            <a:r>
              <a:rPr lang="en-US" altLang="zh-CN" dirty="0" smtClean="0"/>
              <a:t>s)</a:t>
            </a: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*UDFs are problematic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3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Architectural </a:t>
            </a:r>
            <a:r>
              <a:rPr lang="en-US" altLang="zh-CN" dirty="0" smtClean="0"/>
              <a:t>Differences:</a:t>
            </a:r>
            <a:br>
              <a:rPr lang="en-US" altLang="zh-CN" dirty="0" smtClean="0"/>
            </a:br>
            <a:r>
              <a:rPr lang="en-US" altLang="zh-CN" dirty="0" smtClean="0"/>
              <a:t>Fault Tolerance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 </a:t>
            </a:r>
            <a:r>
              <a:rPr lang="en-US" altLang="zh-CN" dirty="0"/>
              <a:t>transfer </a:t>
            </a:r>
            <a:r>
              <a:rPr lang="en-US" altLang="zh-CN" dirty="0" smtClean="0"/>
              <a:t>Strategy</a:t>
            </a:r>
          </a:p>
          <a:p>
            <a:pPr lvl="1"/>
            <a:r>
              <a:rPr lang="en-US" altLang="zh-CN" dirty="0" smtClean="0"/>
              <a:t>Pull vs. Push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MR supports mid-query fault tolerance</a:t>
            </a:r>
          </a:p>
          <a:p>
            <a:pPr lvl="1"/>
            <a:r>
              <a:rPr lang="en-US" altLang="zh-CN" dirty="0" smtClean="0"/>
              <a:t>Output </a:t>
            </a:r>
            <a:r>
              <a:rPr lang="en-US" altLang="zh-CN" dirty="0"/>
              <a:t>files of the Map phase are materialized locally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Pipelines of </a:t>
            </a:r>
            <a:r>
              <a:rPr lang="en-US" altLang="zh-CN" dirty="0"/>
              <a:t>MR jobs </a:t>
            </a:r>
            <a:r>
              <a:rPr lang="en-US" altLang="zh-CN" dirty="0" smtClean="0"/>
              <a:t>write intermediate </a:t>
            </a:r>
            <a:r>
              <a:rPr lang="en-US" altLang="zh-CN" dirty="0"/>
              <a:t>results to </a:t>
            </a:r>
            <a:r>
              <a:rPr lang="en-US" altLang="zh-CN" dirty="0" smtClean="0"/>
              <a:t>files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DBMSs typically don’t</a:t>
            </a:r>
          </a:p>
          <a:p>
            <a:pPr lvl="1"/>
            <a:r>
              <a:rPr lang="en-US" altLang="zh-CN" dirty="0" smtClean="0"/>
              <a:t>Matters when the number of nodes gets large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4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580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benchmark and experiments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7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1638</Words>
  <Application>Microsoft Office PowerPoint</Application>
  <PresentationFormat>全屏显示(4:3)</PresentationFormat>
  <Paragraphs>385</Paragraphs>
  <Slides>47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A Comparison of Approaches to Large-Scale Data Analysis</vt:lpstr>
      <vt:lpstr>Why not use a parallel DBMS instead?</vt:lpstr>
      <vt:lpstr>Outline</vt:lpstr>
      <vt:lpstr>Architectural Differences: Data Storage</vt:lpstr>
      <vt:lpstr>Architectural Differences</vt:lpstr>
      <vt:lpstr>Architectural Differences: Programming Model</vt:lpstr>
      <vt:lpstr>Architectural Differences: Expressiveness</vt:lpstr>
      <vt:lpstr>Architectural Differences: Fault Tolerance</vt:lpstr>
      <vt:lpstr>The benchmark and experiments</vt:lpstr>
      <vt:lpstr>Hardware</vt:lpstr>
      <vt:lpstr>Software</vt:lpstr>
      <vt:lpstr>“DeWitt Clause”</vt:lpstr>
      <vt:lpstr>Software</vt:lpstr>
      <vt:lpstr>Grep</vt:lpstr>
      <vt:lpstr>Load times – Grep (535MB/node)</vt:lpstr>
      <vt:lpstr>Load times – Grep (1TB/cluster)</vt:lpstr>
      <vt:lpstr>Query times - Grep (535MB/node)</vt:lpstr>
      <vt:lpstr>Query times - Grep (1TB/cluster)</vt:lpstr>
      <vt:lpstr>Analytical tasks</vt:lpstr>
      <vt:lpstr>Analytical tasks: schema</vt:lpstr>
      <vt:lpstr>Load times – UserVisits (20GB/node)</vt:lpstr>
      <vt:lpstr>Aggregation task</vt:lpstr>
      <vt:lpstr>Query times - Aggregation</vt:lpstr>
      <vt:lpstr>Aggregation task (variation)</vt:lpstr>
      <vt:lpstr>Query times – Aggregation var.</vt:lpstr>
      <vt:lpstr>UDF task</vt:lpstr>
      <vt:lpstr>UDF task</vt:lpstr>
      <vt:lpstr>Query times - UDF</vt:lpstr>
      <vt:lpstr>Discussion</vt:lpstr>
      <vt:lpstr>Discussion</vt:lpstr>
      <vt:lpstr>When to choose MapReduce?</vt:lpstr>
      <vt:lpstr>Query times - Join</vt:lpstr>
      <vt:lpstr>When to choose MapReduce?</vt:lpstr>
      <vt:lpstr>When to choose MapReduce?</vt:lpstr>
      <vt:lpstr>When to choose MapReduce?</vt:lpstr>
      <vt:lpstr>PowerPoint 演示文稿</vt:lpstr>
      <vt:lpstr>Parallel DBMS query execution</vt:lpstr>
      <vt:lpstr>Hardware</vt:lpstr>
      <vt:lpstr>Selection task</vt:lpstr>
      <vt:lpstr>Query times - Selection</vt:lpstr>
      <vt:lpstr>Join Task</vt:lpstr>
      <vt:lpstr>Join Task</vt:lpstr>
      <vt:lpstr>Join Task</vt:lpstr>
      <vt:lpstr>Query times - Join</vt:lpstr>
      <vt:lpstr>Discussion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Simplied Data Processing on Large Clusters</dc:title>
  <dc:creator>czq</dc:creator>
  <cp:lastModifiedBy>czq</cp:lastModifiedBy>
  <cp:revision>83</cp:revision>
  <dcterms:created xsi:type="dcterms:W3CDTF">2018-02-26T03:21:30Z</dcterms:created>
  <dcterms:modified xsi:type="dcterms:W3CDTF">2018-03-07T17:06:12Z</dcterms:modified>
</cp:coreProperties>
</file>