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0" r:id="rId4"/>
    <p:sldId id="282" r:id="rId5"/>
    <p:sldId id="283" r:id="rId6"/>
    <p:sldId id="284" r:id="rId7"/>
    <p:sldId id="285" r:id="rId8"/>
    <p:sldId id="262" r:id="rId9"/>
    <p:sldId id="286" r:id="rId10"/>
    <p:sldId id="287" r:id="rId11"/>
    <p:sldId id="289" r:id="rId12"/>
    <p:sldId id="290" r:id="rId13"/>
    <p:sldId id="291" r:id="rId14"/>
    <p:sldId id="292" r:id="rId15"/>
    <p:sldId id="267" r:id="rId16"/>
    <p:sldId id="265" r:id="rId17"/>
    <p:sldId id="268" r:id="rId18"/>
    <p:sldId id="269" r:id="rId19"/>
    <p:sldId id="272" r:id="rId20"/>
    <p:sldId id="273" r:id="rId21"/>
    <p:sldId id="274" r:id="rId22"/>
    <p:sldId id="294" r:id="rId23"/>
    <p:sldId id="276" r:id="rId24"/>
    <p:sldId id="277" r:id="rId25"/>
    <p:sldId id="295" r:id="rId26"/>
    <p:sldId id="278" r:id="rId27"/>
    <p:sldId id="279" r:id="rId28"/>
    <p:sldId id="280" r:id="rId29"/>
    <p:sldId id="281" r:id="rId30"/>
    <p:sldId id="270" r:id="rId31"/>
    <p:sldId id="293" r:id="rId32"/>
    <p:sldId id="271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4660"/>
  </p:normalViewPr>
  <p:slideViewPr>
    <p:cSldViewPr>
      <p:cViewPr varScale="1">
        <p:scale>
          <a:sx n="108" d="100"/>
          <a:sy n="108" d="100"/>
        </p:scale>
        <p:origin x="-16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9F86E-C791-45A7-835B-98F66D0AAAD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03E50-1D7B-4B00-BC43-299211925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3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03E50-1D7B-4B00-BC43-2992119256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1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03E50-1D7B-4B00-BC43-2992119256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1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03E50-1D7B-4B00-BC43-2992119256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18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03E50-1D7B-4B00-BC43-2992119256D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1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03E50-1D7B-4B00-BC43-2992119256D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18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03E50-1D7B-4B00-BC43-2992119256D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18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03E50-1D7B-4B00-BC43-2992119256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1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ADDA-D55F-4235-AFE1-0154DC63163C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39BB-8B0D-43E2-8BCF-FF111845A754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1BAB-E82D-4265-B819-AB7D5B63CA21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37A6-1D41-4E41-8EF4-67E519FBBB8F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590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ACF4-29AC-4CE9-BC0C-32BEF17F14BD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4CE2-E2F1-4A74-8761-EBB13BE5C6EC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07E-508F-479B-99BA-04953F7FBE58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E55B-A32B-418B-865D-B245DF737584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D813-94D6-4AB2-B14E-1A0311A598B3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6004-023A-499F-8264-152B732EC399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272D-9DFF-4A71-8998-D41BB5BEB121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A309-398B-4F22-B421-2745C610B845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100" dirty="0" err="1" smtClean="0"/>
              <a:t>Simplied</a:t>
            </a:r>
            <a:r>
              <a:rPr lang="en-US" altLang="zh-CN" sz="3100" dirty="0" smtClean="0"/>
              <a:t> </a:t>
            </a:r>
            <a:r>
              <a:rPr lang="en-US" altLang="zh-CN" sz="3100" dirty="0"/>
              <a:t>Data Processing on Large Clusters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838944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Jeffrey </a:t>
            </a:r>
            <a:r>
              <a:rPr lang="en-US" altLang="zh-CN" sz="2000" dirty="0"/>
              <a:t>Dean and Sanjay </a:t>
            </a:r>
            <a:r>
              <a:rPr lang="en-US" altLang="zh-CN" sz="2000" dirty="0" err="1" smtClean="0"/>
              <a:t>Ghemawat</a:t>
            </a:r>
            <a:r>
              <a:rPr lang="en-US" altLang="zh-CN" sz="2000" dirty="0" smtClean="0"/>
              <a:t>,  Google</a:t>
            </a:r>
            <a:r>
              <a:rPr lang="en-US" altLang="zh-CN" sz="2000" dirty="0"/>
              <a:t>, Inc.</a:t>
            </a:r>
            <a:endParaRPr lang="zh-CN" altLang="en-US" sz="20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371600" y="4653136"/>
            <a:ext cx="6400800" cy="196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Presented by</a:t>
            </a:r>
          </a:p>
          <a:p>
            <a:r>
              <a:rPr lang="en-US" altLang="zh-CN" sz="2400" dirty="0" err="1" smtClean="0"/>
              <a:t>Zhiqin</a:t>
            </a:r>
            <a:r>
              <a:rPr lang="en-US" altLang="zh-CN" sz="2400" dirty="0" smtClean="0"/>
              <a:t> Chen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</a:t>
            </a:r>
            <a:r>
              <a:rPr lang="en-US" altLang="zh-CN" dirty="0" smtClean="0"/>
              <a:t> Master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2" y="1196752"/>
            <a:ext cx="781526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544616" y="1340768"/>
            <a:ext cx="3779912" cy="2356456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Picks </a:t>
            </a:r>
            <a:r>
              <a:rPr lang="en-US" altLang="zh-CN" sz="2400" dirty="0">
                <a:solidFill>
                  <a:srgbClr val="7030A0"/>
                </a:solidFill>
              </a:rPr>
              <a:t>idle workers </a:t>
            </a:r>
            <a:r>
              <a:rPr lang="en-US" altLang="zh-CN" sz="2400" dirty="0" smtClean="0">
                <a:solidFill>
                  <a:srgbClr val="7030A0"/>
                </a:solidFill>
              </a:rPr>
              <a:t>and assigns task</a:t>
            </a:r>
            <a:r>
              <a:rPr lang="en-US" altLang="zh-CN" sz="2400" dirty="0">
                <a:solidFill>
                  <a:srgbClr val="7030A0"/>
                </a:solidFill>
              </a:rPr>
              <a:t>s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lvl="1"/>
            <a:r>
              <a:rPr lang="en-US" altLang="zh-CN" sz="2000" dirty="0" smtClean="0">
                <a:solidFill>
                  <a:srgbClr val="7030A0"/>
                </a:solidFill>
              </a:rPr>
              <a:t>M </a:t>
            </a:r>
            <a:r>
              <a:rPr lang="en-US" altLang="zh-CN" sz="2000" dirty="0">
                <a:solidFill>
                  <a:srgbClr val="7030A0"/>
                </a:solidFill>
              </a:rPr>
              <a:t>map </a:t>
            </a:r>
            <a:r>
              <a:rPr lang="en-US" altLang="zh-CN" sz="2000" dirty="0" smtClean="0">
                <a:solidFill>
                  <a:srgbClr val="7030A0"/>
                </a:solidFill>
              </a:rPr>
              <a:t>tasks</a:t>
            </a:r>
          </a:p>
          <a:p>
            <a:pPr lvl="1"/>
            <a:r>
              <a:rPr lang="en-US" altLang="zh-CN" sz="2000" dirty="0" smtClean="0">
                <a:solidFill>
                  <a:srgbClr val="7030A0"/>
                </a:solidFill>
              </a:rPr>
              <a:t>R reduce tasks</a:t>
            </a:r>
          </a:p>
          <a:p>
            <a:pPr lvl="1"/>
            <a:r>
              <a:rPr lang="en-US" altLang="zh-CN" sz="2000" dirty="0" smtClean="0">
                <a:solidFill>
                  <a:srgbClr val="7030A0"/>
                </a:solidFill>
              </a:rPr>
              <a:t>Can assign multiple tasks on the same worker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35896" y="2348880"/>
            <a:ext cx="1152128" cy="64807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</a:t>
            </a:r>
            <a:r>
              <a:rPr lang="en-US" altLang="zh-CN" dirty="0" smtClean="0"/>
              <a:t> Map worker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2" y="1196752"/>
            <a:ext cx="781526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28184" y="1340768"/>
            <a:ext cx="2952328" cy="2356456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</a:rPr>
              <a:t>Reads the input split</a:t>
            </a:r>
          </a:p>
          <a:p>
            <a:r>
              <a:rPr lang="en-US" altLang="zh-CN" sz="2000" dirty="0" smtClean="0">
                <a:solidFill>
                  <a:srgbClr val="7030A0"/>
                </a:solidFill>
              </a:rPr>
              <a:t>Parses </a:t>
            </a:r>
            <a:r>
              <a:rPr lang="en-US" altLang="zh-CN" sz="2000" dirty="0">
                <a:solidFill>
                  <a:srgbClr val="7030A0"/>
                </a:solidFill>
              </a:rPr>
              <a:t>K/V pairs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 smtClean="0">
                <a:solidFill>
                  <a:srgbClr val="7030A0"/>
                </a:solidFill>
              </a:rPr>
              <a:t>Passes K/V pairs </a:t>
            </a:r>
            <a:r>
              <a:rPr lang="en-US" altLang="zh-CN" sz="2000" dirty="0">
                <a:solidFill>
                  <a:srgbClr val="7030A0"/>
                </a:solidFill>
              </a:rPr>
              <a:t>to </a:t>
            </a:r>
            <a:r>
              <a:rPr lang="en-US" altLang="zh-CN" sz="2000" dirty="0" smtClean="0">
                <a:solidFill>
                  <a:srgbClr val="7030A0"/>
                </a:solidFill>
              </a:rPr>
              <a:t>the map function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en-US" altLang="zh-CN" sz="2000" dirty="0" smtClean="0">
                <a:solidFill>
                  <a:srgbClr val="7030A0"/>
                </a:solidFill>
              </a:rPr>
              <a:t>Intermediate </a:t>
            </a:r>
            <a:r>
              <a:rPr lang="en-US" altLang="zh-CN" sz="2000" dirty="0">
                <a:solidFill>
                  <a:srgbClr val="7030A0"/>
                </a:solidFill>
              </a:rPr>
              <a:t>pairs are periodically written to local disk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9632" y="3284984"/>
            <a:ext cx="2088232" cy="266429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</a:t>
            </a:r>
            <a:r>
              <a:rPr lang="en-US" altLang="zh-CN" dirty="0" smtClean="0"/>
              <a:t> Local write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2" y="1196752"/>
            <a:ext cx="781526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12160" y="1340768"/>
            <a:ext cx="3168352" cy="2356456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</a:rPr>
              <a:t>Local disk is partitioned </a:t>
            </a:r>
            <a:r>
              <a:rPr lang="en-US" altLang="zh-CN" sz="2000" dirty="0">
                <a:solidFill>
                  <a:srgbClr val="7030A0"/>
                </a:solidFill>
              </a:rPr>
              <a:t>into R </a:t>
            </a:r>
            <a:r>
              <a:rPr lang="en-US" altLang="zh-CN" sz="2000" dirty="0" smtClean="0">
                <a:solidFill>
                  <a:srgbClr val="7030A0"/>
                </a:solidFill>
              </a:rPr>
              <a:t>regions</a:t>
            </a:r>
          </a:p>
          <a:p>
            <a:r>
              <a:rPr lang="en-US" altLang="zh-CN" sz="2000" dirty="0" smtClean="0">
                <a:solidFill>
                  <a:srgbClr val="7030A0"/>
                </a:solidFill>
              </a:rPr>
              <a:t>The </a:t>
            </a:r>
            <a:r>
              <a:rPr lang="en-US" altLang="zh-CN" sz="2000" dirty="0">
                <a:solidFill>
                  <a:srgbClr val="7030A0"/>
                </a:solidFill>
              </a:rPr>
              <a:t>locations  </a:t>
            </a:r>
            <a:r>
              <a:rPr lang="en-US" altLang="zh-CN" sz="2000" dirty="0" smtClean="0">
                <a:solidFill>
                  <a:srgbClr val="7030A0"/>
                </a:solidFill>
              </a:rPr>
              <a:t>are </a:t>
            </a:r>
            <a:r>
              <a:rPr lang="en-US" altLang="zh-CN" sz="2000" dirty="0">
                <a:solidFill>
                  <a:srgbClr val="7030A0"/>
                </a:solidFill>
              </a:rPr>
              <a:t>passed back to the </a:t>
            </a:r>
            <a:r>
              <a:rPr lang="en-US" altLang="zh-CN" sz="2000" dirty="0" smtClean="0">
                <a:solidFill>
                  <a:srgbClr val="7030A0"/>
                </a:solidFill>
              </a:rPr>
              <a:t>master</a:t>
            </a:r>
          </a:p>
          <a:p>
            <a:r>
              <a:rPr lang="en-US" altLang="zh-CN" sz="2000" dirty="0" smtClean="0">
                <a:solidFill>
                  <a:srgbClr val="7030A0"/>
                </a:solidFill>
              </a:rPr>
              <a:t>Master forwards </a:t>
            </a:r>
            <a:r>
              <a:rPr lang="en-US" altLang="zh-CN" sz="2000" dirty="0">
                <a:solidFill>
                  <a:srgbClr val="7030A0"/>
                </a:solidFill>
              </a:rPr>
              <a:t>these locations to </a:t>
            </a:r>
            <a:r>
              <a:rPr lang="en-US" altLang="zh-CN" sz="2000" dirty="0" smtClean="0">
                <a:solidFill>
                  <a:srgbClr val="7030A0"/>
                </a:solidFill>
              </a:rPr>
              <a:t>the reduce </a:t>
            </a:r>
            <a:r>
              <a:rPr lang="en-US" altLang="zh-CN" sz="2000" dirty="0">
                <a:solidFill>
                  <a:srgbClr val="7030A0"/>
                </a:solidFill>
              </a:rPr>
              <a:t>workers.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928" y="3284984"/>
            <a:ext cx="576064" cy="266429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</a:t>
            </a:r>
            <a:r>
              <a:rPr lang="en-US" altLang="zh-CN" dirty="0" smtClean="0"/>
              <a:t> Reduce worker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2" y="1196752"/>
            <a:ext cx="781526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300192" y="1340768"/>
            <a:ext cx="2952328" cy="2356456"/>
          </a:xfrm>
        </p:spPr>
        <p:txBody>
          <a:bodyPr>
            <a:noAutofit/>
          </a:bodyPr>
          <a:lstStyle/>
          <a:p>
            <a:r>
              <a:rPr lang="en-US" altLang="zh-CN" sz="2000" dirty="0" err="1" smtClean="0">
                <a:solidFill>
                  <a:srgbClr val="7030A0"/>
                </a:solidFill>
              </a:rPr>
              <a:t>Remotley</a:t>
            </a:r>
            <a:r>
              <a:rPr lang="en-US" altLang="zh-CN" sz="2000" dirty="0" smtClean="0">
                <a:solidFill>
                  <a:srgbClr val="7030A0"/>
                </a:solidFill>
              </a:rPr>
              <a:t> reads </a:t>
            </a:r>
            <a:r>
              <a:rPr lang="en-US" altLang="zh-CN" sz="2000" dirty="0">
                <a:solidFill>
                  <a:srgbClr val="7030A0"/>
                </a:solidFill>
              </a:rPr>
              <a:t>all intermediate </a:t>
            </a:r>
            <a:r>
              <a:rPr lang="en-US" altLang="zh-CN" sz="2000" dirty="0" smtClean="0">
                <a:solidFill>
                  <a:srgbClr val="7030A0"/>
                </a:solidFill>
              </a:rPr>
              <a:t>data</a:t>
            </a:r>
          </a:p>
          <a:p>
            <a:r>
              <a:rPr lang="en-US" altLang="zh-CN" sz="2000" dirty="0" smtClean="0">
                <a:solidFill>
                  <a:srgbClr val="7030A0"/>
                </a:solidFill>
              </a:rPr>
              <a:t>Sorts </a:t>
            </a:r>
            <a:r>
              <a:rPr lang="en-US" altLang="zh-CN" sz="2000" dirty="0">
                <a:solidFill>
                  <a:srgbClr val="7030A0"/>
                </a:solidFill>
              </a:rPr>
              <a:t>it by the intermediate </a:t>
            </a:r>
            <a:r>
              <a:rPr lang="en-US" altLang="zh-CN" sz="2000" dirty="0" smtClean="0">
                <a:solidFill>
                  <a:srgbClr val="7030A0"/>
                </a:solidFill>
              </a:rPr>
              <a:t>keys</a:t>
            </a:r>
            <a:endParaRPr lang="en-US" altLang="zh-CN" sz="2000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8104" y="3789040"/>
            <a:ext cx="1152128" cy="136815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</a:t>
            </a:r>
            <a:r>
              <a:rPr lang="en-US" altLang="zh-CN" dirty="0" smtClean="0"/>
              <a:t> Reduce worker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2" y="1196752"/>
            <a:ext cx="781526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12160" y="1340768"/>
            <a:ext cx="3240360" cy="2356456"/>
          </a:xfrm>
        </p:spPr>
        <p:txBody>
          <a:bodyPr>
            <a:no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Iterates </a:t>
            </a:r>
            <a:r>
              <a:rPr lang="en-US" altLang="zh-CN" sz="2000" dirty="0" smtClean="0">
                <a:solidFill>
                  <a:srgbClr val="7030A0"/>
                </a:solidFill>
              </a:rPr>
              <a:t>over the sorted </a:t>
            </a:r>
            <a:r>
              <a:rPr lang="en-US" altLang="zh-CN" sz="2000" dirty="0">
                <a:solidFill>
                  <a:srgbClr val="7030A0"/>
                </a:solidFill>
              </a:rPr>
              <a:t>intermediate data</a:t>
            </a:r>
          </a:p>
          <a:p>
            <a:r>
              <a:rPr lang="en-US" altLang="zh-CN" sz="2000" dirty="0">
                <a:solidFill>
                  <a:srgbClr val="7030A0"/>
                </a:solidFill>
              </a:rPr>
              <a:t>Passes </a:t>
            </a:r>
            <a:r>
              <a:rPr lang="en-US" altLang="zh-CN" sz="2000" dirty="0" smtClean="0">
                <a:solidFill>
                  <a:srgbClr val="7030A0"/>
                </a:solidFill>
              </a:rPr>
              <a:t>the Key/List pairs to </a:t>
            </a:r>
            <a:r>
              <a:rPr lang="en-US" altLang="zh-CN" sz="2000" dirty="0">
                <a:solidFill>
                  <a:srgbClr val="7030A0"/>
                </a:solidFill>
              </a:rPr>
              <a:t>the Reduce function</a:t>
            </a:r>
          </a:p>
          <a:p>
            <a:r>
              <a:rPr lang="en-US" altLang="zh-CN" sz="2000" dirty="0">
                <a:solidFill>
                  <a:srgbClr val="7030A0"/>
                </a:solidFill>
              </a:rPr>
              <a:t>The output is appended to a final output file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8104" y="3789040"/>
            <a:ext cx="2731236" cy="136815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Implementation: Locality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Network bandwidth is scarce</a:t>
            </a:r>
          </a:p>
          <a:p>
            <a:pPr lvl="3"/>
            <a:endParaRPr lang="en-US" altLang="zh-CN" dirty="0" smtClean="0"/>
          </a:p>
          <a:p>
            <a:r>
              <a:rPr lang="en-US" altLang="zh-CN" dirty="0"/>
              <a:t>Google File System</a:t>
            </a:r>
          </a:p>
          <a:p>
            <a:pPr lvl="1"/>
            <a:r>
              <a:rPr lang="en-US" altLang="zh-CN" dirty="0" smtClean="0"/>
              <a:t>Divides each file into blocks</a:t>
            </a:r>
          </a:p>
          <a:p>
            <a:pPr lvl="1"/>
            <a:r>
              <a:rPr lang="en-US" altLang="zh-CN" dirty="0" smtClean="0"/>
              <a:t>Stores several copies on different machines</a:t>
            </a:r>
          </a:p>
          <a:p>
            <a:pPr lvl="3"/>
            <a:endParaRPr lang="en-US" altLang="zh-CN" dirty="0" smtClean="0"/>
          </a:p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master</a:t>
            </a:r>
          </a:p>
          <a:p>
            <a:pPr lvl="1"/>
            <a:r>
              <a:rPr lang="en-US" altLang="zh-CN" dirty="0"/>
              <a:t>Schedule a map task on a machine </a:t>
            </a:r>
            <a:r>
              <a:rPr lang="en-US" altLang="zh-CN" dirty="0" smtClean="0"/>
              <a:t>that</a:t>
            </a:r>
          </a:p>
          <a:p>
            <a:pPr lvl="2"/>
            <a:r>
              <a:rPr lang="en-US" altLang="zh-CN" dirty="0" smtClean="0"/>
              <a:t>contains </a:t>
            </a:r>
            <a:r>
              <a:rPr lang="en-US" altLang="zh-CN" dirty="0"/>
              <a:t>a replica of the corresponding input data</a:t>
            </a:r>
          </a:p>
          <a:p>
            <a:pPr lvl="2"/>
            <a:r>
              <a:rPr lang="en-US" altLang="zh-CN" dirty="0" smtClean="0"/>
              <a:t>near </a:t>
            </a:r>
            <a:r>
              <a:rPr lang="en-US" altLang="zh-CN" dirty="0"/>
              <a:t>a replica of </a:t>
            </a:r>
            <a:r>
              <a:rPr lang="en-US" altLang="zh-CN" dirty="0" smtClean="0"/>
              <a:t>the input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Most input data is read locally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1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Implementation: Fault tolerance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Worker failure</a:t>
            </a:r>
          </a:p>
          <a:p>
            <a:pPr lvl="1"/>
            <a:r>
              <a:rPr lang="en-US" altLang="zh-CN" dirty="0" smtClean="0"/>
              <a:t>Common</a:t>
            </a:r>
            <a:endParaRPr lang="en-US" altLang="zh-CN" dirty="0"/>
          </a:p>
          <a:p>
            <a:pPr lvl="1"/>
            <a:r>
              <a:rPr lang="en-US" altLang="zh-CN" dirty="0" smtClean="0"/>
              <a:t>Master pings workers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Incomplete tasks </a:t>
            </a:r>
            <a:r>
              <a:rPr lang="en-US" altLang="zh-CN" dirty="0" smtClean="0"/>
              <a:t>rescheduled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Complete map </a:t>
            </a:r>
            <a:r>
              <a:rPr lang="en-US" altLang="zh-CN" dirty="0" smtClean="0"/>
              <a:t>rescheduled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Complete reduce </a:t>
            </a:r>
            <a:r>
              <a:rPr lang="en-US" altLang="zh-CN" dirty="0" smtClean="0"/>
              <a:t>ignored</a:t>
            </a:r>
          </a:p>
          <a:p>
            <a:r>
              <a:rPr lang="en-US" altLang="zh-CN" dirty="0" smtClean="0"/>
              <a:t>Master failure</a:t>
            </a:r>
          </a:p>
          <a:p>
            <a:pPr lvl="1"/>
            <a:r>
              <a:rPr lang="en-US" altLang="zh-CN" dirty="0" smtClean="0"/>
              <a:t>Uncommon</a:t>
            </a:r>
          </a:p>
          <a:p>
            <a:pPr lvl="1"/>
            <a:r>
              <a:rPr lang="en-US" altLang="zh-CN" dirty="0" smtClean="0"/>
              <a:t>Checkpoints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0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Implementation: 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 pieces of Map, R pieces of Reduce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Much </a:t>
            </a:r>
            <a:r>
              <a:rPr lang="en-US" altLang="zh-CN" dirty="0"/>
              <a:t>larger than the number of </a:t>
            </a:r>
            <a:r>
              <a:rPr lang="en-US" altLang="zh-CN" dirty="0" smtClean="0"/>
              <a:t>workers</a:t>
            </a:r>
          </a:p>
          <a:p>
            <a:pPr lvl="1"/>
            <a:r>
              <a:rPr lang="en-US" altLang="zh-CN" dirty="0" smtClean="0"/>
              <a:t>Improve </a:t>
            </a:r>
            <a:r>
              <a:rPr lang="en-US" altLang="zh-CN" dirty="0"/>
              <a:t>dynamic load </a:t>
            </a:r>
            <a:r>
              <a:rPr lang="en-US" altLang="zh-CN" dirty="0" smtClean="0"/>
              <a:t>balancing</a:t>
            </a:r>
          </a:p>
          <a:p>
            <a:pPr lvl="1"/>
            <a:r>
              <a:rPr lang="en-US" altLang="zh-CN" dirty="0" smtClean="0"/>
              <a:t>Speeds up </a:t>
            </a:r>
            <a:r>
              <a:rPr lang="en-US" altLang="zh-CN" dirty="0"/>
              <a:t>recovery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Need to be tuned accordingly</a:t>
            </a:r>
          </a:p>
          <a:p>
            <a:pPr lvl="1"/>
            <a:r>
              <a:rPr lang="en-US" altLang="zh-CN" dirty="0" smtClean="0"/>
              <a:t>e.g</a:t>
            </a:r>
            <a:r>
              <a:rPr lang="en-US" altLang="zh-CN" dirty="0"/>
              <a:t>. </a:t>
            </a:r>
            <a:r>
              <a:rPr lang="en-US" altLang="zh-CN" dirty="0" smtClean="0"/>
              <a:t>  2,000 workers     M </a:t>
            </a:r>
            <a:r>
              <a:rPr lang="en-US" altLang="zh-CN" dirty="0"/>
              <a:t>= </a:t>
            </a:r>
            <a:r>
              <a:rPr lang="en-US" altLang="zh-CN" dirty="0" smtClean="0"/>
              <a:t>200,000      R </a:t>
            </a:r>
            <a:r>
              <a:rPr lang="en-US" altLang="zh-CN" dirty="0"/>
              <a:t>= </a:t>
            </a:r>
            <a:r>
              <a:rPr lang="en-US" altLang="zh-CN" dirty="0" smtClean="0"/>
              <a:t>5,000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8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r>
              <a:rPr lang="en-US" altLang="zh-CN" dirty="0" smtClean="0"/>
              <a:t>: Backups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Problem: Stragglers</a:t>
            </a:r>
          </a:p>
          <a:p>
            <a:pPr lvl="1"/>
            <a:r>
              <a:rPr lang="en-US" altLang="zh-CN" dirty="0" smtClean="0"/>
              <a:t>Unusually slow machines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Solution: backups</a:t>
            </a:r>
          </a:p>
          <a:p>
            <a:pPr lvl="1"/>
            <a:r>
              <a:rPr lang="en-US" altLang="zh-CN" dirty="0" smtClean="0"/>
              <a:t>When MR is close to </a:t>
            </a:r>
            <a:r>
              <a:rPr lang="en-US" altLang="zh-CN" dirty="0"/>
              <a:t>completion</a:t>
            </a:r>
          </a:p>
          <a:p>
            <a:pPr lvl="1"/>
            <a:r>
              <a:rPr lang="en-US" altLang="zh-CN" dirty="0" smtClean="0"/>
              <a:t>Re-launch backups for </a:t>
            </a:r>
            <a:r>
              <a:rPr lang="en-US" altLang="zh-CN" dirty="0"/>
              <a:t>remaining in-progress tasks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Significantly reduce the </a:t>
            </a:r>
            <a:r>
              <a:rPr lang="en-US" altLang="zh-CN" dirty="0"/>
              <a:t>time </a:t>
            </a:r>
            <a:r>
              <a:rPr lang="en-US" altLang="zh-CN" dirty="0" smtClean="0"/>
              <a:t>(44% in experiment)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15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Performance: Experimental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Measure I/O</a:t>
            </a:r>
          </a:p>
          <a:p>
            <a:pPr lvl="1"/>
            <a:r>
              <a:rPr lang="en-US" altLang="zh-CN" dirty="0" smtClean="0"/>
              <a:t>Scarce resource</a:t>
            </a:r>
          </a:p>
          <a:p>
            <a:r>
              <a:rPr lang="en-US" altLang="zh-CN" dirty="0" smtClean="0"/>
              <a:t>Cluster</a:t>
            </a:r>
          </a:p>
          <a:p>
            <a:pPr lvl="1"/>
            <a:r>
              <a:rPr lang="en-US" altLang="zh-CN" dirty="0" smtClean="0"/>
              <a:t>Approximately </a:t>
            </a:r>
            <a:r>
              <a:rPr lang="en-US" altLang="zh-CN" dirty="0"/>
              <a:t>1800 </a:t>
            </a:r>
            <a:r>
              <a:rPr lang="en-US" altLang="zh-CN" dirty="0" smtClean="0"/>
              <a:t>machines</a:t>
            </a:r>
          </a:p>
          <a:p>
            <a:pPr lvl="1"/>
            <a:r>
              <a:rPr lang="en-US" altLang="zh-CN" dirty="0" smtClean="0"/>
              <a:t>Each with two </a:t>
            </a:r>
            <a:r>
              <a:rPr lang="en-US" altLang="zh-CN" dirty="0"/>
              <a:t>2GHz Intel Xeon processors with </a:t>
            </a:r>
            <a:r>
              <a:rPr lang="en-US" altLang="zh-CN" dirty="0" smtClean="0"/>
              <a:t>Hyper-Threading enabled</a:t>
            </a:r>
          </a:p>
          <a:p>
            <a:pPr lvl="1"/>
            <a:r>
              <a:rPr lang="en-US" altLang="zh-CN" dirty="0" smtClean="0"/>
              <a:t>4GB memory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wo </a:t>
            </a:r>
            <a:r>
              <a:rPr lang="en-US" altLang="zh-CN" dirty="0"/>
              <a:t>160GB </a:t>
            </a:r>
            <a:r>
              <a:rPr lang="en-US" altLang="zh-CN" dirty="0" smtClean="0"/>
              <a:t>IDE disks</a:t>
            </a:r>
          </a:p>
          <a:p>
            <a:pPr lvl="1"/>
            <a:r>
              <a:rPr lang="en-US" altLang="zh-CN" dirty="0" smtClean="0"/>
              <a:t>Gigabit </a:t>
            </a:r>
            <a:r>
              <a:rPr lang="en-US" altLang="zh-CN" dirty="0"/>
              <a:t>Ethernet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9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Parallel applications</a:t>
            </a:r>
          </a:p>
          <a:p>
            <a:pPr lvl="1"/>
            <a:r>
              <a:rPr lang="en-US" altLang="zh-CN" dirty="0" smtClean="0"/>
              <a:t>Inverted indices</a:t>
            </a:r>
          </a:p>
          <a:p>
            <a:pPr lvl="1"/>
            <a:r>
              <a:rPr lang="en-US" altLang="zh-CN" dirty="0" smtClean="0"/>
              <a:t>Summaries </a:t>
            </a:r>
            <a:r>
              <a:rPr lang="en-US" altLang="zh-CN" dirty="0"/>
              <a:t>of </a:t>
            </a:r>
            <a:r>
              <a:rPr lang="en-US" altLang="zh-CN" dirty="0" smtClean="0"/>
              <a:t>web pages</a:t>
            </a:r>
          </a:p>
          <a:p>
            <a:pPr lvl="1"/>
            <a:r>
              <a:rPr lang="en-US" altLang="zh-CN" dirty="0" smtClean="0"/>
              <a:t>Most </a:t>
            </a:r>
            <a:r>
              <a:rPr lang="en-US" altLang="zh-CN" dirty="0"/>
              <a:t>frequent </a:t>
            </a:r>
            <a:r>
              <a:rPr lang="en-US" altLang="zh-CN" dirty="0" smtClean="0"/>
              <a:t>queries</a:t>
            </a:r>
          </a:p>
          <a:p>
            <a:pPr lvl="1"/>
            <a:endParaRPr lang="en-US" altLang="zh-CN" dirty="0" smtClean="0"/>
          </a:p>
          <a:p>
            <a:r>
              <a:rPr lang="en-US" altLang="zh-CN" dirty="0"/>
              <a:t>Common issues</a:t>
            </a:r>
          </a:p>
          <a:p>
            <a:pPr lvl="1"/>
            <a:r>
              <a:rPr lang="en-US" altLang="zh-CN" dirty="0" smtClean="0"/>
              <a:t>Parallelize computation</a:t>
            </a:r>
          </a:p>
          <a:p>
            <a:pPr lvl="1"/>
            <a:r>
              <a:rPr lang="en-US" altLang="zh-CN" dirty="0" smtClean="0"/>
              <a:t>Distribute data</a:t>
            </a:r>
          </a:p>
          <a:p>
            <a:pPr lvl="1"/>
            <a:r>
              <a:rPr lang="en-US" altLang="zh-CN" dirty="0" smtClean="0"/>
              <a:t>Handle failures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0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Performance: </a:t>
            </a:r>
            <a:r>
              <a:rPr lang="en-US" altLang="zh-CN" dirty="0" err="1"/>
              <a:t>Grep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Grep</a:t>
            </a:r>
            <a:r>
              <a:rPr lang="en-US" altLang="zh-CN" dirty="0" smtClean="0"/>
              <a:t> for rare three-character pattern</a:t>
            </a:r>
          </a:p>
          <a:p>
            <a:pPr lvl="1"/>
            <a:r>
              <a:rPr lang="en-US" altLang="zh-CN" dirty="0" smtClean="0"/>
              <a:t>10</a:t>
            </a:r>
            <a:r>
              <a:rPr lang="en-US" altLang="zh-CN" baseline="30000" dirty="0" smtClean="0"/>
              <a:t>10</a:t>
            </a:r>
            <a:r>
              <a:rPr lang="en-US" altLang="zh-CN" dirty="0" smtClean="0"/>
              <a:t> 100-byte records</a:t>
            </a:r>
          </a:p>
          <a:p>
            <a:pPr lvl="1"/>
            <a:r>
              <a:rPr lang="en-US" altLang="zh-CN" dirty="0" smtClean="0"/>
              <a:t>~100,000 hits</a:t>
            </a:r>
          </a:p>
          <a:p>
            <a:pPr lvl="1"/>
            <a:endParaRPr lang="en-US" altLang="zh-CN" dirty="0" smtClean="0"/>
          </a:p>
          <a:p>
            <a:r>
              <a:rPr lang="en-US" altLang="zh-CN" dirty="0"/>
              <a:t>Large map small </a:t>
            </a:r>
            <a:r>
              <a:rPr lang="en-US" altLang="zh-CN" dirty="0" smtClean="0"/>
              <a:t>reduce</a:t>
            </a:r>
          </a:p>
          <a:p>
            <a:pPr lvl="1"/>
            <a:r>
              <a:rPr lang="en-US" altLang="zh-CN" dirty="0" smtClean="0"/>
              <a:t>M = 15,000    R = 1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7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16" y="4077072"/>
            <a:ext cx="4889890" cy="335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Grep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Execution time:  150 seconds</a:t>
            </a:r>
          </a:p>
          <a:p>
            <a:r>
              <a:rPr lang="en-US" altLang="zh-CN" dirty="0" smtClean="0"/>
              <a:t>1 minute </a:t>
            </a:r>
            <a:r>
              <a:rPr lang="en-US" altLang="zh-CN" dirty="0"/>
              <a:t>startup overhead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Propagate the program to </a:t>
            </a:r>
            <a:r>
              <a:rPr lang="en-US" altLang="zh-CN" dirty="0"/>
              <a:t>all </a:t>
            </a:r>
            <a:r>
              <a:rPr lang="en-US" altLang="zh-CN" dirty="0" smtClean="0"/>
              <a:t>workers</a:t>
            </a:r>
          </a:p>
          <a:p>
            <a:pPr lvl="1"/>
            <a:r>
              <a:rPr lang="en-US" altLang="zh-CN" dirty="0" smtClean="0"/>
              <a:t>Open 1000 input files for locality </a:t>
            </a:r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Performance: </a:t>
            </a:r>
            <a:r>
              <a:rPr lang="en-US" altLang="zh-CN" dirty="0" smtClean="0"/>
              <a:t>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Large sort, based on </a:t>
            </a:r>
            <a:r>
              <a:rPr lang="en-US" altLang="zh-CN" dirty="0" err="1"/>
              <a:t>TeraSort</a:t>
            </a:r>
            <a:r>
              <a:rPr lang="en-US" altLang="zh-CN" dirty="0"/>
              <a:t> benchmark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 TB data</a:t>
            </a:r>
          </a:p>
          <a:p>
            <a:pPr lvl="1"/>
            <a:r>
              <a:rPr lang="en-US" altLang="zh-CN" dirty="0"/>
              <a:t>10</a:t>
            </a:r>
            <a:r>
              <a:rPr lang="en-US" altLang="zh-CN" baseline="30000" dirty="0"/>
              <a:t>10</a:t>
            </a:r>
            <a:r>
              <a:rPr lang="en-US" altLang="zh-CN" dirty="0"/>
              <a:t> 100-byte </a:t>
            </a:r>
            <a:r>
              <a:rPr lang="en-US" altLang="zh-CN" dirty="0" smtClean="0"/>
              <a:t>records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Additional experiment</a:t>
            </a:r>
            <a:endParaRPr lang="en-US" altLang="zh-CN" dirty="0"/>
          </a:p>
          <a:p>
            <a:pPr lvl="1"/>
            <a:r>
              <a:rPr lang="en-US" altLang="zh-CN" dirty="0" smtClean="0"/>
              <a:t>Turning </a:t>
            </a:r>
            <a:r>
              <a:rPr lang="en-US" altLang="zh-CN" dirty="0"/>
              <a:t>off backups</a:t>
            </a:r>
          </a:p>
          <a:p>
            <a:pPr lvl="1"/>
            <a:r>
              <a:rPr lang="en-US" altLang="zh-CN" dirty="0" smtClean="0"/>
              <a:t>Inducing </a:t>
            </a:r>
            <a:r>
              <a:rPr lang="en-US" altLang="zh-CN" dirty="0"/>
              <a:t>machine failures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3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5395"/>
            <a:ext cx="8928992" cy="543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Performance: </a:t>
            </a:r>
            <a:r>
              <a:rPr lang="en-US" altLang="zh-CN" dirty="0" smtClean="0"/>
              <a:t>Sort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15616" y="1039151"/>
            <a:ext cx="134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891 seconds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1239839"/>
            <a:ext cx="146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1283 seconds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16120" y="980728"/>
            <a:ext cx="134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933 </a:t>
            </a:r>
            <a:r>
              <a:rPr lang="en-US" altLang="zh-CN" dirty="0">
                <a:solidFill>
                  <a:srgbClr val="0000FF"/>
                </a:solidFill>
              </a:rPr>
              <a:t>seconds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Performance: </a:t>
            </a:r>
            <a:r>
              <a:rPr lang="en-US" altLang="zh-CN" dirty="0" smtClean="0"/>
              <a:t>Backups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Similar execution pattern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overall </a:t>
            </a:r>
          </a:p>
          <a:p>
            <a:pPr lvl="1"/>
            <a:r>
              <a:rPr lang="en-US" altLang="zh-CN" dirty="0" smtClean="0"/>
              <a:t>Minimal overhead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Reducing computation time</a:t>
            </a:r>
          </a:p>
          <a:p>
            <a:pPr lvl="1"/>
            <a:r>
              <a:rPr lang="en-US" altLang="zh-CN" dirty="0" smtClean="0"/>
              <a:t>All but 5 tasks finished at 960 seconds</a:t>
            </a:r>
          </a:p>
          <a:p>
            <a:pPr lvl="1"/>
            <a:r>
              <a:rPr lang="en-US" altLang="zh-CN" dirty="0" smtClean="0"/>
              <a:t>Without backups, finishes at 1283 seconds</a:t>
            </a:r>
          </a:p>
          <a:p>
            <a:pPr lvl="1"/>
            <a:r>
              <a:rPr lang="en-US" altLang="zh-CN" dirty="0" smtClean="0"/>
              <a:t>Stragglers finish 300 </a:t>
            </a:r>
            <a:r>
              <a:rPr lang="en-US" altLang="zh-CN" dirty="0"/>
              <a:t>seconds </a:t>
            </a:r>
            <a:r>
              <a:rPr lang="en-US" altLang="zh-CN" dirty="0" smtClean="0"/>
              <a:t>later (23%)</a:t>
            </a:r>
          </a:p>
          <a:p>
            <a:pPr lvl="1"/>
            <a:r>
              <a:rPr lang="en-US" altLang="zh-CN" dirty="0" smtClean="0"/>
              <a:t>44% slower than backup execution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5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5395"/>
            <a:ext cx="8928992" cy="543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Performance: </a:t>
            </a:r>
            <a:r>
              <a:rPr lang="en-US" altLang="zh-CN" dirty="0" smtClean="0"/>
              <a:t>Sort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15616" y="1039151"/>
            <a:ext cx="134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891 seconds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1239839"/>
            <a:ext cx="146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1283 seconds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16120" y="980728"/>
            <a:ext cx="134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933 </a:t>
            </a:r>
            <a:r>
              <a:rPr lang="en-US" altLang="zh-CN" dirty="0">
                <a:solidFill>
                  <a:srgbClr val="0000FF"/>
                </a:solidFill>
              </a:rPr>
              <a:t>seconds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Performance: Failures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Killed 200 of 1746 workers intentionally</a:t>
            </a:r>
          </a:p>
          <a:p>
            <a:pPr lvl="1"/>
            <a:r>
              <a:rPr lang="en-US" altLang="zh-CN" dirty="0" smtClean="0"/>
              <a:t>Happens at between 200 and 300 seconds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Re-execution begins immediately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Results in only 5% total time increase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1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85313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First released in February 2003</a:t>
            </a:r>
          </a:p>
          <a:p>
            <a:pPr lvl="1"/>
            <a:r>
              <a:rPr lang="en-US" altLang="zh-CN" dirty="0" smtClean="0"/>
              <a:t>Significant improvements in August 2003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Extremely reusable</a:t>
            </a:r>
          </a:p>
          <a:p>
            <a:r>
              <a:rPr lang="en-US" altLang="zh-CN" dirty="0" smtClean="0"/>
              <a:t>Simplified code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Applications</a:t>
            </a:r>
          </a:p>
          <a:p>
            <a:pPr lvl="1"/>
            <a:r>
              <a:rPr lang="en-US" altLang="zh-CN" dirty="0"/>
              <a:t>large-scale machine learning </a:t>
            </a:r>
            <a:r>
              <a:rPr lang="en-US" altLang="zh-CN" dirty="0" smtClean="0"/>
              <a:t>problems</a:t>
            </a:r>
          </a:p>
          <a:p>
            <a:pPr lvl="1"/>
            <a:r>
              <a:rPr lang="en-US" altLang="zh-CN" dirty="0"/>
              <a:t>clustering </a:t>
            </a:r>
            <a:r>
              <a:rPr lang="en-US" altLang="zh-CN" dirty="0" smtClean="0"/>
              <a:t>problems</a:t>
            </a:r>
          </a:p>
          <a:p>
            <a:pPr lvl="1"/>
            <a:r>
              <a:rPr lang="en-US" altLang="zh-CN" dirty="0"/>
              <a:t>extraction of </a:t>
            </a:r>
            <a:r>
              <a:rPr lang="en-US" altLang="zh-CN" dirty="0" smtClean="0"/>
              <a:t>data or properties</a:t>
            </a:r>
          </a:p>
          <a:p>
            <a:pPr lvl="1"/>
            <a:r>
              <a:rPr lang="en-US" altLang="zh-CN" dirty="0"/>
              <a:t>large-scale graph computations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841" y="1556792"/>
            <a:ext cx="3776663" cy="431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3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US" altLang="zh-CN" dirty="0"/>
              <a:t>Might be hard to express problem in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. (People are more familiar with SQL)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en-US" altLang="zh-CN" dirty="0"/>
              <a:t>is closed-source (to Google) C</a:t>
            </a:r>
            <a:r>
              <a:rPr lang="en-US" altLang="zh-CN" dirty="0" smtClean="0"/>
              <a:t>++.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/>
              <a:t>is open-source Java-based </a:t>
            </a:r>
            <a:r>
              <a:rPr lang="en-US" altLang="zh-CN" dirty="0" smtClean="0"/>
              <a:t>rewrite.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*Why </a:t>
            </a:r>
            <a:r>
              <a:rPr lang="en-US" altLang="zh-CN" dirty="0">
                <a:solidFill>
                  <a:srgbClr val="FF0000"/>
                </a:solidFill>
              </a:rPr>
              <a:t>not use a parallel DBMS instead?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23762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To be continued …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7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Key/Value pairs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map</a:t>
            </a:r>
          </a:p>
          <a:p>
            <a:pPr lvl="1"/>
            <a:r>
              <a:rPr lang="en-US" altLang="zh-CN" dirty="0" smtClean="0"/>
              <a:t>Input: input </a:t>
            </a:r>
            <a:r>
              <a:rPr lang="en-US" altLang="zh-CN" dirty="0" smtClean="0">
                <a:solidFill>
                  <a:srgbClr val="00B050"/>
                </a:solidFill>
              </a:rPr>
              <a:t>Key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00B050"/>
                </a:solidFill>
              </a:rPr>
              <a:t>Value</a:t>
            </a:r>
          </a:p>
          <a:p>
            <a:pPr lvl="1"/>
            <a:r>
              <a:rPr lang="en-US" altLang="zh-CN" dirty="0" smtClean="0"/>
              <a:t>Output: intermediate </a:t>
            </a:r>
            <a:r>
              <a:rPr lang="en-US" altLang="zh-CN" dirty="0" smtClean="0">
                <a:solidFill>
                  <a:srgbClr val="0000FF"/>
                </a:solidFill>
              </a:rPr>
              <a:t>Key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0000FF"/>
                </a:solidFill>
              </a:rPr>
              <a:t>Value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reduce</a:t>
            </a:r>
          </a:p>
          <a:p>
            <a:pPr lvl="1"/>
            <a:r>
              <a:rPr lang="en-US" altLang="zh-CN" dirty="0" smtClean="0"/>
              <a:t>Input: intermediate </a:t>
            </a:r>
            <a:r>
              <a:rPr lang="en-US" altLang="zh-CN" dirty="0" smtClean="0">
                <a:solidFill>
                  <a:srgbClr val="0000FF"/>
                </a:solidFill>
              </a:rPr>
              <a:t>Key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0000FF"/>
                </a:solidFill>
              </a:rPr>
              <a:t>{Value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/>
              <a:t>Output: output </a:t>
            </a:r>
            <a:r>
              <a:rPr lang="en-US" altLang="zh-CN" dirty="0" smtClean="0">
                <a:solidFill>
                  <a:srgbClr val="0000FF"/>
                </a:solidFill>
              </a:rPr>
              <a:t>Key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8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Refinements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Partitioning</a:t>
            </a:r>
          </a:p>
          <a:p>
            <a:pPr lvl="1"/>
            <a:r>
              <a:rPr lang="en-US" altLang="zh-CN" dirty="0" smtClean="0"/>
              <a:t>Allow users to specify </a:t>
            </a:r>
            <a:r>
              <a:rPr lang="en-US" altLang="zh-CN" dirty="0"/>
              <a:t>the </a:t>
            </a:r>
            <a:r>
              <a:rPr lang="en-US" altLang="zh-CN" dirty="0" smtClean="0"/>
              <a:t>partition of reduce tasks/output files</a:t>
            </a:r>
          </a:p>
          <a:p>
            <a:pPr lvl="1"/>
            <a:r>
              <a:rPr lang="en-US" altLang="zh-CN" dirty="0" err="1" smtClean="0"/>
              <a:t>e.g</a:t>
            </a:r>
            <a:r>
              <a:rPr lang="en-US" altLang="zh-CN" dirty="0"/>
              <a:t> </a:t>
            </a:r>
            <a:r>
              <a:rPr lang="en-US" altLang="zh-CN" dirty="0" smtClean="0"/>
              <a:t> Partition URLs by host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Ordering guarantees</a:t>
            </a:r>
          </a:p>
          <a:p>
            <a:pPr lvl="1"/>
            <a:r>
              <a:rPr lang="en-US" altLang="zh-CN" dirty="0" smtClean="0"/>
              <a:t>Intermediate key/value pairs processed in increasing key order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49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Refinements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Combiner function</a:t>
            </a:r>
          </a:p>
          <a:p>
            <a:pPr lvl="1"/>
            <a:r>
              <a:rPr lang="en-US" altLang="zh-CN" dirty="0" smtClean="0"/>
              <a:t>Optional step between map and reduce</a:t>
            </a:r>
          </a:p>
          <a:p>
            <a:pPr lvl="1"/>
            <a:r>
              <a:rPr lang="en-US" altLang="zh-CN" dirty="0" smtClean="0"/>
              <a:t>e.g. Reducing size of word count 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3688" y="3933056"/>
            <a:ext cx="1440160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Worker_2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4402" y="5169966"/>
            <a:ext cx="77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B,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C,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2247" y="5169966"/>
            <a:ext cx="77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A,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C,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矩形 12"/>
          <p:cNvSpPr/>
          <p:nvPr/>
        </p:nvSpPr>
        <p:spPr>
          <a:xfrm>
            <a:off x="1547664" y="3861048"/>
            <a:ext cx="1890791" cy="22194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73497" y="3933056"/>
            <a:ext cx="1440160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Worker_2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4128" y="5169966"/>
            <a:ext cx="77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A,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zh-CN" dirty="0" smtClean="0"/>
              <a:t>B,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C,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矩形 16"/>
          <p:cNvSpPr/>
          <p:nvPr/>
        </p:nvSpPr>
        <p:spPr>
          <a:xfrm>
            <a:off x="5057473" y="3861048"/>
            <a:ext cx="1890791" cy="22194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067944" y="483619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Refinements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Skipping bad records</a:t>
            </a:r>
          </a:p>
          <a:p>
            <a:pPr lvl="1"/>
            <a:r>
              <a:rPr lang="en-US" altLang="zh-CN" dirty="0" smtClean="0"/>
              <a:t>Master skips records that continue to fail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Local execution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Counters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3212976"/>
            <a:ext cx="3672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</a:rPr>
              <a:t>Counter</a:t>
            </a:r>
            <a:r>
              <a:rPr lang="en-US" altLang="zh-CN" sz="1600" dirty="0"/>
              <a:t>* </a:t>
            </a:r>
            <a:r>
              <a:rPr lang="en-US" altLang="zh-CN" sz="1600" dirty="0">
                <a:solidFill>
                  <a:srgbClr val="FF0000"/>
                </a:solidFill>
              </a:rPr>
              <a:t>uppercase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uppercase = </a:t>
            </a:r>
            <a:r>
              <a:rPr lang="en-US" altLang="zh-CN" sz="1600" dirty="0" err="1"/>
              <a:t>GetCounter</a:t>
            </a:r>
            <a:r>
              <a:rPr lang="en-US" altLang="zh-CN" sz="1600" dirty="0"/>
              <a:t>("uppercase");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0000FF"/>
                </a:solidFill>
              </a:rPr>
              <a:t>Map</a:t>
            </a:r>
            <a:r>
              <a:rPr lang="en-US" altLang="zh-CN" sz="1600" dirty="0" smtClean="0"/>
              <a:t> (String </a:t>
            </a:r>
            <a:r>
              <a:rPr lang="en-US" altLang="zh-CN" sz="1600" dirty="0"/>
              <a:t>name, String contents):</a:t>
            </a:r>
          </a:p>
          <a:p>
            <a:r>
              <a:rPr lang="en-US" altLang="zh-CN" sz="1600" dirty="0" smtClean="0"/>
              <a:t>      for </a:t>
            </a:r>
            <a:r>
              <a:rPr lang="en-US" altLang="zh-CN" sz="1600" dirty="0"/>
              <a:t>each word w in contents:</a:t>
            </a:r>
          </a:p>
          <a:p>
            <a:r>
              <a:rPr lang="en-US" altLang="zh-CN" sz="1600" dirty="0" smtClean="0"/>
              <a:t>            </a:t>
            </a:r>
            <a:r>
              <a:rPr lang="en-US" altLang="zh-CN" sz="1600" dirty="0" smtClean="0">
                <a:solidFill>
                  <a:srgbClr val="7030A0"/>
                </a:solidFill>
              </a:rPr>
              <a:t>if </a:t>
            </a:r>
            <a:r>
              <a:rPr lang="en-US" altLang="zh-CN" sz="1600" dirty="0">
                <a:solidFill>
                  <a:srgbClr val="7030A0"/>
                </a:solidFill>
              </a:rPr>
              <a:t>(</a:t>
            </a:r>
            <a:r>
              <a:rPr lang="en-US" altLang="zh-CN" sz="1600" dirty="0" err="1">
                <a:solidFill>
                  <a:srgbClr val="7030A0"/>
                </a:solidFill>
              </a:rPr>
              <a:t>IsCapitalized</a:t>
            </a:r>
            <a:r>
              <a:rPr lang="en-US" altLang="zh-CN" sz="1600" dirty="0">
                <a:solidFill>
                  <a:srgbClr val="7030A0"/>
                </a:solidFill>
              </a:rPr>
              <a:t>(w)):</a:t>
            </a:r>
          </a:p>
          <a:p>
            <a:r>
              <a:rPr lang="en-US" altLang="zh-CN" sz="1600" dirty="0" smtClean="0"/>
              <a:t>  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uppercase</a:t>
            </a:r>
            <a:r>
              <a:rPr lang="en-US" altLang="zh-CN" sz="1600" dirty="0" smtClean="0">
                <a:solidFill>
                  <a:srgbClr val="7030A0"/>
                </a:solidFill>
              </a:rPr>
              <a:t>-</a:t>
            </a:r>
            <a:r>
              <a:rPr lang="en-US" altLang="zh-CN" sz="1600" dirty="0">
                <a:solidFill>
                  <a:srgbClr val="7030A0"/>
                </a:solidFill>
              </a:rPr>
              <a:t>&gt;Increment();</a:t>
            </a:r>
          </a:p>
          <a:p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EmitIntermediate</a:t>
            </a:r>
            <a:r>
              <a:rPr lang="en-US" altLang="zh-CN" sz="1600" dirty="0" smtClean="0"/>
              <a:t>(w</a:t>
            </a:r>
            <a:r>
              <a:rPr lang="en-US" altLang="zh-CN" sz="1600" dirty="0"/>
              <a:t>, "1");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14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Count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3068960"/>
            <a:ext cx="3350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map</a:t>
            </a:r>
            <a:r>
              <a:rPr lang="en-US" altLang="zh-CN" dirty="0"/>
              <a:t>(String key, String value):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for </a:t>
            </a:r>
            <a:r>
              <a:rPr lang="en-US" altLang="zh-CN" dirty="0"/>
              <a:t>each word w in value: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Emit_Intermediate</a:t>
            </a:r>
            <a:r>
              <a:rPr lang="en-US" altLang="zh-CN" dirty="0" smtClean="0"/>
              <a:t>( w</a:t>
            </a:r>
            <a:r>
              <a:rPr lang="en-US" altLang="zh-CN" dirty="0"/>
              <a:t>, </a:t>
            </a:r>
            <a:r>
              <a:rPr lang="en-US" altLang="zh-CN" dirty="0" smtClean="0"/>
              <a:t>1 );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8952" y="157896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1.txt</a:t>
            </a:r>
          </a:p>
          <a:p>
            <a:r>
              <a:rPr lang="en-US" altLang="zh-CN" dirty="0" smtClean="0"/>
              <a:t>A B C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2271" y="1569623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2.txt</a:t>
            </a:r>
          </a:p>
          <a:p>
            <a:r>
              <a:rPr lang="en-US" altLang="zh-CN" dirty="0" smtClean="0"/>
              <a:t>B B C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156906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3.txt</a:t>
            </a:r>
          </a:p>
          <a:p>
            <a:r>
              <a:rPr lang="en-US" altLang="zh-CN" dirty="0" smtClean="0"/>
              <a:t>C B C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55976" y="156906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4.txt</a:t>
            </a:r>
          </a:p>
          <a:p>
            <a:r>
              <a:rPr lang="en-US" altLang="zh-CN" dirty="0" smtClean="0"/>
              <a:t>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C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1578969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key</a:t>
            </a:r>
            <a:r>
              <a:rPr lang="en-US" altLang="zh-CN" dirty="0">
                <a:solidFill>
                  <a:srgbClr val="7030A0"/>
                </a:solidFill>
              </a:rPr>
              <a:t>: document name</a:t>
            </a:r>
          </a:p>
          <a:p>
            <a:r>
              <a:rPr lang="en-US" altLang="zh-CN" dirty="0" smtClean="0"/>
              <a:t>value</a:t>
            </a:r>
            <a:r>
              <a:rPr lang="en-US" altLang="zh-CN" dirty="0"/>
              <a:t>: document contents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94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683568" y="2996952"/>
            <a:ext cx="1890791" cy="3528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- 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3068960"/>
            <a:ext cx="3350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map</a:t>
            </a:r>
            <a:r>
              <a:rPr lang="en-US" altLang="zh-CN" dirty="0"/>
              <a:t>(String key, String value):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for </a:t>
            </a:r>
            <a:r>
              <a:rPr lang="en-US" altLang="zh-CN" dirty="0"/>
              <a:t>each word w in value: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Emit_Intermediate</a:t>
            </a:r>
            <a:r>
              <a:rPr lang="en-US" altLang="zh-CN" dirty="0" smtClean="0"/>
              <a:t>( w</a:t>
            </a:r>
            <a:r>
              <a:rPr lang="en-US" altLang="zh-CN" dirty="0"/>
              <a:t>, </a:t>
            </a:r>
            <a:r>
              <a:rPr lang="en-US" altLang="zh-CN" dirty="0" smtClean="0"/>
              <a:t>1 );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8952" y="157896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1.txt</a:t>
            </a:r>
          </a:p>
          <a:p>
            <a:r>
              <a:rPr lang="en-US" altLang="zh-CN" dirty="0" smtClean="0"/>
              <a:t>A B C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2271" y="1569623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2.txt</a:t>
            </a:r>
          </a:p>
          <a:p>
            <a:r>
              <a:rPr lang="en-US" altLang="zh-CN" dirty="0" smtClean="0"/>
              <a:t>B B C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156906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3.txt</a:t>
            </a:r>
          </a:p>
          <a:p>
            <a:r>
              <a:rPr lang="en-US" altLang="zh-CN" dirty="0" smtClean="0"/>
              <a:t>C B C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55976" y="156906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4.txt</a:t>
            </a:r>
          </a:p>
          <a:p>
            <a:r>
              <a:rPr lang="en-US" altLang="zh-CN" dirty="0" smtClean="0"/>
              <a:t>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9592" y="3140968"/>
            <a:ext cx="1440160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Worker_1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3140968"/>
            <a:ext cx="1440160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Worker_2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44996" y="2348880"/>
            <a:ext cx="63066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178315" y="2348880"/>
            <a:ext cx="152958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1835696" y="2225300"/>
            <a:ext cx="1620180" cy="699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995936" y="2225300"/>
            <a:ext cx="648072" cy="699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619672" y="4437112"/>
            <a:ext cx="0" cy="478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851920" y="4437112"/>
            <a:ext cx="0" cy="478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1600" y="5157192"/>
            <a:ext cx="77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B,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C,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49445" y="5157192"/>
            <a:ext cx="77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B,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C,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32554" y="5169966"/>
            <a:ext cx="77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B,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C,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10399" y="5169966"/>
            <a:ext cx="77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A,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C,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6129" y="6165304"/>
            <a:ext cx="164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(Local disk)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15816" y="2990220"/>
            <a:ext cx="1890791" cy="3528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- Iterator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3068960"/>
            <a:ext cx="335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Intermediate Value Iterator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(Users don’t need to write this)</a:t>
            </a:r>
          </a:p>
        </p:txBody>
      </p:sp>
      <p:sp>
        <p:nvSpPr>
          <p:cNvPr id="11" name="矩形 10"/>
          <p:cNvSpPr/>
          <p:nvPr/>
        </p:nvSpPr>
        <p:spPr>
          <a:xfrm>
            <a:off x="899592" y="1340768"/>
            <a:ext cx="1440160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Worker_1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340768"/>
            <a:ext cx="1440160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Worker_2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1600" y="2564904"/>
            <a:ext cx="77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B,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C,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49445" y="2564904"/>
            <a:ext cx="77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B,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C,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32554" y="2577678"/>
            <a:ext cx="77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B,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C,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10399" y="2577678"/>
            <a:ext cx="77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A,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/>
              <a:t>C,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矩形 21"/>
          <p:cNvSpPr/>
          <p:nvPr/>
        </p:nvSpPr>
        <p:spPr>
          <a:xfrm>
            <a:off x="934870" y="5157192"/>
            <a:ext cx="1440160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Worker_3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31840" y="5157192"/>
            <a:ext cx="1440160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Worker_4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2527070" y="3715291"/>
            <a:ext cx="532762" cy="28977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83568" y="1268760"/>
            <a:ext cx="1890791" cy="22194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915816" y="1268760"/>
            <a:ext cx="1890791" cy="22194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83568" y="4221088"/>
            <a:ext cx="1890791" cy="22194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915816" y="4233862"/>
            <a:ext cx="1890791" cy="22194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29079" y="4283804"/>
            <a:ext cx="131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A,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 smtClean="0">
                <a:solidFill>
                  <a:srgbClr val="FF0000"/>
                </a:solidFill>
              </a:rPr>
              <a:t> 1, 1, 1 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5576" y="46438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C,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 smtClean="0">
                <a:solidFill>
                  <a:srgbClr val="FF0000"/>
                </a:solidFill>
              </a:rPr>
              <a:t> 1, 1, 1, 1, 1, 1 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61327" y="4509120"/>
            <a:ext cx="116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B,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 smtClean="0">
                <a:solidFill>
                  <a:srgbClr val="FF0000"/>
                </a:solidFill>
              </a:rPr>
              <a:t> 1, 1, 1 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88223" y="5507940"/>
            <a:ext cx="131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A,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 smtClean="0">
                <a:solidFill>
                  <a:srgbClr val="FF0000"/>
                </a:solidFill>
              </a:rPr>
              <a:t> 1, 1, 1 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6977179" y="5047248"/>
            <a:ext cx="532762" cy="28977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173319" y="4017838"/>
            <a:ext cx="894814" cy="8106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49594" y="4005064"/>
            <a:ext cx="894814" cy="823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72200" y="602302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</a:t>
            </a:r>
            <a:r>
              <a:rPr lang="en-US" altLang="zh-CN" dirty="0"/>
              <a:t>: a word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values</a:t>
            </a:r>
            <a:r>
              <a:rPr lang="en-US" altLang="zh-CN" dirty="0">
                <a:solidFill>
                  <a:srgbClr val="FF0000"/>
                </a:solidFill>
              </a:rPr>
              <a:t>: a list of counts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24328" y="50131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LAN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- Reduce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3068960"/>
            <a:ext cx="3350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reduce</a:t>
            </a:r>
            <a:r>
              <a:rPr lang="en-US" altLang="zh-CN" dirty="0" smtClean="0"/>
              <a:t>(String </a:t>
            </a:r>
            <a:r>
              <a:rPr lang="en-US" altLang="zh-CN" dirty="0"/>
              <a:t>key, Iterator values):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result </a:t>
            </a:r>
            <a:r>
              <a:rPr lang="en-US" altLang="zh-CN" dirty="0"/>
              <a:t>= 0;</a:t>
            </a:r>
          </a:p>
          <a:p>
            <a:r>
              <a:rPr lang="en-US" altLang="zh-CN" dirty="0" smtClean="0"/>
              <a:t>    for </a:t>
            </a:r>
            <a:r>
              <a:rPr lang="en-US" altLang="zh-CN" dirty="0"/>
              <a:t>each v in values:</a:t>
            </a:r>
          </a:p>
          <a:p>
            <a:r>
              <a:rPr lang="en-US" altLang="zh-CN" dirty="0" smtClean="0"/>
              <a:t>          result </a:t>
            </a:r>
            <a:r>
              <a:rPr lang="en-US" altLang="zh-CN" dirty="0"/>
              <a:t>+= </a:t>
            </a:r>
            <a:r>
              <a:rPr lang="en-US" altLang="zh-CN" dirty="0" smtClean="0"/>
              <a:t>v;</a:t>
            </a:r>
            <a:endParaRPr lang="en-US" altLang="zh-CN" dirty="0"/>
          </a:p>
          <a:p>
            <a:r>
              <a:rPr lang="en-US" altLang="zh-CN" dirty="0" smtClean="0"/>
              <a:t>    Emit( result );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34870" y="2420888"/>
            <a:ext cx="1440160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Worker_3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840" y="2420888"/>
            <a:ext cx="1440160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Worker_4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568" y="1484784"/>
            <a:ext cx="1890791" cy="22194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15816" y="1497558"/>
            <a:ext cx="1890791" cy="22194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29079" y="1547500"/>
            <a:ext cx="131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A, </a:t>
            </a:r>
            <a:r>
              <a:rPr lang="en-US" altLang="zh-CN" dirty="0" smtClean="0">
                <a:solidFill>
                  <a:srgbClr val="FF0000"/>
                </a:solidFill>
              </a:rPr>
              <a:t>{ 1, 1, 1 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576" y="19075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C,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 smtClean="0">
                <a:solidFill>
                  <a:srgbClr val="FF0000"/>
                </a:solidFill>
              </a:rPr>
              <a:t> 1, 1, 1, 1, 1, 1 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1327" y="1772816"/>
            <a:ext cx="116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B, </a:t>
            </a:r>
            <a:r>
              <a:rPr lang="en-US" altLang="zh-CN" dirty="0" smtClean="0">
                <a:solidFill>
                  <a:srgbClr val="FF0000"/>
                </a:solidFill>
              </a:rPr>
              <a:t>{ 1, 1, 1 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619672" y="3933056"/>
            <a:ext cx="0" cy="478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851920" y="3933056"/>
            <a:ext cx="0" cy="478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96384" y="4509120"/>
            <a:ext cx="65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A, </a:t>
            </a:r>
            <a:r>
              <a:rPr lang="en-US" altLang="zh-CN" dirty="0" smtClean="0">
                <a:solidFill>
                  <a:srgbClr val="7030A0"/>
                </a:solidFill>
              </a:rPr>
              <a:t>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2528" y="4869160"/>
            <a:ext cx="64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C, </a:t>
            </a:r>
            <a:r>
              <a:rPr lang="en-US" altLang="zh-CN" dirty="0" smtClean="0">
                <a:solidFill>
                  <a:srgbClr val="7030A0"/>
                </a:solidFill>
              </a:rPr>
              <a:t>6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28632" y="4509120"/>
            <a:ext cx="58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B, </a:t>
            </a:r>
            <a:r>
              <a:rPr lang="en-US" altLang="zh-CN" dirty="0" smtClean="0">
                <a:solidFill>
                  <a:srgbClr val="7030A0"/>
                </a:solidFill>
              </a:rPr>
              <a:t>3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Implementation: Overview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2" y="1196752"/>
            <a:ext cx="781526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4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</a:t>
            </a:r>
            <a:r>
              <a:rPr lang="en-US" altLang="zh-CN" dirty="0" smtClean="0"/>
              <a:t> Split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2" y="1196752"/>
            <a:ext cx="781526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724128" y="1340768"/>
            <a:ext cx="3419872" cy="2068424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Split </a:t>
            </a:r>
            <a:r>
              <a:rPr lang="en-US" altLang="zh-CN" sz="2400" dirty="0">
                <a:solidFill>
                  <a:srgbClr val="7030A0"/>
                </a:solidFill>
              </a:rPr>
              <a:t>the </a:t>
            </a:r>
            <a:r>
              <a:rPr lang="en-US" altLang="zh-CN" sz="2400" dirty="0" smtClean="0">
                <a:solidFill>
                  <a:srgbClr val="7030A0"/>
                </a:solidFill>
              </a:rPr>
              <a:t>input files </a:t>
            </a:r>
            <a:r>
              <a:rPr lang="en-US" altLang="zh-CN" sz="2400" dirty="0">
                <a:solidFill>
                  <a:srgbClr val="7030A0"/>
                </a:solidFill>
              </a:rPr>
              <a:t>into M </a:t>
            </a:r>
            <a:r>
              <a:rPr lang="en-US" altLang="zh-CN" sz="2400" dirty="0" smtClean="0">
                <a:solidFill>
                  <a:srgbClr val="7030A0"/>
                </a:solidFill>
              </a:rPr>
              <a:t>pieces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Start </a:t>
            </a:r>
            <a:r>
              <a:rPr lang="en-US" altLang="zh-CN" sz="2400" dirty="0">
                <a:solidFill>
                  <a:srgbClr val="7030A0"/>
                </a:solidFill>
              </a:rPr>
              <a:t>up </a:t>
            </a:r>
            <a:r>
              <a:rPr lang="en-US" altLang="zh-CN" sz="2400" dirty="0" smtClean="0">
                <a:solidFill>
                  <a:srgbClr val="7030A0"/>
                </a:solidFill>
              </a:rPr>
              <a:t>many copies </a:t>
            </a:r>
            <a:r>
              <a:rPr lang="en-US" altLang="zh-CN" sz="2400" dirty="0">
                <a:solidFill>
                  <a:srgbClr val="7030A0"/>
                </a:solidFill>
              </a:rPr>
              <a:t>of the program on a </a:t>
            </a:r>
            <a:r>
              <a:rPr lang="en-US" altLang="zh-CN" sz="2400" dirty="0" smtClean="0">
                <a:solidFill>
                  <a:srgbClr val="7030A0"/>
                </a:solidFill>
              </a:rPr>
              <a:t>cluster of machines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429000"/>
            <a:ext cx="1152128" cy="21602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1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1107</Words>
  <Application>Microsoft Office PowerPoint</Application>
  <PresentationFormat>全屏显示(4:3)</PresentationFormat>
  <Paragraphs>323</Paragraphs>
  <Slides>32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MapReduce Simplied Data Processing on Large Clusters</vt:lpstr>
      <vt:lpstr>Motivation</vt:lpstr>
      <vt:lpstr>Overview</vt:lpstr>
      <vt:lpstr>Word Count Example</vt:lpstr>
      <vt:lpstr>Example - Map</vt:lpstr>
      <vt:lpstr>Example - Iterator</vt:lpstr>
      <vt:lpstr>Example - Reduce</vt:lpstr>
      <vt:lpstr>Implementation: Overview</vt:lpstr>
      <vt:lpstr>Implementation:  Split</vt:lpstr>
      <vt:lpstr>Implementation:  Master</vt:lpstr>
      <vt:lpstr>Implementation:  Map worker</vt:lpstr>
      <vt:lpstr>Implementation:  Local write</vt:lpstr>
      <vt:lpstr>Implementation:  Reduce worker</vt:lpstr>
      <vt:lpstr>Implementation:  Reduce worker</vt:lpstr>
      <vt:lpstr>Implementation: Locality</vt:lpstr>
      <vt:lpstr>Implementation: Fault tolerance</vt:lpstr>
      <vt:lpstr>Implementation: Tasks</vt:lpstr>
      <vt:lpstr>Implementation: Backups</vt:lpstr>
      <vt:lpstr>Performance: Experimental setup</vt:lpstr>
      <vt:lpstr>Performance: Grep</vt:lpstr>
      <vt:lpstr>Performance: Grep</vt:lpstr>
      <vt:lpstr>Performance: Sort</vt:lpstr>
      <vt:lpstr>Performance: Sort</vt:lpstr>
      <vt:lpstr>Performance: Backups</vt:lpstr>
      <vt:lpstr>Performance: Sort</vt:lpstr>
      <vt:lpstr>Performance: Failures</vt:lpstr>
      <vt:lpstr>Experience</vt:lpstr>
      <vt:lpstr>Problems</vt:lpstr>
      <vt:lpstr>To be continued … Q&amp;A</vt:lpstr>
      <vt:lpstr>Refinements</vt:lpstr>
      <vt:lpstr>Refinements</vt:lpstr>
      <vt:lpstr>Refinements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Simplied Data Processing on Large Clusters</dc:title>
  <dc:creator>czq</dc:creator>
  <cp:lastModifiedBy>czq</cp:lastModifiedBy>
  <cp:revision>47</cp:revision>
  <dcterms:created xsi:type="dcterms:W3CDTF">2018-02-26T03:21:30Z</dcterms:created>
  <dcterms:modified xsi:type="dcterms:W3CDTF">2018-03-07T17:18:45Z</dcterms:modified>
</cp:coreProperties>
</file>