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27" autoAdjust="0"/>
    <p:restoredTop sz="94660"/>
  </p:normalViewPr>
  <p:slideViewPr>
    <p:cSldViewPr snapToGrid="0">
      <p:cViewPr varScale="1">
        <p:scale>
          <a:sx n="86" d="100"/>
          <a:sy n="86" d="100"/>
        </p:scale>
        <p:origin x="81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18056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67938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94199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84930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36070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261540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93388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521D1-7A91-4600-B163-B632FA691461}" type="datetimeFigureOut">
              <a:rPr lang="en-IN" smtClean="0"/>
              <a:t>17-05-2020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262351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57217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521D1-7A91-4600-B163-B632FA691461}"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77069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70704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C2521D1-7A91-4600-B163-B632FA691461}" type="datetimeFigureOut">
              <a:rPr lang="en-IN" smtClean="0"/>
              <a:t>17-05-2020</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9E4B3DA6-9F0D-4F80-AE47-0421CA784E74}" type="slidenum">
              <a:rPr lang="en-IN" smtClean="0"/>
              <a:t>‹#›</a:t>
            </a:fld>
            <a:endParaRPr lang="en-IN"/>
          </a:p>
        </p:txBody>
      </p:sp>
    </p:spTree>
    <p:extLst>
      <p:ext uri="{BB962C8B-B14F-4D97-AF65-F5344CB8AC3E}">
        <p14:creationId xmlns:p14="http://schemas.microsoft.com/office/powerpoint/2010/main" val="3021640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02AE-E0A6-40B3-BDE6-A9FC7BABC2A1}"/>
              </a:ext>
            </a:extLst>
          </p:cNvPr>
          <p:cNvSpPr>
            <a:spLocks noGrp="1"/>
          </p:cNvSpPr>
          <p:nvPr>
            <p:ph type="ctrTitle"/>
          </p:nvPr>
        </p:nvSpPr>
        <p:spPr>
          <a:xfrm>
            <a:off x="1759236" y="2075504"/>
            <a:ext cx="8679915" cy="2242496"/>
          </a:xfrm>
        </p:spPr>
        <p:txBody>
          <a:bodyPr/>
          <a:lstStyle/>
          <a:p>
            <a:r>
              <a:rPr lang="en-IN" dirty="0"/>
              <a:t>Pruning Methods for Person</a:t>
            </a:r>
            <a:br>
              <a:rPr lang="en-IN" dirty="0"/>
            </a:br>
            <a:r>
              <a:rPr lang="en-IN" dirty="0"/>
              <a:t>Re-identification: A Survey</a:t>
            </a:r>
          </a:p>
        </p:txBody>
      </p:sp>
      <p:sp>
        <p:nvSpPr>
          <p:cNvPr id="3" name="Subtitle 2">
            <a:extLst>
              <a:ext uri="{FF2B5EF4-FFF2-40B4-BE49-F238E27FC236}">
                <a16:creationId xmlns:a16="http://schemas.microsoft.com/office/drawing/2014/main" id="{F2C7ABFA-A3BB-4975-919B-6C581D638B22}"/>
              </a:ext>
            </a:extLst>
          </p:cNvPr>
          <p:cNvSpPr>
            <a:spLocks noGrp="1"/>
          </p:cNvSpPr>
          <p:nvPr>
            <p:ph type="subTitle" idx="1"/>
          </p:nvPr>
        </p:nvSpPr>
        <p:spPr>
          <a:xfrm>
            <a:off x="1759236" y="4452366"/>
            <a:ext cx="8673427" cy="1322587"/>
          </a:xfrm>
        </p:spPr>
        <p:txBody>
          <a:bodyPr/>
          <a:lstStyle/>
          <a:p>
            <a:r>
              <a:rPr lang="en-IN" dirty="0"/>
              <a:t> - Aditya Tushar Wadnerkar</a:t>
            </a:r>
          </a:p>
          <a:p>
            <a:r>
              <a:rPr lang="en-IN" dirty="0"/>
              <a:t>(Student at San Jose State University)</a:t>
            </a:r>
          </a:p>
        </p:txBody>
      </p:sp>
    </p:spTree>
    <p:extLst>
      <p:ext uri="{BB962C8B-B14F-4D97-AF65-F5344CB8AC3E}">
        <p14:creationId xmlns:p14="http://schemas.microsoft.com/office/powerpoint/2010/main" val="360798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FB1434-F3DC-401B-A60E-DD124F8CCA07}"/>
              </a:ext>
            </a:extLst>
          </p:cNvPr>
          <p:cNvSpPr>
            <a:spLocks noGrp="1"/>
          </p:cNvSpPr>
          <p:nvPr>
            <p:ph type="title"/>
          </p:nvPr>
        </p:nvSpPr>
        <p:spPr>
          <a:xfrm>
            <a:off x="7874927" y="1124998"/>
            <a:ext cx="3753855" cy="4589717"/>
          </a:xfrm>
        </p:spPr>
        <p:txBody>
          <a:bodyPr>
            <a:normAutofit/>
          </a:bodyPr>
          <a:lstStyle/>
          <a:p>
            <a:pPr algn="l"/>
            <a:r>
              <a:rPr lang="en-IN" dirty="0"/>
              <a:t>FPGM pruning scheme</a:t>
            </a:r>
          </a:p>
        </p:txBody>
      </p:sp>
      <p:pic>
        <p:nvPicPr>
          <p:cNvPr id="9" name="Content Placeholder 8">
            <a:extLst>
              <a:ext uri="{FF2B5EF4-FFF2-40B4-BE49-F238E27FC236}">
                <a16:creationId xmlns:a16="http://schemas.microsoft.com/office/drawing/2014/main" id="{2BC42201-9E14-4C72-9282-503206352458}"/>
              </a:ext>
            </a:extLst>
          </p:cNvPr>
          <p:cNvPicPr>
            <a:picLocks noGrp="1"/>
          </p:cNvPicPr>
          <p:nvPr>
            <p:ph idx="1"/>
          </p:nvPr>
        </p:nvPicPr>
        <p:blipFill>
          <a:blip r:embed="rId2"/>
          <a:stretch>
            <a:fillRect/>
          </a:stretch>
        </p:blipFill>
        <p:spPr>
          <a:xfrm>
            <a:off x="219552" y="576470"/>
            <a:ext cx="6016400" cy="5645426"/>
          </a:xfrm>
          <a:prstGeom prst="rect">
            <a:avLst/>
          </a:prstGeom>
        </p:spPr>
      </p:pic>
    </p:spTree>
    <p:extLst>
      <p:ext uri="{BB962C8B-B14F-4D97-AF65-F5344CB8AC3E}">
        <p14:creationId xmlns:p14="http://schemas.microsoft.com/office/powerpoint/2010/main" val="145001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C03F8-F80B-4702-9F45-99B4B148EAA7}"/>
              </a:ext>
            </a:extLst>
          </p:cNvPr>
          <p:cNvSpPr>
            <a:spLocks noGrp="1"/>
          </p:cNvSpPr>
          <p:nvPr>
            <p:ph type="title"/>
          </p:nvPr>
        </p:nvSpPr>
        <p:spPr>
          <a:xfrm>
            <a:off x="645459" y="960120"/>
            <a:ext cx="3865695" cy="4171278"/>
          </a:xfrm>
        </p:spPr>
        <p:txBody>
          <a:bodyPr>
            <a:normAutofit/>
          </a:bodyPr>
          <a:lstStyle/>
          <a:p>
            <a:pPr algn="r"/>
            <a:endParaRPr lang="en-IN"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F7CC52-86F7-4104-9650-C6072CC3D58B}"/>
              </a:ext>
            </a:extLst>
          </p:cNvPr>
          <p:cNvSpPr>
            <a:spLocks noGrp="1"/>
          </p:cNvSpPr>
          <p:nvPr>
            <p:ph idx="1"/>
          </p:nvPr>
        </p:nvSpPr>
        <p:spPr>
          <a:xfrm>
            <a:off x="4983164" y="960120"/>
            <a:ext cx="5511800" cy="4171278"/>
          </a:xfrm>
        </p:spPr>
        <p:txBody>
          <a:bodyPr>
            <a:normAutofit/>
          </a:bodyPr>
          <a:lstStyle/>
          <a:p>
            <a:endParaRPr lang="en-IN"/>
          </a:p>
        </p:txBody>
      </p:sp>
      <p:pic>
        <p:nvPicPr>
          <p:cNvPr id="32" name="Picture 31">
            <a:extLst>
              <a:ext uri="{FF2B5EF4-FFF2-40B4-BE49-F238E27FC236}">
                <a16:creationId xmlns:a16="http://schemas.microsoft.com/office/drawing/2014/main" id="{CBF3E97B-5617-4727-AC85-66AC6D4BC510}"/>
              </a:ext>
            </a:extLst>
          </p:cNvPr>
          <p:cNvPicPr/>
          <p:nvPr/>
        </p:nvPicPr>
        <p:blipFill>
          <a:blip r:embed="rId2"/>
          <a:stretch>
            <a:fillRect/>
          </a:stretch>
        </p:blipFill>
        <p:spPr>
          <a:xfrm>
            <a:off x="989752" y="192881"/>
            <a:ext cx="9699943" cy="5470799"/>
          </a:xfrm>
          <a:prstGeom prst="rect">
            <a:avLst/>
          </a:prstGeom>
        </p:spPr>
      </p:pic>
    </p:spTree>
    <p:extLst>
      <p:ext uri="{BB962C8B-B14F-4D97-AF65-F5344CB8AC3E}">
        <p14:creationId xmlns:p14="http://schemas.microsoft.com/office/powerpoint/2010/main" val="420128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6221-FEB4-4A14-ABEB-6E56B544FEBD}"/>
              </a:ext>
            </a:extLst>
          </p:cNvPr>
          <p:cNvSpPr>
            <a:spLocks noGrp="1"/>
          </p:cNvSpPr>
          <p:nvPr>
            <p:ph type="title"/>
          </p:nvPr>
        </p:nvSpPr>
        <p:spPr/>
        <p:txBody>
          <a:bodyPr/>
          <a:lstStyle/>
          <a:p>
            <a:r>
              <a:rPr lang="en-IN" dirty="0"/>
              <a:t>Adaptive Filter Pruning</a:t>
            </a:r>
          </a:p>
        </p:txBody>
      </p:sp>
      <p:sp>
        <p:nvSpPr>
          <p:cNvPr id="3" name="Content Placeholder 2">
            <a:extLst>
              <a:ext uri="{FF2B5EF4-FFF2-40B4-BE49-F238E27FC236}">
                <a16:creationId xmlns:a16="http://schemas.microsoft.com/office/drawing/2014/main" id="{96F45F7A-631B-4401-8055-5C516D9FDE38}"/>
              </a:ext>
            </a:extLst>
          </p:cNvPr>
          <p:cNvSpPr>
            <a:spLocks noGrp="1"/>
          </p:cNvSpPr>
          <p:nvPr>
            <p:ph idx="1"/>
          </p:nvPr>
        </p:nvSpPr>
        <p:spPr>
          <a:xfrm>
            <a:off x="5118447" y="664040"/>
            <a:ext cx="6281873" cy="5248622"/>
          </a:xfrm>
        </p:spPr>
        <p:txBody>
          <a:bodyPr>
            <a:normAutofit/>
          </a:bodyPr>
          <a:lstStyle/>
          <a:p>
            <a:pPr marL="0" indent="0">
              <a:buNone/>
            </a:pPr>
            <a:r>
              <a:rPr lang="en-IN" sz="2000" dirty="0"/>
              <a:t>The Adaptive Filter Pruning (AFP) module and the Pruning Rate Controller (PRC). The goal of the AFP is to minimize the number of output channels in the model while the PRC tries to maximize the accuracy of the remaining set of output channels. This technique considers a model M can be partitioned into two set of important channels I and unimportant channels U.</a:t>
            </a:r>
          </a:p>
        </p:txBody>
      </p:sp>
    </p:spTree>
    <p:extLst>
      <p:ext uri="{BB962C8B-B14F-4D97-AF65-F5344CB8AC3E}">
        <p14:creationId xmlns:p14="http://schemas.microsoft.com/office/powerpoint/2010/main" val="4232522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8EFEA-EAF8-4F44-8CD1-2B9FC9380B46}"/>
              </a:ext>
            </a:extLst>
          </p:cNvPr>
          <p:cNvSpPr>
            <a:spLocks noGrp="1"/>
          </p:cNvSpPr>
          <p:nvPr>
            <p:ph type="title"/>
          </p:nvPr>
        </p:nvSpPr>
        <p:spPr>
          <a:xfrm>
            <a:off x="645459" y="960120"/>
            <a:ext cx="3865695" cy="4171278"/>
          </a:xfrm>
        </p:spPr>
        <p:txBody>
          <a:bodyPr>
            <a:normAutofit/>
          </a:bodyPr>
          <a:lstStyle/>
          <a:p>
            <a:pPr algn="r"/>
            <a:endParaRPr lang="en-IN"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BB327-1F48-48FF-9411-2F706A117A22}"/>
              </a:ext>
            </a:extLst>
          </p:cNvPr>
          <p:cNvSpPr>
            <a:spLocks noGrp="1"/>
          </p:cNvSpPr>
          <p:nvPr>
            <p:ph idx="1"/>
          </p:nvPr>
        </p:nvSpPr>
        <p:spPr>
          <a:xfrm>
            <a:off x="4983164" y="960120"/>
            <a:ext cx="5511800" cy="4171278"/>
          </a:xfrm>
        </p:spPr>
        <p:txBody>
          <a:bodyPr>
            <a:normAutofit/>
          </a:bodyPr>
          <a:lstStyle/>
          <a:p>
            <a:endParaRPr lang="en-IN"/>
          </a:p>
        </p:txBody>
      </p:sp>
      <p:pic>
        <p:nvPicPr>
          <p:cNvPr id="32" name="Picture 31">
            <a:extLst>
              <a:ext uri="{FF2B5EF4-FFF2-40B4-BE49-F238E27FC236}">
                <a16:creationId xmlns:a16="http://schemas.microsoft.com/office/drawing/2014/main" id="{6C86023A-1312-41CA-B2AF-8CA9E514CA27}"/>
              </a:ext>
            </a:extLst>
          </p:cNvPr>
          <p:cNvPicPr/>
          <p:nvPr/>
        </p:nvPicPr>
        <p:blipFill>
          <a:blip r:embed="rId2"/>
          <a:stretch>
            <a:fillRect/>
          </a:stretch>
        </p:blipFill>
        <p:spPr>
          <a:xfrm>
            <a:off x="681037" y="731868"/>
            <a:ext cx="10204450" cy="4846607"/>
          </a:xfrm>
          <a:prstGeom prst="rect">
            <a:avLst/>
          </a:prstGeom>
        </p:spPr>
      </p:pic>
    </p:spTree>
    <p:extLst>
      <p:ext uri="{BB962C8B-B14F-4D97-AF65-F5344CB8AC3E}">
        <p14:creationId xmlns:p14="http://schemas.microsoft.com/office/powerpoint/2010/main" val="53525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CC52-F058-4D13-AB35-C6EFB9B6EEF0}"/>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2A00858D-62B6-485E-B120-956D16B39E47}"/>
              </a:ext>
            </a:extLst>
          </p:cNvPr>
          <p:cNvSpPr>
            <a:spLocks noGrp="1"/>
          </p:cNvSpPr>
          <p:nvPr>
            <p:ph idx="1"/>
          </p:nvPr>
        </p:nvSpPr>
        <p:spPr>
          <a:xfrm>
            <a:off x="5118447" y="949911"/>
            <a:ext cx="6281873" cy="5101896"/>
          </a:xfrm>
        </p:spPr>
        <p:txBody>
          <a:bodyPr>
            <a:normAutofit/>
          </a:bodyPr>
          <a:lstStyle/>
          <a:p>
            <a:r>
              <a:rPr lang="en-IN" sz="2800" dirty="0"/>
              <a:t>ImageNet</a:t>
            </a:r>
          </a:p>
          <a:p>
            <a:r>
              <a:rPr lang="en-IN" sz="2800" dirty="0"/>
              <a:t>Market-1501</a:t>
            </a:r>
          </a:p>
          <a:p>
            <a:r>
              <a:rPr lang="en-IN" sz="2800" dirty="0"/>
              <a:t>CUHK03-NP</a:t>
            </a:r>
          </a:p>
          <a:p>
            <a:r>
              <a:rPr lang="en-IN" sz="2800" dirty="0" err="1"/>
              <a:t>DukeMTMC-reID</a:t>
            </a:r>
            <a:endParaRPr lang="en-IN" sz="2800" dirty="0"/>
          </a:p>
        </p:txBody>
      </p:sp>
    </p:spTree>
    <p:extLst>
      <p:ext uri="{BB962C8B-B14F-4D97-AF65-F5344CB8AC3E}">
        <p14:creationId xmlns:p14="http://schemas.microsoft.com/office/powerpoint/2010/main" val="294812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0DE5-B212-4F8F-9F91-B58CD4E4B337}"/>
              </a:ext>
            </a:extLst>
          </p:cNvPr>
          <p:cNvSpPr>
            <a:spLocks noGrp="1"/>
          </p:cNvSpPr>
          <p:nvPr>
            <p:ph type="title"/>
          </p:nvPr>
        </p:nvSpPr>
        <p:spPr/>
        <p:txBody>
          <a:bodyPr/>
          <a:lstStyle/>
          <a:p>
            <a:r>
              <a:rPr lang="en-IN" dirty="0"/>
              <a:t>Performance Analysis</a:t>
            </a:r>
          </a:p>
        </p:txBody>
      </p:sp>
      <p:pic>
        <p:nvPicPr>
          <p:cNvPr id="4" name="Content Placeholder 3">
            <a:extLst>
              <a:ext uri="{FF2B5EF4-FFF2-40B4-BE49-F238E27FC236}">
                <a16:creationId xmlns:a16="http://schemas.microsoft.com/office/drawing/2014/main" id="{D4428B20-680E-4B61-A7BC-3FCCAFD40AB8}"/>
              </a:ext>
            </a:extLst>
          </p:cNvPr>
          <p:cNvPicPr>
            <a:picLocks noGrp="1"/>
          </p:cNvPicPr>
          <p:nvPr>
            <p:ph idx="1"/>
          </p:nvPr>
        </p:nvPicPr>
        <p:blipFill>
          <a:blip r:embed="rId2"/>
          <a:stretch>
            <a:fillRect/>
          </a:stretch>
        </p:blipFill>
        <p:spPr>
          <a:xfrm>
            <a:off x="5981498" y="803275"/>
            <a:ext cx="4554941" cy="5248275"/>
          </a:xfrm>
          <a:prstGeom prst="rect">
            <a:avLst/>
          </a:prstGeom>
        </p:spPr>
      </p:pic>
    </p:spTree>
    <p:extLst>
      <p:ext uri="{BB962C8B-B14F-4D97-AF65-F5344CB8AC3E}">
        <p14:creationId xmlns:p14="http://schemas.microsoft.com/office/powerpoint/2010/main" val="174672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B4CDA9-6584-44FD-A44E-E1BC7C0DE0B1}"/>
              </a:ext>
            </a:extLst>
          </p:cNvPr>
          <p:cNvSpPr>
            <a:spLocks noGrp="1"/>
          </p:cNvSpPr>
          <p:nvPr>
            <p:ph type="title"/>
          </p:nvPr>
        </p:nvSpPr>
        <p:spPr>
          <a:xfrm>
            <a:off x="645459" y="960120"/>
            <a:ext cx="3865695" cy="4171278"/>
          </a:xfrm>
        </p:spPr>
        <p:txBody>
          <a:bodyPr>
            <a:normAutofit/>
          </a:bodyPr>
          <a:lstStyle/>
          <a:p>
            <a:pPr algn="r"/>
            <a:endParaRPr lang="en-IN"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A7CBD6-3F5B-4472-B509-DB399F30C82E}"/>
              </a:ext>
            </a:extLst>
          </p:cNvPr>
          <p:cNvSpPr>
            <a:spLocks noGrp="1"/>
          </p:cNvSpPr>
          <p:nvPr>
            <p:ph idx="1"/>
          </p:nvPr>
        </p:nvSpPr>
        <p:spPr>
          <a:xfrm>
            <a:off x="4983164" y="960120"/>
            <a:ext cx="5511800" cy="4171278"/>
          </a:xfrm>
        </p:spPr>
        <p:txBody>
          <a:bodyPr>
            <a:normAutofit/>
          </a:bodyPr>
          <a:lstStyle/>
          <a:p>
            <a:endParaRPr lang="en-IN"/>
          </a:p>
        </p:txBody>
      </p:sp>
      <p:pic>
        <p:nvPicPr>
          <p:cNvPr id="32" name="Picture 31">
            <a:extLst>
              <a:ext uri="{FF2B5EF4-FFF2-40B4-BE49-F238E27FC236}">
                <a16:creationId xmlns:a16="http://schemas.microsoft.com/office/drawing/2014/main" id="{BBF9E38A-7191-4424-A300-1033B6FC6D8A}"/>
              </a:ext>
            </a:extLst>
          </p:cNvPr>
          <p:cNvPicPr/>
          <p:nvPr/>
        </p:nvPicPr>
        <p:blipFill>
          <a:blip r:embed="rId2"/>
          <a:stretch>
            <a:fillRect/>
          </a:stretch>
        </p:blipFill>
        <p:spPr>
          <a:xfrm>
            <a:off x="761170" y="382238"/>
            <a:ext cx="10287000" cy="5063980"/>
          </a:xfrm>
          <a:prstGeom prst="rect">
            <a:avLst/>
          </a:prstGeom>
        </p:spPr>
      </p:pic>
    </p:spTree>
    <p:extLst>
      <p:ext uri="{BB962C8B-B14F-4D97-AF65-F5344CB8AC3E}">
        <p14:creationId xmlns:p14="http://schemas.microsoft.com/office/powerpoint/2010/main" val="46520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9D80-35C6-46F8-AE18-BFEF037B3B9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5FE05FF-ABFC-4F61-8FF5-0E05A482C27F}"/>
              </a:ext>
            </a:extLst>
          </p:cNvPr>
          <p:cNvSpPr>
            <a:spLocks noGrp="1"/>
          </p:cNvSpPr>
          <p:nvPr>
            <p:ph idx="1"/>
          </p:nvPr>
        </p:nvSpPr>
        <p:spPr/>
        <p:txBody>
          <a:bodyPr/>
          <a:lstStyle/>
          <a:p>
            <a:r>
              <a:rPr lang="en-IN" dirty="0"/>
              <a:t>discussion about different state-of-art pruning approaches suitable for compressing Siamese networks for person Re-identification</a:t>
            </a:r>
          </a:p>
          <a:p>
            <a:r>
              <a:rPr lang="en-IN" dirty="0"/>
              <a:t>pruning can considerably reduce network complexity (number of FLOPS and parameters) while maintaining a high level of accuracy</a:t>
            </a:r>
          </a:p>
          <a:p>
            <a:r>
              <a:rPr lang="en-IN" dirty="0"/>
              <a:t>pruning larger CNNs can also provide a significantly better performance than fine tuning the smaller ones</a:t>
            </a:r>
          </a:p>
          <a:p>
            <a:r>
              <a:rPr lang="en-IN" dirty="0"/>
              <a:t>both fine tuning and pruning should be performed in the same domain</a:t>
            </a:r>
          </a:p>
        </p:txBody>
      </p:sp>
    </p:spTree>
    <p:extLst>
      <p:ext uri="{BB962C8B-B14F-4D97-AF65-F5344CB8AC3E}">
        <p14:creationId xmlns:p14="http://schemas.microsoft.com/office/powerpoint/2010/main" val="236616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C8A82B-A46F-4B1A-9699-20A85E9780F6}"/>
              </a:ext>
            </a:extLst>
          </p:cNvPr>
          <p:cNvSpPr>
            <a:spLocks noGrp="1"/>
          </p:cNvSpPr>
          <p:nvPr>
            <p:ph type="title"/>
          </p:nvPr>
        </p:nvSpPr>
        <p:spPr>
          <a:xfrm>
            <a:off x="4846319" y="1114053"/>
            <a:ext cx="6554000" cy="4632698"/>
          </a:xfrm>
        </p:spPr>
        <p:txBody>
          <a:bodyPr>
            <a:normAutofit/>
          </a:bodyPr>
          <a:lstStyle/>
          <a:p>
            <a:pPr algn="l"/>
            <a:r>
              <a:rPr lang="en-IN" sz="9600" dirty="0"/>
              <a:t>THANK YOU</a:t>
            </a:r>
          </a:p>
        </p:txBody>
      </p:sp>
      <p:sp>
        <p:nvSpPr>
          <p:cNvPr id="3" name="Content Placeholder 2">
            <a:extLst>
              <a:ext uri="{FF2B5EF4-FFF2-40B4-BE49-F238E27FC236}">
                <a16:creationId xmlns:a16="http://schemas.microsoft.com/office/drawing/2014/main" id="{0C89C8D9-9514-46FA-86DB-1635A57DE970}"/>
              </a:ext>
            </a:extLst>
          </p:cNvPr>
          <p:cNvSpPr>
            <a:spLocks noGrp="1"/>
          </p:cNvSpPr>
          <p:nvPr>
            <p:ph idx="1"/>
          </p:nvPr>
        </p:nvSpPr>
        <p:spPr>
          <a:xfrm>
            <a:off x="4846319" y="1111249"/>
            <a:ext cx="6554001" cy="4635503"/>
          </a:xfrm>
        </p:spPr>
        <p:txBody>
          <a:bodyPr>
            <a:normAutofit/>
          </a:bodyPr>
          <a:lstStyle/>
          <a:p>
            <a:endParaRPr lang="en-IN"/>
          </a:p>
        </p:txBody>
      </p:sp>
    </p:spTree>
    <p:extLst>
      <p:ext uri="{BB962C8B-B14F-4D97-AF65-F5344CB8AC3E}">
        <p14:creationId xmlns:p14="http://schemas.microsoft.com/office/powerpoint/2010/main" val="37518651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8C3F-AD43-4B43-B8EB-D9BF11A08995}"/>
              </a:ext>
            </a:extLst>
          </p:cNvPr>
          <p:cNvSpPr>
            <a:spLocks noGrp="1"/>
          </p:cNvSpPr>
          <p:nvPr>
            <p:ph type="title"/>
          </p:nvPr>
        </p:nvSpPr>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E3696F9C-E420-454F-A34C-9E6A64375B75}"/>
              </a:ext>
            </a:extLst>
          </p:cNvPr>
          <p:cNvSpPr>
            <a:spLocks noGrp="1"/>
          </p:cNvSpPr>
          <p:nvPr>
            <p:ph idx="1"/>
          </p:nvPr>
        </p:nvSpPr>
        <p:spPr/>
        <p:txBody>
          <a:bodyPr/>
          <a:lstStyle/>
          <a:p>
            <a:r>
              <a:rPr lang="en-IN" dirty="0"/>
              <a:t>tremendous increase in deep learning architectures</a:t>
            </a:r>
          </a:p>
          <a:p>
            <a:r>
              <a:rPr lang="en-IN" dirty="0"/>
              <a:t>visual based recognition such as person re-identification</a:t>
            </a:r>
          </a:p>
          <a:p>
            <a:r>
              <a:rPr lang="en-IN" dirty="0"/>
              <a:t>computational complexity of CNNs hinders the deployment of Deep Siamese networks</a:t>
            </a:r>
          </a:p>
          <a:p>
            <a:r>
              <a:rPr lang="en-IN" dirty="0"/>
              <a:t>pruning can drastically reduce the complexities in network</a:t>
            </a:r>
          </a:p>
          <a:p>
            <a:r>
              <a:rPr lang="en-IN" dirty="0"/>
              <a:t>pruning reduces the number of FLOPS required by </a:t>
            </a:r>
            <a:r>
              <a:rPr lang="en-IN" dirty="0" err="1"/>
              <a:t>ResNet</a:t>
            </a:r>
            <a:r>
              <a:rPr lang="en-IN" dirty="0"/>
              <a:t> feature extractor</a:t>
            </a:r>
          </a:p>
        </p:txBody>
      </p:sp>
    </p:spTree>
    <p:extLst>
      <p:ext uri="{BB962C8B-B14F-4D97-AF65-F5344CB8AC3E}">
        <p14:creationId xmlns:p14="http://schemas.microsoft.com/office/powerpoint/2010/main" val="300266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D52AA7-DE8D-4BA4-AA22-C2A30554C977}"/>
              </a:ext>
            </a:extLst>
          </p:cNvPr>
          <p:cNvSpPr>
            <a:spLocks noGrp="1"/>
          </p:cNvSpPr>
          <p:nvPr>
            <p:ph type="title"/>
          </p:nvPr>
        </p:nvSpPr>
        <p:spPr>
          <a:xfrm>
            <a:off x="7874928" y="1124998"/>
            <a:ext cx="3456122" cy="4589717"/>
          </a:xfrm>
        </p:spPr>
        <p:txBody>
          <a:bodyPr>
            <a:normAutofit/>
          </a:bodyPr>
          <a:lstStyle/>
          <a:p>
            <a:pPr algn="l"/>
            <a:r>
              <a:rPr lang="en-IN" sz="4100" dirty="0"/>
              <a:t>CNNs have achieved state of art accuracy at cost of high complexity</a:t>
            </a:r>
          </a:p>
        </p:txBody>
      </p:sp>
      <p:pic>
        <p:nvPicPr>
          <p:cNvPr id="9" name="Content Placeholder 8">
            <a:extLst>
              <a:ext uri="{FF2B5EF4-FFF2-40B4-BE49-F238E27FC236}">
                <a16:creationId xmlns:a16="http://schemas.microsoft.com/office/drawing/2014/main" id="{E08D22A6-2F6A-4D1E-9659-ED676A8A0C9F}"/>
              </a:ext>
            </a:extLst>
          </p:cNvPr>
          <p:cNvPicPr>
            <a:picLocks noGrp="1"/>
          </p:cNvPicPr>
          <p:nvPr>
            <p:ph idx="1"/>
          </p:nvPr>
        </p:nvPicPr>
        <p:blipFill>
          <a:blip r:embed="rId2"/>
          <a:stretch>
            <a:fillRect/>
          </a:stretch>
        </p:blipFill>
        <p:spPr>
          <a:xfrm>
            <a:off x="798513" y="1265159"/>
            <a:ext cx="5427662" cy="4305456"/>
          </a:xfrm>
          <a:prstGeom prst="rect">
            <a:avLst/>
          </a:prstGeom>
        </p:spPr>
      </p:pic>
    </p:spTree>
    <p:extLst>
      <p:ext uri="{BB962C8B-B14F-4D97-AF65-F5344CB8AC3E}">
        <p14:creationId xmlns:p14="http://schemas.microsoft.com/office/powerpoint/2010/main" val="49980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F2DC-734C-4244-8A8F-8C7502CD2F46}"/>
              </a:ext>
            </a:extLst>
          </p:cNvPr>
          <p:cNvSpPr>
            <a:spLocks noGrp="1"/>
          </p:cNvSpPr>
          <p:nvPr>
            <p:ph type="title"/>
          </p:nvPr>
        </p:nvSpPr>
        <p:spPr/>
        <p:txBody>
          <a:bodyPr/>
          <a:lstStyle/>
          <a:p>
            <a:r>
              <a:rPr lang="en-IN" dirty="0"/>
              <a:t>Siamese Networks</a:t>
            </a:r>
          </a:p>
        </p:txBody>
      </p:sp>
      <p:sp>
        <p:nvSpPr>
          <p:cNvPr id="3" name="Content Placeholder 2">
            <a:extLst>
              <a:ext uri="{FF2B5EF4-FFF2-40B4-BE49-F238E27FC236}">
                <a16:creationId xmlns:a16="http://schemas.microsoft.com/office/drawing/2014/main" id="{C7050006-C4D1-4866-B8D0-82734ED4FD0B}"/>
              </a:ext>
            </a:extLst>
          </p:cNvPr>
          <p:cNvSpPr>
            <a:spLocks noGrp="1"/>
          </p:cNvSpPr>
          <p:nvPr>
            <p:ph idx="1"/>
          </p:nvPr>
        </p:nvSpPr>
        <p:spPr/>
        <p:txBody>
          <a:bodyPr/>
          <a:lstStyle/>
          <a:p>
            <a:r>
              <a:rPr lang="en-IN" dirty="0"/>
              <a:t>used for biometric authentication where two sub networks share weights</a:t>
            </a:r>
          </a:p>
          <a:p>
            <a:r>
              <a:rPr lang="en-IN" dirty="0"/>
              <a:t>trained with labelled data extracting features from input images and performing pairwise matching</a:t>
            </a:r>
          </a:p>
        </p:txBody>
      </p:sp>
    </p:spTree>
    <p:extLst>
      <p:ext uri="{BB962C8B-B14F-4D97-AF65-F5344CB8AC3E}">
        <p14:creationId xmlns:p14="http://schemas.microsoft.com/office/powerpoint/2010/main" val="2755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1CA3-C47F-43BD-BB96-6A481F66D201}"/>
              </a:ext>
            </a:extLst>
          </p:cNvPr>
          <p:cNvSpPr>
            <a:spLocks noGrp="1"/>
          </p:cNvSpPr>
          <p:nvPr>
            <p:ph type="title"/>
          </p:nvPr>
        </p:nvSpPr>
        <p:spPr>
          <a:xfrm>
            <a:off x="645459" y="960120"/>
            <a:ext cx="3865695" cy="4171278"/>
          </a:xfrm>
        </p:spPr>
        <p:txBody>
          <a:bodyPr>
            <a:normAutofit/>
          </a:bodyPr>
          <a:lstStyle/>
          <a:p>
            <a:pPr algn="r"/>
            <a:endParaRPr lang="en-IN" sz="44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052A15-5432-4E5A-B620-3A7FC5D81BE1}"/>
              </a:ext>
            </a:extLst>
          </p:cNvPr>
          <p:cNvSpPr>
            <a:spLocks noGrp="1"/>
          </p:cNvSpPr>
          <p:nvPr>
            <p:ph idx="1"/>
          </p:nvPr>
        </p:nvSpPr>
        <p:spPr>
          <a:xfrm>
            <a:off x="6654800" y="975745"/>
            <a:ext cx="5160203" cy="4171278"/>
          </a:xfrm>
        </p:spPr>
        <p:txBody>
          <a:bodyPr>
            <a:normAutofit/>
          </a:bodyPr>
          <a:lstStyle/>
          <a:p>
            <a:r>
              <a:rPr lang="en-IN" dirty="0"/>
              <a:t>VGG, Inception, </a:t>
            </a:r>
            <a:r>
              <a:rPr lang="en-IN" dirty="0" err="1"/>
              <a:t>ResNet</a:t>
            </a:r>
            <a:r>
              <a:rPr lang="en-IN" dirty="0"/>
              <a:t> and </a:t>
            </a:r>
            <a:r>
              <a:rPr lang="en-IN" dirty="0" err="1"/>
              <a:t>DenseNet</a:t>
            </a:r>
            <a:r>
              <a:rPr lang="en-IN" dirty="0"/>
              <a:t> can be used as feature extractor</a:t>
            </a:r>
          </a:p>
          <a:p>
            <a:r>
              <a:rPr lang="en-IN" dirty="0"/>
              <a:t>ResNet18 and ResNet34 being shallow CNNs provide lower re-identification accuracy</a:t>
            </a:r>
          </a:p>
          <a:p>
            <a:endParaRPr lang="en-IN" dirty="0"/>
          </a:p>
        </p:txBody>
      </p:sp>
      <p:pic>
        <p:nvPicPr>
          <p:cNvPr id="32" name="Picture 31">
            <a:extLst>
              <a:ext uri="{FF2B5EF4-FFF2-40B4-BE49-F238E27FC236}">
                <a16:creationId xmlns:a16="http://schemas.microsoft.com/office/drawing/2014/main" id="{977697D8-D97B-44AF-8AB1-8B12AF9EE567}"/>
              </a:ext>
            </a:extLst>
          </p:cNvPr>
          <p:cNvPicPr/>
          <p:nvPr/>
        </p:nvPicPr>
        <p:blipFill>
          <a:blip r:embed="rId2"/>
          <a:stretch>
            <a:fillRect/>
          </a:stretch>
        </p:blipFill>
        <p:spPr>
          <a:xfrm>
            <a:off x="516795" y="960120"/>
            <a:ext cx="5731510" cy="4092575"/>
          </a:xfrm>
          <a:prstGeom prst="rect">
            <a:avLst/>
          </a:prstGeom>
        </p:spPr>
      </p:pic>
    </p:spTree>
    <p:extLst>
      <p:ext uri="{BB962C8B-B14F-4D97-AF65-F5344CB8AC3E}">
        <p14:creationId xmlns:p14="http://schemas.microsoft.com/office/powerpoint/2010/main" val="86303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0"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EAE75A-AF26-41A6-B07A-83857CF5F78B}"/>
              </a:ext>
            </a:extLst>
          </p:cNvPr>
          <p:cNvSpPr>
            <a:spLocks noGrp="1"/>
          </p:cNvSpPr>
          <p:nvPr>
            <p:ph idx="1"/>
          </p:nvPr>
        </p:nvSpPr>
        <p:spPr>
          <a:xfrm>
            <a:off x="5214938" y="1200150"/>
            <a:ext cx="6492874" cy="3584923"/>
          </a:xfrm>
        </p:spPr>
        <p:txBody>
          <a:bodyPr>
            <a:normAutofit fontScale="92500" lnSpcReduction="10000"/>
          </a:bodyPr>
          <a:lstStyle/>
          <a:p>
            <a:r>
              <a:rPr lang="en-IN" dirty="0"/>
              <a:t>we randomly sample a triplet {</a:t>
            </a:r>
            <a:r>
              <a:rPr lang="en-IN" dirty="0" err="1"/>
              <a:t>Ia</a:t>
            </a:r>
            <a:r>
              <a:rPr lang="en-IN" dirty="0"/>
              <a:t>, Ip, In}, where, (</a:t>
            </a:r>
            <a:r>
              <a:rPr lang="en-IN" dirty="0" err="1"/>
              <a:t>Ia</a:t>
            </a:r>
            <a:r>
              <a:rPr lang="en-IN" dirty="0"/>
              <a:t>, Ip) is a pair of images of the same individual, and (</a:t>
            </a:r>
            <a:r>
              <a:rPr lang="en-IN" dirty="0" err="1"/>
              <a:t>Ia</a:t>
            </a:r>
            <a:r>
              <a:rPr lang="en-IN" dirty="0"/>
              <a:t>, In) is that of different individual</a:t>
            </a:r>
          </a:p>
          <a:p>
            <a:r>
              <a:rPr lang="en-IN" dirty="0"/>
              <a:t>corresponding features from the backbone networks are fa, </a:t>
            </a:r>
            <a:r>
              <a:rPr lang="en-IN" dirty="0" err="1"/>
              <a:t>fp</a:t>
            </a:r>
            <a:r>
              <a:rPr lang="en-IN" dirty="0"/>
              <a:t> and </a:t>
            </a:r>
            <a:r>
              <a:rPr lang="en-IN" dirty="0" err="1"/>
              <a:t>fn</a:t>
            </a:r>
            <a:endParaRPr lang="en-IN" dirty="0"/>
          </a:p>
          <a:p>
            <a:r>
              <a:rPr lang="en-IN" dirty="0"/>
              <a:t>to form batches by randomly sampling a person, and then sampling number of images of each person</a:t>
            </a:r>
          </a:p>
          <a:p>
            <a:r>
              <a:rPr lang="en-IN" dirty="0"/>
              <a:t>selects the hardest positive and the hardest negative samples within the batch</a:t>
            </a:r>
          </a:p>
          <a:p>
            <a:r>
              <a:rPr lang="en-IN" dirty="0"/>
              <a:t>forming the triplets for computing the loss</a:t>
            </a:r>
          </a:p>
        </p:txBody>
      </p:sp>
      <p:pic>
        <p:nvPicPr>
          <p:cNvPr id="66" name="Picture 65">
            <a:extLst>
              <a:ext uri="{FF2B5EF4-FFF2-40B4-BE49-F238E27FC236}">
                <a16:creationId xmlns:a16="http://schemas.microsoft.com/office/drawing/2014/main" id="{2677D0C9-73D3-457B-981A-B1EDAC623D9B}"/>
              </a:ext>
            </a:extLst>
          </p:cNvPr>
          <p:cNvPicPr/>
          <p:nvPr/>
        </p:nvPicPr>
        <p:blipFill>
          <a:blip r:embed="rId2"/>
          <a:stretch>
            <a:fillRect/>
          </a:stretch>
        </p:blipFill>
        <p:spPr>
          <a:xfrm>
            <a:off x="158066" y="1629519"/>
            <a:ext cx="4464734" cy="946785"/>
          </a:xfrm>
          <a:prstGeom prst="rect">
            <a:avLst/>
          </a:prstGeom>
        </p:spPr>
      </p:pic>
      <p:pic>
        <p:nvPicPr>
          <p:cNvPr id="71" name="Picture 70">
            <a:extLst>
              <a:ext uri="{FF2B5EF4-FFF2-40B4-BE49-F238E27FC236}">
                <a16:creationId xmlns:a16="http://schemas.microsoft.com/office/drawing/2014/main" id="{274BDF59-2430-486C-BDFD-AFDA886E18C4}"/>
              </a:ext>
            </a:extLst>
          </p:cNvPr>
          <p:cNvPicPr/>
          <p:nvPr/>
        </p:nvPicPr>
        <p:blipFill>
          <a:blip r:embed="rId3"/>
          <a:stretch>
            <a:fillRect/>
          </a:stretch>
        </p:blipFill>
        <p:spPr>
          <a:xfrm>
            <a:off x="97309" y="3390216"/>
            <a:ext cx="4464734" cy="739140"/>
          </a:xfrm>
          <a:prstGeom prst="rect">
            <a:avLst/>
          </a:prstGeom>
        </p:spPr>
      </p:pic>
    </p:spTree>
    <p:extLst>
      <p:ext uri="{BB962C8B-B14F-4D97-AF65-F5344CB8AC3E}">
        <p14:creationId xmlns:p14="http://schemas.microsoft.com/office/powerpoint/2010/main" val="131394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9"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87370-D257-4B2E-A7F5-B7B46DED29BE}"/>
              </a:ext>
            </a:extLst>
          </p:cNvPr>
          <p:cNvSpPr>
            <a:spLocks noGrp="1"/>
          </p:cNvSpPr>
          <p:nvPr>
            <p:ph type="title"/>
          </p:nvPr>
        </p:nvSpPr>
        <p:spPr>
          <a:xfrm>
            <a:off x="2880485" y="841375"/>
            <a:ext cx="6230857" cy="1230570"/>
          </a:xfrm>
        </p:spPr>
        <p:txBody>
          <a:bodyPr anchor="t">
            <a:normAutofit/>
          </a:bodyPr>
          <a:lstStyle/>
          <a:p>
            <a:pPr algn="l"/>
            <a:r>
              <a:rPr lang="en-IN" sz="3600" dirty="0">
                <a:solidFill>
                  <a:schemeClr val="accent1"/>
                </a:solidFill>
              </a:rPr>
              <a:t>CNN Pruning Techniques</a:t>
            </a:r>
          </a:p>
        </p:txBody>
      </p:sp>
      <p:sp>
        <p:nvSpPr>
          <p:cNvPr id="40"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4" name="Content Placeholder 33">
            <a:extLst>
              <a:ext uri="{FF2B5EF4-FFF2-40B4-BE49-F238E27FC236}">
                <a16:creationId xmlns:a16="http://schemas.microsoft.com/office/drawing/2014/main" id="{61ECBAA6-3E9C-48FD-90AD-C1B4CDA4AF94}"/>
              </a:ext>
            </a:extLst>
          </p:cNvPr>
          <p:cNvPicPr>
            <a:picLocks noGrp="1"/>
          </p:cNvPicPr>
          <p:nvPr>
            <p:ph idx="1"/>
          </p:nvPr>
        </p:nvPicPr>
        <p:blipFill>
          <a:blip r:embed="rId2"/>
          <a:stretch>
            <a:fillRect/>
          </a:stretch>
        </p:blipFill>
        <p:spPr>
          <a:xfrm>
            <a:off x="3066678" y="2017145"/>
            <a:ext cx="6203428" cy="3955187"/>
          </a:xfrm>
          <a:prstGeom prst="rect">
            <a:avLst/>
          </a:prstGeom>
        </p:spPr>
      </p:pic>
    </p:spTree>
    <p:extLst>
      <p:ext uri="{BB962C8B-B14F-4D97-AF65-F5344CB8AC3E}">
        <p14:creationId xmlns:p14="http://schemas.microsoft.com/office/powerpoint/2010/main" val="74490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2"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2" name="Rectangle 61">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62">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6" name="Rectangle 65">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8" name="Group 67">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9" name="Freeform: Shape 88">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FF566-DC17-4507-A9A0-140B659213A3}"/>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a:t>Comparing Algorithms</a:t>
            </a:r>
          </a:p>
        </p:txBody>
      </p:sp>
    </p:spTree>
    <p:extLst>
      <p:ext uri="{BB962C8B-B14F-4D97-AF65-F5344CB8AC3E}">
        <p14:creationId xmlns:p14="http://schemas.microsoft.com/office/powerpoint/2010/main" val="127833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1C22F3-0BC0-47EC-BA85-958898E963EB}"/>
              </a:ext>
            </a:extLst>
          </p:cNvPr>
          <p:cNvSpPr>
            <a:spLocks noGrp="1"/>
          </p:cNvSpPr>
          <p:nvPr>
            <p:ph type="title"/>
          </p:nvPr>
        </p:nvSpPr>
        <p:spPr>
          <a:xfrm>
            <a:off x="7874928" y="1124998"/>
            <a:ext cx="3456122" cy="4589717"/>
          </a:xfrm>
        </p:spPr>
        <p:txBody>
          <a:bodyPr>
            <a:normAutofit/>
          </a:bodyPr>
          <a:lstStyle/>
          <a:p>
            <a:pPr algn="l"/>
            <a:r>
              <a:rPr lang="en-IN" dirty="0"/>
              <a:t>PSFP pruning scheme</a:t>
            </a:r>
            <a:endParaRPr lang="en-IN" sz="4800" dirty="0"/>
          </a:p>
        </p:txBody>
      </p:sp>
      <p:pic>
        <p:nvPicPr>
          <p:cNvPr id="9" name="Content Placeholder 8">
            <a:extLst>
              <a:ext uri="{FF2B5EF4-FFF2-40B4-BE49-F238E27FC236}">
                <a16:creationId xmlns:a16="http://schemas.microsoft.com/office/drawing/2014/main" id="{C85B5E28-CA70-4689-BC0C-25C774DAE692}"/>
              </a:ext>
            </a:extLst>
          </p:cNvPr>
          <p:cNvPicPr>
            <a:picLocks noGrp="1"/>
          </p:cNvPicPr>
          <p:nvPr>
            <p:ph idx="1"/>
          </p:nvPr>
        </p:nvPicPr>
        <p:blipFill>
          <a:blip r:embed="rId2"/>
          <a:stretch>
            <a:fillRect/>
          </a:stretch>
        </p:blipFill>
        <p:spPr>
          <a:xfrm>
            <a:off x="248352" y="834887"/>
            <a:ext cx="5996102" cy="5307495"/>
          </a:xfrm>
          <a:prstGeom prst="rect">
            <a:avLst/>
          </a:prstGeom>
        </p:spPr>
      </p:pic>
    </p:spTree>
    <p:extLst>
      <p:ext uri="{BB962C8B-B14F-4D97-AF65-F5344CB8AC3E}">
        <p14:creationId xmlns:p14="http://schemas.microsoft.com/office/powerpoint/2010/main" val="328128192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TotalTime>
  <Words>365</Words>
  <Application>Microsoft Office PowerPoint</Application>
  <PresentationFormat>Widescreen</PresentationFormat>
  <Paragraphs>38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 Light</vt:lpstr>
      <vt:lpstr>Rockwell</vt:lpstr>
      <vt:lpstr>Wingdings</vt:lpstr>
      <vt:lpstr>Atlas</vt:lpstr>
      <vt:lpstr>Pruning Methods for Person Re-identification: A Survey</vt:lpstr>
      <vt:lpstr>Introduction</vt:lpstr>
      <vt:lpstr>CNNs have achieved state of art accuracy at cost of high complexity</vt:lpstr>
      <vt:lpstr>Siamese Networks</vt:lpstr>
      <vt:lpstr>PowerPoint Presentation</vt:lpstr>
      <vt:lpstr>PowerPoint Presentation</vt:lpstr>
      <vt:lpstr>CNN Pruning Techniques</vt:lpstr>
      <vt:lpstr>Comparing Algorithms</vt:lpstr>
      <vt:lpstr>PSFP pruning scheme</vt:lpstr>
      <vt:lpstr>FPGM pruning scheme</vt:lpstr>
      <vt:lpstr>PowerPoint Presentation</vt:lpstr>
      <vt:lpstr>Adaptive Filter Pruning</vt:lpstr>
      <vt:lpstr>PowerPoint Presentation</vt:lpstr>
      <vt:lpstr>Datasets</vt:lpstr>
      <vt:lpstr>Performance Analysis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Pruning Methods for Person Re-identification: A Survey</dc:title>
  <dc:creator>Aditya Tushar Wadnerkar</dc:creator>
  <cp:lastModifiedBy>Aditya Tushar Wadnerkar</cp:lastModifiedBy>
  <cp:revision>1</cp:revision>
  <dcterms:created xsi:type="dcterms:W3CDTF">2020-05-18T04:41:24Z</dcterms:created>
  <dcterms:modified xsi:type="dcterms:W3CDTF">2020-05-18T04:42:56Z</dcterms:modified>
</cp:coreProperties>
</file>