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June 28,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668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7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3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June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3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June 28,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2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June 28,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006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June 28,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9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June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June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3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June 28,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11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en 5% of the United States is Covered By Parking Lots, How Do We Redesign  our Cities? | ArchDaily">
            <a:extLst>
              <a:ext uri="{FF2B5EF4-FFF2-40B4-BE49-F238E27FC236}">
                <a16:creationId xmlns:a16="http://schemas.microsoft.com/office/drawing/2014/main" id="{2E022E3E-D287-7B0B-8F3D-AC3533DD2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 b="11696"/>
          <a:stretch/>
        </p:blipFill>
        <p:spPr bwMode="auto">
          <a:xfrm>
            <a:off x="1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1D1BF-DF14-36C8-12A0-290798DB2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Parking System</a:t>
            </a:r>
            <a:endParaRPr lang="en-CA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43DB8B-1FD8-5114-6FE7-836F7CF55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By Aadi Umrani</a:t>
            </a:r>
            <a:endParaRPr lang="en-CA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4520CD9-5C02-4804-B8B5-9D167FDA9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en 5% of the United States is Covered By Parking Lots, How Do We Redesign  our Cities? | ArchDaily">
            <a:extLst>
              <a:ext uri="{FF2B5EF4-FFF2-40B4-BE49-F238E27FC236}">
                <a16:creationId xmlns:a16="http://schemas.microsoft.com/office/drawing/2014/main" id="{E0E6B4BA-5D05-1270-C0FB-92F20EF8B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 b="11696"/>
          <a:stretch/>
        </p:blipFill>
        <p:spPr bwMode="auto"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29270B-F0BC-D097-7172-6F9113653C42}"/>
              </a:ext>
            </a:extLst>
          </p:cNvPr>
          <p:cNvSpPr/>
          <p:nvPr/>
        </p:nvSpPr>
        <p:spPr>
          <a:xfrm>
            <a:off x="345440" y="393700"/>
            <a:ext cx="5608320" cy="6070600"/>
          </a:xfrm>
          <a:prstGeom prst="rect">
            <a:avLst/>
          </a:prstGeom>
          <a:solidFill>
            <a:srgbClr val="00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FCD4-30EB-52D4-BA25-7F22BFDC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15C9-114B-5BAB-A27D-7A4CF07A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961697" cy="39796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95000"/>
                    <a:alpha val="60000"/>
                  </a:schemeClr>
                </a:solidFill>
              </a:rPr>
              <a:t>Develop a functional parking system</a:t>
            </a:r>
          </a:p>
          <a:p>
            <a:r>
              <a:rPr lang="en-US" dirty="0">
                <a:solidFill>
                  <a:schemeClr val="tx1">
                    <a:lumMod val="95000"/>
                    <a:alpha val="60000"/>
                  </a:schemeClr>
                </a:solidFill>
              </a:rPr>
              <a:t>Multiple vehicle parking types</a:t>
            </a:r>
          </a:p>
          <a:p>
            <a:r>
              <a:rPr lang="en-US" dirty="0">
                <a:solidFill>
                  <a:schemeClr val="tx1">
                    <a:lumMod val="95000"/>
                    <a:alpha val="60000"/>
                  </a:schemeClr>
                </a:solidFill>
              </a:rPr>
              <a:t>Hourly, daily, and monthly charges for each type.</a:t>
            </a:r>
          </a:p>
          <a:p>
            <a:r>
              <a:rPr lang="en-US" dirty="0">
                <a:solidFill>
                  <a:schemeClr val="tx1">
                    <a:lumMod val="95000"/>
                    <a:alpha val="60000"/>
                  </a:schemeClr>
                </a:solidFill>
              </a:rPr>
              <a:t>Multiple payment methods</a:t>
            </a:r>
          </a:p>
          <a:p>
            <a:r>
              <a:rPr lang="en-US" dirty="0">
                <a:solidFill>
                  <a:schemeClr val="tx1">
                    <a:lumMod val="95000"/>
                    <a:alpha val="60000"/>
                  </a:schemeClr>
                </a:solidFill>
              </a:rPr>
              <a:t>Collect user info</a:t>
            </a:r>
          </a:p>
          <a:p>
            <a:r>
              <a:rPr lang="en-US" dirty="0">
                <a:solidFill>
                  <a:schemeClr val="tx1">
                    <a:lumMod val="95000"/>
                    <a:alpha val="60000"/>
                  </a:schemeClr>
                </a:solidFill>
              </a:rPr>
              <a:t>Generate parking sticker</a:t>
            </a:r>
          </a:p>
          <a:p>
            <a:r>
              <a:rPr lang="en-US" dirty="0">
                <a:solidFill>
                  <a:schemeClr val="tx1">
                    <a:lumMod val="95000"/>
                    <a:alpha val="60000"/>
                  </a:schemeClr>
                </a:solidFill>
              </a:rPr>
              <a:t>Generate bill</a:t>
            </a:r>
          </a:p>
          <a:p>
            <a:r>
              <a:rPr lang="en-US" dirty="0">
                <a:solidFill>
                  <a:schemeClr val="tx1">
                    <a:lumMod val="95000"/>
                    <a:alpha val="60000"/>
                  </a:schemeClr>
                </a:solidFill>
              </a:rPr>
              <a:t>Generate daily, weekly, and monthly reports</a:t>
            </a:r>
            <a:endParaRPr lang="en-CA" dirty="0">
              <a:solidFill>
                <a:schemeClr val="tx1">
                  <a:lumMod val="9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en 5% of the United States is Covered By Parking Lots, How Do We Redesign  our Cities? | ArchDaily">
            <a:extLst>
              <a:ext uri="{FF2B5EF4-FFF2-40B4-BE49-F238E27FC236}">
                <a16:creationId xmlns:a16="http://schemas.microsoft.com/office/drawing/2014/main" id="{E4E86993-199C-E020-CFFE-5F31E3277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 b="11696"/>
          <a:stretch/>
        </p:blipFill>
        <p:spPr bwMode="auto"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54A524F1-D921-5D83-EF29-8471C4DDA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0050"/>
              </p:ext>
            </p:extLst>
          </p:nvPr>
        </p:nvGraphicFramePr>
        <p:xfrm>
          <a:off x="0" y="719727"/>
          <a:ext cx="12192000" cy="541854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491915">
                  <a:extLst>
                    <a:ext uri="{9D8B030D-6E8A-4147-A177-3AD203B41FA5}">
                      <a16:colId xmlns:a16="http://schemas.microsoft.com/office/drawing/2014/main" val="2327750480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636941658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055337296"/>
                    </a:ext>
                  </a:extLst>
                </a:gridCol>
                <a:gridCol w="1467853">
                  <a:extLst>
                    <a:ext uri="{9D8B030D-6E8A-4147-A177-3AD203B41FA5}">
                      <a16:colId xmlns:a16="http://schemas.microsoft.com/office/drawing/2014/main" val="1670083084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1001032621"/>
                    </a:ext>
                  </a:extLst>
                </a:gridCol>
                <a:gridCol w="1665706">
                  <a:extLst>
                    <a:ext uri="{9D8B030D-6E8A-4147-A177-3AD203B41FA5}">
                      <a16:colId xmlns:a16="http://schemas.microsoft.com/office/drawing/2014/main" val="40111076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5431028"/>
                    </a:ext>
                  </a:extLst>
                </a:gridCol>
              </a:tblGrid>
              <a:tr h="799385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Vehicle Types</a:t>
                      </a:r>
                      <a:endParaRPr lang="en-CA" sz="2400" dirty="0"/>
                    </a:p>
                  </a:txBody>
                  <a:tcPr marL="78890" marR="78890" marT="39445" marB="394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Parking Spaces</a:t>
                      </a:r>
                      <a:endParaRPr lang="en-CA" sz="2400" dirty="0"/>
                    </a:p>
                  </a:txBody>
                  <a:tcPr marL="78890" marR="78890" marT="39445" marB="394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Charges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Charges</a:t>
                      </a:r>
                      <a:endParaRPr lang="en-CA" sz="2400" dirty="0"/>
                    </a:p>
                  </a:txBody>
                  <a:tcPr marL="78890" marR="78890" marT="39445" marB="39445" anchor="ctr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256987"/>
                  </a:ext>
                </a:extLst>
              </a:tr>
              <a:tr h="29985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Initial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 Hour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 Day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 Month (30 days)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194987"/>
                  </a:ext>
                </a:extLst>
              </a:tr>
              <a:tr h="109924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Normal</a:t>
                      </a:r>
                      <a:endParaRPr lang="en-CA" sz="2400" dirty="0"/>
                    </a:p>
                  </a:txBody>
                  <a:tcPr marL="78890" marR="78890" marT="39445" marB="394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Handicapped</a:t>
                      </a:r>
                      <a:endParaRPr lang="en-CA" sz="2400" dirty="0"/>
                    </a:p>
                  </a:txBody>
                  <a:tcPr marL="78890" marR="78890" marT="39445" marB="39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69289"/>
                  </a:ext>
                </a:extLst>
              </a:tr>
              <a:tr h="12051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2-Wheeler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9500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44315"/>
                  </a:ext>
                </a:extLst>
              </a:tr>
              <a:tr h="12051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4-Wheeler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25000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554892"/>
                  </a:ext>
                </a:extLst>
              </a:tr>
              <a:tr h="8097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Truck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1750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40000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90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930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en 5% of the United States is Covered By Parking Lots, How Do We Redesign  our Cities? | ArchDaily">
            <a:extLst>
              <a:ext uri="{FF2B5EF4-FFF2-40B4-BE49-F238E27FC236}">
                <a16:creationId xmlns:a16="http://schemas.microsoft.com/office/drawing/2014/main" id="{D6520E84-8F6C-8359-8DF8-8C2565F71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 b="11696"/>
          <a:stretch/>
        </p:blipFill>
        <p:spPr bwMode="auto"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4E246A-5166-EB37-7036-F641DF12218D}"/>
              </a:ext>
            </a:extLst>
          </p:cNvPr>
          <p:cNvSpPr txBox="1"/>
          <p:nvPr/>
        </p:nvSpPr>
        <p:spPr>
          <a:xfrm flipH="1">
            <a:off x="2410459" y="4486413"/>
            <a:ext cx="7371081" cy="156966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2-Wheeler is parked for 3 months, 20 Days, 5 hours, 10 minutes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Total charge: (5000 x 3) + (250 x 20) + (12 x 5) + 5 = </a:t>
            </a:r>
            <a:r>
              <a:rPr lang="en-CA" sz="2400" b="0" i="0" u="none" strike="noStrike" dirty="0">
                <a:solidFill>
                  <a:srgbClr val="EDEBE9"/>
                </a:solidFill>
                <a:effectLst/>
                <a:latin typeface="Segoe UI" panose="020B0502040204020203" pitchFamily="34" charset="0"/>
              </a:rPr>
              <a:t>20065</a:t>
            </a:r>
            <a:endParaRPr lang="en-CA" sz="24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291BEF3-1C34-D867-76B5-9C527AE71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99885"/>
              </p:ext>
            </p:extLst>
          </p:nvPr>
        </p:nvGraphicFramePr>
        <p:xfrm>
          <a:off x="2542541" y="525925"/>
          <a:ext cx="7106918" cy="31585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69662">
                  <a:extLst>
                    <a:ext uri="{9D8B030D-6E8A-4147-A177-3AD203B41FA5}">
                      <a16:colId xmlns:a16="http://schemas.microsoft.com/office/drawing/2014/main" val="2327750480"/>
                    </a:ext>
                  </a:extLst>
                </a:gridCol>
                <a:gridCol w="942826">
                  <a:extLst>
                    <a:ext uri="{9D8B030D-6E8A-4147-A177-3AD203B41FA5}">
                      <a16:colId xmlns:a16="http://schemas.microsoft.com/office/drawing/2014/main" val="2636941658"/>
                    </a:ext>
                  </a:extLst>
                </a:gridCol>
                <a:gridCol w="1245355">
                  <a:extLst>
                    <a:ext uri="{9D8B030D-6E8A-4147-A177-3AD203B41FA5}">
                      <a16:colId xmlns:a16="http://schemas.microsoft.com/office/drawing/2014/main" val="4055337296"/>
                    </a:ext>
                  </a:extLst>
                </a:gridCol>
                <a:gridCol w="855636">
                  <a:extLst>
                    <a:ext uri="{9D8B030D-6E8A-4147-A177-3AD203B41FA5}">
                      <a16:colId xmlns:a16="http://schemas.microsoft.com/office/drawing/2014/main" val="1670083084"/>
                    </a:ext>
                  </a:extLst>
                </a:gridCol>
                <a:gridCol w="1037985">
                  <a:extLst>
                    <a:ext uri="{9D8B030D-6E8A-4147-A177-3AD203B41FA5}">
                      <a16:colId xmlns:a16="http://schemas.microsoft.com/office/drawing/2014/main" val="1001032621"/>
                    </a:ext>
                  </a:extLst>
                </a:gridCol>
                <a:gridCol w="970967">
                  <a:extLst>
                    <a:ext uri="{9D8B030D-6E8A-4147-A177-3AD203B41FA5}">
                      <a16:colId xmlns:a16="http://schemas.microsoft.com/office/drawing/2014/main" val="4011107654"/>
                    </a:ext>
                  </a:extLst>
                </a:gridCol>
                <a:gridCol w="1184487">
                  <a:extLst>
                    <a:ext uri="{9D8B030D-6E8A-4147-A177-3AD203B41FA5}">
                      <a16:colId xmlns:a16="http://schemas.microsoft.com/office/drawing/2014/main" val="835431028"/>
                    </a:ext>
                  </a:extLst>
                </a:gridCol>
              </a:tblGrid>
              <a:tr h="465975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Vehicle Types</a:t>
                      </a:r>
                      <a:endParaRPr lang="en-CA" sz="1400" dirty="0"/>
                    </a:p>
                  </a:txBody>
                  <a:tcPr marL="80456" marR="80456" marT="40228" marB="4022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Parking Spaces</a:t>
                      </a:r>
                      <a:endParaRPr lang="en-CA" sz="1400" dirty="0"/>
                    </a:p>
                  </a:txBody>
                  <a:tcPr marL="80456" marR="80456" marT="40228" marB="4022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Charges</a:t>
                      </a:r>
                      <a:endParaRPr lang="en-CA" sz="1400" dirty="0"/>
                    </a:p>
                  </a:txBody>
                  <a:tcPr marL="80456" marR="80456" marT="40228" marB="4022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Charges</a:t>
                      </a:r>
                      <a:endParaRPr lang="en-CA" sz="2400" dirty="0"/>
                    </a:p>
                  </a:txBody>
                  <a:tcPr marL="78890" marR="78890" marT="39445" marB="39445" anchor="ctr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256987"/>
                  </a:ext>
                </a:extLst>
              </a:tr>
              <a:tr h="17479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Initial</a:t>
                      </a:r>
                      <a:endParaRPr lang="en-CA" sz="1400" dirty="0"/>
                    </a:p>
                  </a:txBody>
                  <a:tcPr marL="80456" marR="80456" marT="40228" marB="4022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 Hour</a:t>
                      </a:r>
                      <a:endParaRPr lang="en-CA" sz="1400" dirty="0"/>
                    </a:p>
                  </a:txBody>
                  <a:tcPr marL="80456" marR="80456" marT="40228" marB="40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 Day</a:t>
                      </a:r>
                      <a:endParaRPr lang="en-CA" sz="1400" dirty="0"/>
                    </a:p>
                  </a:txBody>
                  <a:tcPr marL="80456" marR="80456" marT="40228" marB="40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 Month (30 days)</a:t>
                      </a:r>
                      <a:endParaRPr lang="en-CA" sz="1400" dirty="0"/>
                    </a:p>
                  </a:txBody>
                  <a:tcPr marL="80456" marR="80456" marT="40228" marB="40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194987"/>
                  </a:ext>
                </a:extLst>
              </a:tr>
              <a:tr h="6407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Normal</a:t>
                      </a:r>
                      <a:endParaRPr lang="en-CA" sz="1400" dirty="0"/>
                    </a:p>
                  </a:txBody>
                  <a:tcPr marL="45987" marR="45987" marT="22993" marB="2299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Handicapped</a:t>
                      </a:r>
                      <a:endParaRPr lang="en-CA" sz="1400" dirty="0"/>
                    </a:p>
                  </a:txBody>
                  <a:tcPr marL="45987" marR="45987" marT="22993" marB="2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69289"/>
                  </a:ext>
                </a:extLst>
              </a:tr>
              <a:tr h="7024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2-Wheeler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9500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44315"/>
                  </a:ext>
                </a:extLst>
              </a:tr>
              <a:tr h="7024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4-Wheeler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2800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25000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554892"/>
                  </a:ext>
                </a:extLst>
              </a:tr>
              <a:tr h="4720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Truck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1750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90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833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en 5% of the United States is Covered By Parking Lots, How Do We Redesign  our Cities? | ArchDaily">
            <a:extLst>
              <a:ext uri="{FF2B5EF4-FFF2-40B4-BE49-F238E27FC236}">
                <a16:creationId xmlns:a16="http://schemas.microsoft.com/office/drawing/2014/main" id="{1D0C5C9F-3253-9964-333F-951680B8E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 b="11696"/>
          <a:stretch/>
        </p:blipFill>
        <p:spPr bwMode="auto"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2AB798-A777-6170-99BD-11CB8798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84812"/>
              </p:ext>
            </p:extLst>
          </p:nvPr>
        </p:nvGraphicFramePr>
        <p:xfrm>
          <a:off x="2473960" y="405345"/>
          <a:ext cx="7244080" cy="4260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2040">
                  <a:extLst>
                    <a:ext uri="{9D8B030D-6E8A-4147-A177-3AD203B41FA5}">
                      <a16:colId xmlns:a16="http://schemas.microsoft.com/office/drawing/2014/main" val="38116337"/>
                    </a:ext>
                  </a:extLst>
                </a:gridCol>
                <a:gridCol w="3622040">
                  <a:extLst>
                    <a:ext uri="{9D8B030D-6E8A-4147-A177-3AD203B41FA5}">
                      <a16:colId xmlns:a16="http://schemas.microsoft.com/office/drawing/2014/main" val="3359816962"/>
                    </a:ext>
                  </a:extLst>
                </a:gridCol>
              </a:tblGrid>
              <a:tr h="21245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Methods of Payment:</a:t>
                      </a:r>
                      <a:endParaRPr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CA" dirty="0"/>
                        <a:t>Cash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CA" dirty="0"/>
                        <a:t>Card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CA" dirty="0"/>
                        <a:t>UPI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User info collected: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Vehicle type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Vehicle number plate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Handicap (Y/N)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21169"/>
                  </a:ext>
                </a:extLst>
              </a:tr>
              <a:tr h="213596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Parking sticker contents: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sticker ID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number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type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Handicap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Bill contents: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type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Entry time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Exit time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Duration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Amount to be paid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123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036848E-DFD2-FD00-A619-78DC644CD7E2}"/>
              </a:ext>
            </a:extLst>
          </p:cNvPr>
          <p:cNvSpPr txBox="1"/>
          <p:nvPr/>
        </p:nvSpPr>
        <p:spPr>
          <a:xfrm flipH="1">
            <a:off x="2410459" y="7249599"/>
            <a:ext cx="7371081" cy="73866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Report contents</a:t>
            </a:r>
            <a:endParaRPr lang="en-CA" sz="2400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Daily, weekly, and monthly collection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2BB63-9CBB-58EE-42CB-D6D7365D39D5}"/>
              </a:ext>
            </a:extLst>
          </p:cNvPr>
          <p:cNvSpPr txBox="1"/>
          <p:nvPr/>
        </p:nvSpPr>
        <p:spPr>
          <a:xfrm flipH="1">
            <a:off x="2410459" y="5071241"/>
            <a:ext cx="7371081" cy="169277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Records</a:t>
            </a:r>
            <a:endParaRPr lang="en-CA" sz="3200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CSV records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Record the number plate, time of entry, time of exit, duration, and charges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Records are simultaneously entered as the bill is generated</a:t>
            </a:r>
          </a:p>
        </p:txBody>
      </p:sp>
    </p:spTree>
    <p:extLst>
      <p:ext uri="{BB962C8B-B14F-4D97-AF65-F5344CB8AC3E}">
        <p14:creationId xmlns:p14="http://schemas.microsoft.com/office/powerpoint/2010/main" val="320931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en 5% of the United States is Covered By Parking Lots, How Do We Redesign  our Cities? | ArchDaily">
            <a:extLst>
              <a:ext uri="{FF2B5EF4-FFF2-40B4-BE49-F238E27FC236}">
                <a16:creationId xmlns:a16="http://schemas.microsoft.com/office/drawing/2014/main" id="{1D0C5C9F-3253-9964-333F-951680B8E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 b="11696"/>
          <a:stretch/>
        </p:blipFill>
        <p:spPr bwMode="auto"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36848E-DFD2-FD00-A619-78DC644CD7E2}"/>
              </a:ext>
            </a:extLst>
          </p:cNvPr>
          <p:cNvSpPr txBox="1"/>
          <p:nvPr/>
        </p:nvSpPr>
        <p:spPr>
          <a:xfrm flipH="1">
            <a:off x="2410458" y="5071243"/>
            <a:ext cx="7371081" cy="73866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Report contents</a:t>
            </a:r>
            <a:endParaRPr lang="en-CA" sz="2400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Daily, weekly, and monthly collection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2BB63-9CBB-58EE-42CB-D6D7365D39D5}"/>
              </a:ext>
            </a:extLst>
          </p:cNvPr>
          <p:cNvSpPr txBox="1"/>
          <p:nvPr/>
        </p:nvSpPr>
        <p:spPr>
          <a:xfrm flipH="1">
            <a:off x="2410458" y="7480433"/>
            <a:ext cx="7371081" cy="156966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Records</a:t>
            </a:r>
            <a:endParaRPr lang="en-CA" sz="2400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CSV records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Record the number plate, time of entry, time of exit, duration, and charges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Records are simultaneously entered as the bill is generated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3ECA35-BB6F-2648-9771-797DD8F30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4114"/>
              </p:ext>
            </p:extLst>
          </p:nvPr>
        </p:nvGraphicFramePr>
        <p:xfrm>
          <a:off x="2473958" y="405346"/>
          <a:ext cx="7244080" cy="4260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2040">
                  <a:extLst>
                    <a:ext uri="{9D8B030D-6E8A-4147-A177-3AD203B41FA5}">
                      <a16:colId xmlns:a16="http://schemas.microsoft.com/office/drawing/2014/main" val="38116337"/>
                    </a:ext>
                  </a:extLst>
                </a:gridCol>
                <a:gridCol w="3622040">
                  <a:extLst>
                    <a:ext uri="{9D8B030D-6E8A-4147-A177-3AD203B41FA5}">
                      <a16:colId xmlns:a16="http://schemas.microsoft.com/office/drawing/2014/main" val="3359816962"/>
                    </a:ext>
                  </a:extLst>
                </a:gridCol>
              </a:tblGrid>
              <a:tr h="21245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Methods of Payment:</a:t>
                      </a:r>
                      <a:endParaRPr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CA" dirty="0"/>
                        <a:t>Cash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CA" dirty="0"/>
                        <a:t>Card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CA" dirty="0"/>
                        <a:t>UPI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User info collected: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Vehicle type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Vehicle number plate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Handicap (Y/N)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21169"/>
                  </a:ext>
                </a:extLst>
              </a:tr>
              <a:tr h="213596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Parking sticker contents: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sticker ID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number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type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Handicap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Bill contents: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type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Entry time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Exit time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Duration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Amount to be paid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1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9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When 5% of the United States is Covered By Parking Lots, How Do We Redesign  our Cities? | ArchDaily">
            <a:extLst>
              <a:ext uri="{FF2B5EF4-FFF2-40B4-BE49-F238E27FC236}">
                <a16:creationId xmlns:a16="http://schemas.microsoft.com/office/drawing/2014/main" id="{0B941EFE-32F1-5F6B-B56D-73C135F1A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 b="11696"/>
          <a:stretch/>
        </p:blipFill>
        <p:spPr bwMode="auto"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BFFE9-ED1E-CD2A-9F44-33BC117B62EE}"/>
              </a:ext>
            </a:extLst>
          </p:cNvPr>
          <p:cNvSpPr txBox="1"/>
          <p:nvPr/>
        </p:nvSpPr>
        <p:spPr>
          <a:xfrm>
            <a:off x="1838527" y="2767280"/>
            <a:ext cx="2928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Entry gate flowchart</a:t>
            </a:r>
            <a:endParaRPr lang="en-CA" sz="4000" dirty="0"/>
          </a:p>
        </p:txBody>
      </p:sp>
      <p:pic>
        <p:nvPicPr>
          <p:cNvPr id="11" name="Picture 10" descr="A screenshot of a diagram&#10;&#10;Description automatically generated with low confidence">
            <a:extLst>
              <a:ext uri="{FF2B5EF4-FFF2-40B4-BE49-F238E27FC236}">
                <a16:creationId xmlns:a16="http://schemas.microsoft.com/office/drawing/2014/main" id="{D5777655-862C-1050-0CBF-E08FEB289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141" y="-1"/>
            <a:ext cx="6784859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D9D10D-5D83-97E7-5915-7160AF3B3970}"/>
              </a:ext>
            </a:extLst>
          </p:cNvPr>
          <p:cNvSpPr txBox="1"/>
          <p:nvPr/>
        </p:nvSpPr>
        <p:spPr>
          <a:xfrm>
            <a:off x="-8107411" y="430730"/>
            <a:ext cx="426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Exit gate flowchart</a:t>
            </a:r>
            <a:endParaRPr lang="en-CA" sz="4000" dirty="0"/>
          </a:p>
        </p:txBody>
      </p:sp>
      <p:pic>
        <p:nvPicPr>
          <p:cNvPr id="13" name="Picture 12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826941FC-A812-3FCC-9AFF-EADFB0516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1188" y="1138616"/>
            <a:ext cx="11951188" cy="590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1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When 5% of the United States is Covered By Parking Lots, How Do We Redesign  our Cities? | ArchDaily">
            <a:extLst>
              <a:ext uri="{FF2B5EF4-FFF2-40B4-BE49-F238E27FC236}">
                <a16:creationId xmlns:a16="http://schemas.microsoft.com/office/drawing/2014/main" id="{2E53D515-F884-4AC3-489B-BE7FF9505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 b="11696"/>
          <a:stretch/>
        </p:blipFill>
        <p:spPr bwMode="auto"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7E3852-699F-CE30-ADF7-3B70DC51746C}"/>
              </a:ext>
            </a:extLst>
          </p:cNvPr>
          <p:cNvSpPr txBox="1"/>
          <p:nvPr/>
        </p:nvSpPr>
        <p:spPr>
          <a:xfrm>
            <a:off x="3964183" y="244413"/>
            <a:ext cx="426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Exit gate flowchart</a:t>
            </a:r>
            <a:endParaRPr lang="en-CA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5792B-93AA-FDB3-9805-B5C25B4B54FD}"/>
              </a:ext>
            </a:extLst>
          </p:cNvPr>
          <p:cNvSpPr txBox="1"/>
          <p:nvPr/>
        </p:nvSpPr>
        <p:spPr>
          <a:xfrm>
            <a:off x="1838527" y="9625281"/>
            <a:ext cx="2928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Entry gate flowchart</a:t>
            </a:r>
            <a:endParaRPr lang="en-CA" sz="4000" dirty="0"/>
          </a:p>
        </p:txBody>
      </p:sp>
      <p:pic>
        <p:nvPicPr>
          <p:cNvPr id="7" name="Picture 6" descr="A screenshot of a diagram&#10;&#10;Description automatically generated with low confidence">
            <a:extLst>
              <a:ext uri="{FF2B5EF4-FFF2-40B4-BE49-F238E27FC236}">
                <a16:creationId xmlns:a16="http://schemas.microsoft.com/office/drawing/2014/main" id="{54E35B27-135B-39A1-92BB-33A83942F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141" y="6858000"/>
            <a:ext cx="6784859" cy="6858000"/>
          </a:xfrm>
          <a:prstGeom prst="rect">
            <a:avLst/>
          </a:prstGeom>
        </p:spPr>
      </p:pic>
      <p:pic>
        <p:nvPicPr>
          <p:cNvPr id="9" name="Picture 8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1C4373A5-401A-DABE-5553-E5DB35F27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6" y="952299"/>
            <a:ext cx="11951188" cy="590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3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347</Words>
  <Application>Microsoft Office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Segoe UI</vt:lpstr>
      <vt:lpstr>Sitka Heading</vt:lpstr>
      <vt:lpstr>Source Sans Pro</vt:lpstr>
      <vt:lpstr>3DFloatVTI</vt:lpstr>
      <vt:lpstr>Parking System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System</dc:title>
  <dc:creator>Aadi Umrani</dc:creator>
  <cp:lastModifiedBy>Aadi Umrani</cp:lastModifiedBy>
  <cp:revision>12</cp:revision>
  <dcterms:created xsi:type="dcterms:W3CDTF">2023-06-17T08:09:48Z</dcterms:created>
  <dcterms:modified xsi:type="dcterms:W3CDTF">2023-06-28T08:33:23Z</dcterms:modified>
</cp:coreProperties>
</file>