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58" r:id="rId3"/>
    <p:sldId id="257" r:id="rId4"/>
    <p:sldId id="259" r:id="rId5"/>
    <p:sldId id="260" r:id="rId6"/>
    <p:sldId id="266" r:id="rId7"/>
    <p:sldId id="261" r:id="rId8"/>
    <p:sldId id="263" r:id="rId9"/>
    <p:sldId id="269" r:id="rId10"/>
    <p:sldId id="262" r:id="rId11"/>
    <p:sldId id="270" r:id="rId12"/>
    <p:sldId id="264" r:id="rId13"/>
    <p:sldId id="265" r:id="rId14"/>
    <p:sldId id="268" r:id="rId15"/>
    <p:sldId id="272"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72428-8655-4B10-BCAF-478F4CE9E1E4}" type="datetimeFigureOut">
              <a:rPr lang="en-IN" smtClean="0"/>
              <a:t>18-01-2021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6C47C-A7B4-4814-AC25-27BC363592DE}" type="slidenum">
              <a:rPr lang="en-IN" smtClean="0"/>
              <a:t>‹#›</a:t>
            </a:fld>
            <a:endParaRPr lang="en-IN" dirty="0"/>
          </a:p>
        </p:txBody>
      </p:sp>
    </p:spTree>
    <p:extLst>
      <p:ext uri="{BB962C8B-B14F-4D97-AF65-F5344CB8AC3E}">
        <p14:creationId xmlns:p14="http://schemas.microsoft.com/office/powerpoint/2010/main" val="173308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6F42FDE4-A7DD-41A7-A0A6-9B649FB43336}" type="slidenum">
              <a:rPr kumimoji="0" lang="en-US" smtClean="0"/>
              <a:t>‹#›</a:t>
            </a:fld>
            <a:endParaRPr kumimoji="0" lang="en-US" sz="1400" dirty="0">
              <a:solidFill>
                <a:srgbClr val="FFFFFF"/>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2"/>
            <a:ext cx="457200" cy="441325"/>
          </a:xfrm>
        </p:spPr>
        <p:txBody>
          <a:bodyPr/>
          <a:lstStyle/>
          <a:p>
            <a:fld id="{6F42FDE4-A7DD-41A7-A0A6-9B649FB43336}" type="slidenum">
              <a:rPr kumimoji="0" lang="en-US" smtClean="0"/>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2" name="Vertical Title 1"/>
          <p:cNvSpPr>
            <a:spLocks noGrp="1"/>
          </p:cNvSpPr>
          <p:nvPr>
            <p:ph type="title" orient="vert"/>
          </p:nvPr>
        </p:nvSpPr>
        <p:spPr>
          <a:xfrm>
            <a:off x="7391400" y="304802"/>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4361688" y="1026373"/>
            <a:ext cx="457200" cy="441325"/>
          </a:xfrm>
        </p:spPr>
        <p:txBody>
          <a:bodyPr/>
          <a:lstStyle/>
          <a:p>
            <a:fld id="{6F42FDE4-A7DD-41A7-A0A6-9B649FB43336}" type="slidenum">
              <a:rPr kumimoji="0" lang="en-US" smtClean="0"/>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1"/>
            <a:ext cx="6480175"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dirty="0"/>
          </a:p>
        </p:txBody>
      </p:sp>
      <p:sp>
        <p:nvSpPr>
          <p:cNvPr id="4" name="Date Placeholder 3"/>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6F42FDE4-A7DD-41A7-A0A6-9B649FB43336}" type="slidenum">
              <a:rPr kumimoji="0" lang="en-US" smtClean="0"/>
              <a:t>‹#›</a:t>
            </a:fld>
            <a:endParaRPr kumimoji="0"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64CF2E0-CCC4-4E1E-9902-C3C36AB3FDA4}"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dirty="0"/>
          </a:p>
        </p:txBody>
      </p:sp>
      <p:sp>
        <p:nvSpPr>
          <p:cNvPr id="8" name="Straight Connector 7"/>
          <p:cNvSpPr>
            <a:spLocks noChangeShapeType="1"/>
          </p:cNvSpPr>
          <p:nvPr/>
        </p:nvSpPr>
        <p:spPr bwMode="auto">
          <a:xfrm flipV="1">
            <a:off x="4563081" y="1575653"/>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3" y="1524001"/>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kumimoji="0"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4"/>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7"/>
            <a:ext cx="457200" cy="441325"/>
          </a:xfrm>
        </p:spPr>
        <p:txBody>
          <a:bodyPr/>
          <a:lstStyle>
            <a:lvl1pPr algn="ctr">
              <a:defRPr/>
            </a:lvl1pPr>
          </a:lstStyle>
          <a:p>
            <a:fld id="{6F42FDE4-A7DD-41A7-A0A6-9B649FB43336}" type="slidenum">
              <a:rPr kumimoji="0" lang="en-US" smtClean="0"/>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1"/>
            <a:ext cx="457200" cy="441325"/>
          </a:xfrm>
        </p:spPr>
        <p:txBody>
          <a:bodyPr/>
          <a:lstStyle/>
          <a:p>
            <a:fld id="{6F42FDE4-A7DD-41A7-A0A6-9B649FB43336}" type="slidenum">
              <a:rPr kumimoji="0" lang="en-US" smtClean="0"/>
              <a:t>‹#›</a:t>
            </a:fld>
            <a:endParaRPr kumimoji="0"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42FDE4-A7DD-41A7-A0A6-9B649FB43336}" type="slidenum">
              <a:rPr kumimoji="0" lang="en-US" smtClean="0"/>
              <a:t>‹#›</a:t>
            </a:fld>
            <a:endParaRPr kumimoji="0"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1"/>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9"/>
            <a:ext cx="457200" cy="441325"/>
          </a:xfrm>
        </p:spPr>
        <p:txBody>
          <a:bodyPr/>
          <a:lstStyle>
            <a:lvl1pPr>
              <a:defRPr>
                <a:solidFill>
                  <a:schemeClr val="accent3">
                    <a:shade val="75000"/>
                  </a:schemeClr>
                </a:solidFill>
              </a:defRPr>
            </a:lvl1pPr>
          </a:lstStyle>
          <a:p>
            <a:fld id="{6F42FDE4-A7DD-41A7-A0A6-9B649FB43336}" type="slidenum">
              <a:rPr kumimoji="0" lang="en-US" smtClean="0"/>
              <a:t>‹#›</a:t>
            </a:fld>
            <a:endParaRPr kumimoji="0" lang="en-US" dirty="0"/>
          </a:p>
        </p:txBody>
      </p:sp>
      <p:sp>
        <p:nvSpPr>
          <p:cNvPr id="21" name="Rectangle 20"/>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564CF2E0-CCC4-4E1E-9902-C3C36AB3FDA4}" type="datetimeFigureOut">
              <a:rPr lang="en-US" smtClean="0"/>
              <a:t>1/18/2021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9"/>
            <a:ext cx="457200" cy="441325"/>
          </a:xfrm>
        </p:spPr>
        <p:txBody>
          <a:bodyPr/>
          <a:lstStyle/>
          <a:p>
            <a:fld id="{6F42FDE4-A7DD-41A7-A0A6-9B649FB43336}" type="slidenum">
              <a:rPr kumimoji="0" lang="en-US" smtClean="0"/>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564CF2E0-CCC4-4E1E-9902-C3C36AB3FDA4}" type="datetimeFigureOut">
              <a:rPr lang="en-US" smtClean="0"/>
              <a:t>1/18/2021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1"/>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564CF2E0-CCC4-4E1E-9902-C3C36AB3FDA4}" type="datetimeFigureOut">
              <a:rPr lang="en-US" smtClean="0"/>
              <a:t>1/18/2021</a:t>
            </a:fld>
            <a:endParaRPr lang="en-US" sz="1400" dirty="0">
              <a:solidFill>
                <a:schemeClr val="tx2"/>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kumimoji="0" lang="en-US" sz="1400" dirty="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ipe/>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3" y="2132856"/>
            <a:ext cx="3008313" cy="1162050"/>
          </a:xfrm>
        </p:spPr>
        <p:txBody>
          <a:bodyPr>
            <a:normAutofit/>
          </a:bodyPr>
          <a:lstStyle/>
          <a:p>
            <a:r>
              <a:rPr lang="en-IN" sz="3200" dirty="0" smtClean="0"/>
              <a:t/>
            </a:r>
            <a:br>
              <a:rPr lang="en-IN" sz="3200" dirty="0" smtClean="0"/>
            </a:br>
            <a:r>
              <a:rPr lang="en-US" sz="3200" dirty="0" smtClean="0"/>
              <a:t> </a:t>
            </a:r>
            <a:endParaRPr lang="en-IN" sz="3200" dirty="0"/>
          </a:p>
        </p:txBody>
      </p:sp>
      <p:sp>
        <p:nvSpPr>
          <p:cNvPr id="2" name="Subtitle 1"/>
          <p:cNvSpPr>
            <a:spLocks noGrp="1"/>
          </p:cNvSpPr>
          <p:nvPr>
            <p:ph type="body" idx="2"/>
          </p:nvPr>
        </p:nvSpPr>
        <p:spPr>
          <a:xfrm>
            <a:off x="5940153" y="4581128"/>
            <a:ext cx="3069977" cy="2337123"/>
          </a:xfrm>
          <a:noFill/>
        </p:spPr>
        <p:txBody>
          <a:bodyPr>
            <a:normAutofit/>
          </a:bodyPr>
          <a:lstStyle/>
          <a:p>
            <a:r>
              <a:rPr lang="en-IN" i="1" dirty="0" smtClean="0">
                <a:solidFill>
                  <a:schemeClr val="tx1"/>
                </a:solidFill>
                <a:latin typeface="Bodoni MT" pitchFamily="18" charset="0"/>
              </a:rPr>
              <a:t>                           </a:t>
            </a:r>
            <a:r>
              <a:rPr lang="en-IN" i="1" u="sng" dirty="0" smtClean="0">
                <a:solidFill>
                  <a:schemeClr val="tx1"/>
                </a:solidFill>
                <a:latin typeface="Bodoni MT" pitchFamily="18" charset="0"/>
              </a:rPr>
              <a:t>Team Members:</a:t>
            </a:r>
          </a:p>
          <a:p>
            <a:r>
              <a:rPr lang="en-IN" i="1" dirty="0" smtClean="0">
                <a:solidFill>
                  <a:schemeClr val="tx1"/>
                </a:solidFill>
                <a:latin typeface="Bodoni MT" pitchFamily="18" charset="0"/>
              </a:rPr>
              <a:t>                        </a:t>
            </a:r>
            <a:r>
              <a:rPr lang="en-IN" dirty="0" smtClean="0">
                <a:solidFill>
                  <a:schemeClr val="tx1"/>
                </a:solidFill>
                <a:latin typeface="Bodoni MT" pitchFamily="18" charset="0"/>
              </a:rPr>
              <a:t>Aaditya Upadhyay</a:t>
            </a:r>
          </a:p>
          <a:p>
            <a:r>
              <a:rPr lang="en-IN" dirty="0" smtClean="0">
                <a:solidFill>
                  <a:schemeClr val="tx1"/>
                </a:solidFill>
                <a:latin typeface="Bodoni MT" pitchFamily="18" charset="0"/>
              </a:rPr>
              <a:t>                          Aanchal Tiwari</a:t>
            </a:r>
          </a:p>
          <a:p>
            <a:r>
              <a:rPr lang="en-IN" dirty="0" smtClean="0">
                <a:solidFill>
                  <a:schemeClr val="tx1"/>
                </a:solidFill>
                <a:latin typeface="Bodoni MT" pitchFamily="18" charset="0"/>
              </a:rPr>
              <a:t>                           </a:t>
            </a:r>
            <a:r>
              <a:rPr lang="en-IN" dirty="0" err="1" smtClean="0">
                <a:solidFill>
                  <a:schemeClr val="tx1"/>
                </a:solidFill>
                <a:latin typeface="Bodoni MT" pitchFamily="18" charset="0"/>
              </a:rPr>
              <a:t>Akshat</a:t>
            </a:r>
            <a:r>
              <a:rPr lang="en-IN" dirty="0" smtClean="0">
                <a:solidFill>
                  <a:schemeClr val="tx1"/>
                </a:solidFill>
                <a:latin typeface="Bodoni MT" pitchFamily="18" charset="0"/>
              </a:rPr>
              <a:t> Nigam</a:t>
            </a:r>
          </a:p>
        </p:txBody>
      </p:sp>
      <p:sp>
        <p:nvSpPr>
          <p:cNvPr id="5" name="Content Placeholder 4"/>
          <p:cNvSpPr>
            <a:spLocks noGrp="1"/>
          </p:cNvSpPr>
          <p:nvPr>
            <p:ph sz="quarter" idx="1"/>
          </p:nvPr>
        </p:nvSpPr>
        <p:spPr>
          <a:xfrm>
            <a:off x="323528" y="1196752"/>
            <a:ext cx="8363272" cy="2376264"/>
          </a:xfrm>
          <a:solidFill>
            <a:schemeClr val="accent3">
              <a:lumMod val="40000"/>
              <a:lumOff val="60000"/>
            </a:schemeClr>
          </a:solidFill>
          <a:ln>
            <a:solidFill>
              <a:schemeClr val="bg2">
                <a:lumMod val="50000"/>
              </a:schemeClr>
            </a:solidFill>
            <a:prstDash val="solid"/>
          </a:ln>
        </p:spPr>
        <p:txBody>
          <a:bodyPr>
            <a:normAutofit/>
          </a:bodyPr>
          <a:lstStyle/>
          <a:p>
            <a:pPr marL="0" indent="0">
              <a:buNone/>
            </a:pPr>
            <a:r>
              <a:rPr lang="en-IN" sz="4000" dirty="0" smtClean="0"/>
              <a:t>    </a:t>
            </a:r>
            <a:r>
              <a:rPr lang="en-IN" sz="4000" b="1" i="1" u="sng" dirty="0" smtClean="0">
                <a:solidFill>
                  <a:schemeClr val="accent1">
                    <a:lumMod val="50000"/>
                  </a:schemeClr>
                </a:solidFill>
                <a:effectLst>
                  <a:outerShdw blurRad="38100" dist="38100" dir="2700000" algn="tl">
                    <a:srgbClr val="000000">
                      <a:alpha val="43137"/>
                    </a:srgbClr>
                  </a:outerShdw>
                </a:effectLst>
                <a:latin typeface="Cooper Black" pitchFamily="18" charset="0"/>
              </a:rPr>
              <a:t>HOUSE PRICE PREDICTION</a:t>
            </a:r>
          </a:p>
          <a:p>
            <a:pPr marL="0" indent="0">
              <a:buNone/>
            </a:pPr>
            <a:r>
              <a:rPr lang="en-IN" sz="4000" dirty="0" smtClean="0"/>
              <a:t>                         </a:t>
            </a:r>
            <a:r>
              <a:rPr lang="en-IN" sz="3600" i="1" dirty="0" smtClean="0">
                <a:solidFill>
                  <a:schemeClr val="accent1">
                    <a:lumMod val="75000"/>
                  </a:schemeClr>
                </a:solidFill>
                <a:latin typeface="Arial Rounded MT Bold" pitchFamily="34" charset="0"/>
                <a:ea typeface="Arial Unicode MS" pitchFamily="34" charset="-128"/>
                <a:cs typeface="Arial Unicode MS" pitchFamily="34" charset="-128"/>
              </a:rPr>
              <a:t>USING </a:t>
            </a:r>
          </a:p>
          <a:p>
            <a:pPr marL="0" indent="0">
              <a:buNone/>
            </a:pPr>
            <a:r>
              <a:rPr lang="en-IN" sz="3600" i="1" dirty="0">
                <a:solidFill>
                  <a:schemeClr val="accent1">
                    <a:lumMod val="75000"/>
                  </a:schemeClr>
                </a:solidFill>
                <a:latin typeface="Arial Rounded MT Bold" pitchFamily="34" charset="0"/>
                <a:ea typeface="Arial Unicode MS" pitchFamily="34" charset="-128"/>
                <a:cs typeface="Arial Unicode MS" pitchFamily="34" charset="-128"/>
              </a:rPr>
              <a:t> </a:t>
            </a:r>
            <a:r>
              <a:rPr lang="en-IN" sz="3600" i="1" dirty="0" smtClean="0">
                <a:solidFill>
                  <a:schemeClr val="accent1">
                    <a:lumMod val="75000"/>
                  </a:schemeClr>
                </a:solidFill>
                <a:latin typeface="Arial Rounded MT Bold" pitchFamily="34" charset="0"/>
                <a:ea typeface="Arial Unicode MS" pitchFamily="34" charset="-128"/>
                <a:cs typeface="Arial Unicode MS" pitchFamily="34" charset="-128"/>
              </a:rPr>
              <a:t>             MACHINE LEARNING</a:t>
            </a:r>
            <a:endParaRPr lang="en-IN" sz="3600" i="1" dirty="0">
              <a:solidFill>
                <a:schemeClr val="accent1">
                  <a:lumMod val="75000"/>
                </a:schemeClr>
              </a:solidFill>
              <a:latin typeface="Arial Rounded MT Bold"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0208600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23528" y="260288"/>
            <a:ext cx="8424936" cy="5833008"/>
          </a:xfrm>
          <a:solidFill>
            <a:schemeClr val="bg1"/>
          </a:solidFill>
        </p:spPr>
        <p:txBody>
          <a:bodyPr anchor="ctr">
            <a:normAutofit/>
          </a:bodyPr>
          <a:lstStyle/>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lvl="1"/>
            <a:endParaRPr lang="en-US" sz="1500" dirty="0" smtClean="0">
              <a:latin typeface="Arial" pitchFamily="34" charset="0"/>
              <a:cs typeface="Arial" pitchFamily="34" charset="0"/>
            </a:endParaRPr>
          </a:p>
          <a:p>
            <a:pPr marL="2194560" lvl="8" indent="0">
              <a:buNone/>
            </a:pPr>
            <a:r>
              <a:rPr lang="en-US" sz="800" dirty="0" smtClean="0"/>
              <a:t>             </a:t>
            </a:r>
            <a:endParaRPr lang="en-US" sz="700" dirty="0" smtClean="0">
              <a:latin typeface="Arial" pitchFamily="34" charset="0"/>
              <a:cs typeface="Arial" pitchFamily="34" charset="0"/>
            </a:endParaRPr>
          </a:p>
          <a:p>
            <a:pPr marL="274320" lvl="1" indent="0">
              <a:buNone/>
            </a:pPr>
            <a:r>
              <a:rPr lang="en-US" sz="1200" dirty="0"/>
              <a:t>Sales price distribution of the target variable</a:t>
            </a:r>
            <a:r>
              <a:rPr lang="en-US" sz="1200" dirty="0" smtClean="0"/>
              <a:t>.</a:t>
            </a:r>
          </a:p>
          <a:p>
            <a:pPr marL="274320" lvl="1" indent="0">
              <a:buNone/>
            </a:pPr>
            <a:endParaRPr lang="en-US" sz="1200" dirty="0"/>
          </a:p>
          <a:p>
            <a:pPr marL="274320" lvl="1" indent="0">
              <a:buNone/>
            </a:pPr>
            <a:endParaRPr lang="en-US" sz="1200" dirty="0" smtClean="0">
              <a:latin typeface="Arial" pitchFamily="34" charset="0"/>
              <a:cs typeface="Arial" pitchFamily="34" charset="0"/>
            </a:endParaRPr>
          </a:p>
          <a:p>
            <a:pPr lvl="1"/>
            <a:r>
              <a:rPr lang="en-US" sz="1600" dirty="0" smtClean="0">
                <a:latin typeface="Arial" pitchFamily="34" charset="0"/>
                <a:cs typeface="Arial" pitchFamily="34" charset="0"/>
              </a:rPr>
              <a:t>We can observe that the target variable Sales Price has a right-skewed distribution, thus we need to “Log Transform” the values because it is normal distribution.</a:t>
            </a:r>
          </a:p>
          <a:p>
            <a:pPr lvl="1"/>
            <a:r>
              <a:rPr lang="en-US" sz="1600" dirty="0" smtClean="0">
                <a:latin typeface="Arial" pitchFamily="34" charset="0"/>
                <a:cs typeface="Arial" pitchFamily="34" charset="0"/>
              </a:rPr>
              <a:t>Log </a:t>
            </a:r>
            <a:r>
              <a:rPr lang="en-US" sz="1600" dirty="0">
                <a:latin typeface="Arial" pitchFamily="34" charset="0"/>
                <a:cs typeface="Arial" pitchFamily="34" charset="0"/>
              </a:rPr>
              <a:t>transformation of the target variable has helped us fixing its skewed distribution and the new distribution looks closer to normal. Since we have 80 variables, visualizing one by one wouldn't be an astute approach. Instead, we'll look at some variables based on their correlation with the target variable</a:t>
            </a:r>
            <a:r>
              <a:rPr lang="en-US" sz="1600" dirty="0" smtClean="0">
                <a:latin typeface="Arial" pitchFamily="34" charset="0"/>
                <a:cs typeface="Arial" pitchFamily="34" charset="0"/>
              </a:rPr>
              <a:t>.</a:t>
            </a:r>
          </a:p>
          <a:p>
            <a:endParaRPr lang="en-IN" sz="2000"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1" y="589848"/>
            <a:ext cx="4032448" cy="19496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400" y="455124"/>
            <a:ext cx="3960441" cy="2335096"/>
          </a:xfrm>
          <a:prstGeom prst="rect">
            <a:avLst/>
          </a:prstGeom>
        </p:spPr>
      </p:pic>
    </p:spTree>
    <p:extLst>
      <p:ext uri="{BB962C8B-B14F-4D97-AF65-F5344CB8AC3E}">
        <p14:creationId xmlns:p14="http://schemas.microsoft.com/office/powerpoint/2010/main" val="138183156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i="1" u="sng" dirty="0" smtClean="0">
                <a:effectLst>
                  <a:outerShdw blurRad="38100" dist="38100" dir="2700000" algn="tl">
                    <a:srgbClr val="000000">
                      <a:alpha val="43137"/>
                    </a:srgbClr>
                  </a:outerShdw>
                </a:effectLst>
              </a:rPr>
              <a:t>Result of Log Transformation</a:t>
            </a:r>
            <a:endParaRPr lang="en-IN" sz="3200" i="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6" y="1484785"/>
            <a:ext cx="4008287" cy="25958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1" y="2996953"/>
            <a:ext cx="3620699" cy="3171963"/>
          </a:xfrm>
          <a:prstGeom prst="rect">
            <a:avLst/>
          </a:prstGeom>
        </p:spPr>
      </p:pic>
      <p:sp>
        <p:nvSpPr>
          <p:cNvPr id="5" name="TextBox 4"/>
          <p:cNvSpPr txBox="1"/>
          <p:nvPr/>
        </p:nvSpPr>
        <p:spPr>
          <a:xfrm>
            <a:off x="2915816" y="5877272"/>
            <a:ext cx="2377574" cy="369332"/>
          </a:xfrm>
          <a:prstGeom prst="rect">
            <a:avLst/>
          </a:prstGeom>
          <a:noFill/>
        </p:spPr>
        <p:txBody>
          <a:bodyPr wrap="none" rtlCol="0">
            <a:spAutoFit/>
          </a:bodyPr>
          <a:lstStyle/>
          <a:p>
            <a:r>
              <a:rPr lang="en-IN" i="1" u="sng" dirty="0" smtClean="0">
                <a:solidFill>
                  <a:schemeClr val="bg2">
                    <a:lumMod val="25000"/>
                  </a:schemeClr>
                </a:solidFill>
                <a:effectLst>
                  <a:outerShdw blurRad="38100" dist="38100" dir="2700000" algn="tl">
                    <a:srgbClr val="000000">
                      <a:alpha val="43137"/>
                    </a:srgbClr>
                  </a:outerShdw>
                </a:effectLst>
              </a:rPr>
              <a:t>Removal of skewness</a:t>
            </a:r>
            <a:endParaRPr lang="en-IN" i="1" u="sng"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22058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086" y="1009099"/>
            <a:ext cx="6719831" cy="4839803"/>
          </a:xfrm>
          <a:prstGeom prst="rect">
            <a:avLst/>
          </a:prstGeom>
        </p:spPr>
      </p:pic>
      <p:sp>
        <p:nvSpPr>
          <p:cNvPr id="3" name="Rectangle 1"/>
          <p:cNvSpPr>
            <a:spLocks noChangeArrowheads="1"/>
          </p:cNvSpPr>
          <p:nvPr/>
        </p:nvSpPr>
        <p:spPr bwMode="auto">
          <a:xfrm>
            <a:off x="2339752" y="361370"/>
            <a:ext cx="4824536"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600" i="1" u="sng" dirty="0">
                <a:solidFill>
                  <a:schemeClr val="bg2">
                    <a:lumMod val="25000"/>
                  </a:schemeClr>
                </a:solidFill>
                <a:effectLst>
                  <a:outerShdw blurRad="38100" dist="38100" dir="2700000" algn="tl">
                    <a:srgbClr val="000000">
                      <a:alpha val="43137"/>
                    </a:srgbClr>
                  </a:outerShdw>
                </a:effectLst>
              </a:rPr>
              <a:t>B</a:t>
            </a:r>
            <a:r>
              <a:rPr lang="en-US" sz="1600" i="1" u="sng" dirty="0" smtClean="0">
                <a:solidFill>
                  <a:schemeClr val="bg2">
                    <a:lumMod val="25000"/>
                  </a:schemeClr>
                </a:solidFill>
                <a:effectLst>
                  <a:outerShdw blurRad="38100" dist="38100" dir="2700000" algn="tl">
                    <a:srgbClr val="000000">
                      <a:alpha val="43137"/>
                    </a:srgbClr>
                  </a:outerShdw>
                </a:effectLst>
              </a:rPr>
              <a:t>oxplots </a:t>
            </a:r>
            <a:r>
              <a:rPr lang="en-US" sz="1600" i="1" u="sng" dirty="0">
                <a:solidFill>
                  <a:schemeClr val="bg2">
                    <a:lumMod val="25000"/>
                  </a:schemeClr>
                </a:solidFill>
                <a:effectLst>
                  <a:outerShdw blurRad="38100" dist="38100" dir="2700000" algn="tl">
                    <a:srgbClr val="000000">
                      <a:alpha val="43137"/>
                    </a:srgbClr>
                  </a:outerShdw>
                </a:effectLst>
              </a:rPr>
              <a:t>for visualizing categorical variables.</a:t>
            </a:r>
            <a:endParaRPr kumimoji="0" lang="en-US" sz="1600" b="0" i="1" u="sng" strike="noStrike" cap="none" normalizeH="0" baseline="0" dirty="0" smtClean="0">
              <a:ln>
                <a:noFill/>
              </a:ln>
              <a:solidFill>
                <a:schemeClr val="bg2">
                  <a:lumMod val="2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4" name="TextBox 3"/>
          <p:cNvSpPr txBox="1"/>
          <p:nvPr/>
        </p:nvSpPr>
        <p:spPr>
          <a:xfrm>
            <a:off x="-252536" y="5848903"/>
            <a:ext cx="9649072" cy="461665"/>
          </a:xfrm>
          <a:prstGeom prst="rect">
            <a:avLst/>
          </a:prstGeom>
          <a:noFill/>
        </p:spPr>
        <p:txBody>
          <a:bodyPr wrap="square" rtlCol="0">
            <a:spAutoFit/>
          </a:bodyPr>
          <a:lstStyle/>
          <a:p>
            <a:r>
              <a:rPr lang="en-US" sz="1200" dirty="0" smtClean="0"/>
              <a:t>                                               OverallQual</a:t>
            </a:r>
            <a:r>
              <a:rPr lang="en-US" sz="1200" dirty="0"/>
              <a:t>: Rates the overall material and finish of the house (1 = Very Poor, 10 = Very Excellent)</a:t>
            </a:r>
          </a:p>
          <a:p>
            <a:endParaRPr lang="en-IN" sz="1200" dirty="0"/>
          </a:p>
        </p:txBody>
      </p:sp>
    </p:spTree>
    <p:extLst>
      <p:ext uri="{BB962C8B-B14F-4D97-AF65-F5344CB8AC3E}">
        <p14:creationId xmlns:p14="http://schemas.microsoft.com/office/powerpoint/2010/main" val="140006501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071" y="1844825"/>
            <a:ext cx="5093860" cy="4420607"/>
          </a:xfrm>
          <a:prstGeom prst="rect">
            <a:avLst/>
          </a:prstGeom>
        </p:spPr>
      </p:pic>
      <p:sp>
        <p:nvSpPr>
          <p:cNvPr id="3" name="TextBox 2"/>
          <p:cNvSpPr txBox="1"/>
          <p:nvPr/>
        </p:nvSpPr>
        <p:spPr>
          <a:xfrm>
            <a:off x="1115617" y="938337"/>
            <a:ext cx="7110791" cy="923330"/>
          </a:xfrm>
          <a:prstGeom prst="rect">
            <a:avLst/>
          </a:prstGeom>
          <a:noFill/>
        </p:spPr>
        <p:txBody>
          <a:bodyPr wrap="square" rtlCol="0">
            <a:spAutoFit/>
          </a:bodyPr>
          <a:lstStyle/>
          <a:p>
            <a:pPr marL="742950" lvl="1" indent="-285750">
              <a:buFont typeface="Wingdings" pitchFamily="2" charset="2"/>
              <a:buChar char="v"/>
            </a:pPr>
            <a:r>
              <a:rPr lang="en-IN" dirty="0" smtClean="0">
                <a:solidFill>
                  <a:schemeClr val="bg2">
                    <a:lumMod val="25000"/>
                  </a:schemeClr>
                </a:solidFill>
              </a:rPr>
              <a:t>After training data using sklearn module our data has been rectified: all the null values as well as outliner values are truncated and data become more readable.</a:t>
            </a:r>
            <a:endParaRPr lang="en-IN" dirty="0">
              <a:solidFill>
                <a:schemeClr val="bg2">
                  <a:lumMod val="25000"/>
                </a:schemeClr>
              </a:solidFill>
            </a:endParaRPr>
          </a:p>
        </p:txBody>
      </p:sp>
      <p:sp>
        <p:nvSpPr>
          <p:cNvPr id="4" name="TextBox 3"/>
          <p:cNvSpPr txBox="1"/>
          <p:nvPr/>
        </p:nvSpPr>
        <p:spPr>
          <a:xfrm>
            <a:off x="1982190" y="153507"/>
            <a:ext cx="5325497" cy="830997"/>
          </a:xfrm>
          <a:prstGeom prst="rect">
            <a:avLst/>
          </a:prstGeom>
          <a:noFill/>
        </p:spPr>
        <p:txBody>
          <a:bodyPr wrap="none" rtlCol="0">
            <a:spAutoFit/>
          </a:bodyPr>
          <a:lstStyle/>
          <a:p>
            <a:r>
              <a:rPr lang="en-US" sz="2400" b="1" i="1" u="sng" dirty="0" smtClean="0">
                <a:solidFill>
                  <a:schemeClr val="bg2">
                    <a:lumMod val="50000"/>
                  </a:schemeClr>
                </a:solidFill>
              </a:rPr>
              <a:t> </a:t>
            </a:r>
            <a:r>
              <a:rPr lang="en-US" sz="2400" b="1" i="1" u="sng" dirty="0">
                <a:effectLst>
                  <a:outerShdw blurRad="38100" dist="38100" dir="2700000" algn="tl">
                    <a:srgbClr val="000000">
                      <a:alpha val="43137"/>
                    </a:srgbClr>
                  </a:outerShdw>
                </a:effectLst>
              </a:rPr>
              <a:t>Model Training and Evaluation</a:t>
            </a:r>
          </a:p>
          <a:p>
            <a:endParaRPr lang="en-IN" sz="2400" b="1" i="1" u="sng" dirty="0">
              <a:solidFill>
                <a:schemeClr val="bg2">
                  <a:lumMod val="50000"/>
                </a:schemeClr>
              </a:solidFill>
            </a:endParaRPr>
          </a:p>
        </p:txBody>
      </p:sp>
    </p:spTree>
    <p:extLst>
      <p:ext uri="{BB962C8B-B14F-4D97-AF65-F5344CB8AC3E}">
        <p14:creationId xmlns:p14="http://schemas.microsoft.com/office/powerpoint/2010/main" val="363152714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90" y="188641"/>
            <a:ext cx="6601423" cy="6011861"/>
          </a:xfrm>
          <a:prstGeom prst="rect">
            <a:avLst/>
          </a:prstGeom>
        </p:spPr>
      </p:pic>
    </p:spTree>
    <p:extLst>
      <p:ext uri="{BB962C8B-B14F-4D97-AF65-F5344CB8AC3E}">
        <p14:creationId xmlns:p14="http://schemas.microsoft.com/office/powerpoint/2010/main" val="90010000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solidFill>
                  <a:schemeClr val="bg2">
                    <a:lumMod val="25000"/>
                  </a:schemeClr>
                </a:solidFill>
                <a:effectLst>
                  <a:outerShdw blurRad="38100" dist="38100" dir="2700000" algn="tl">
                    <a:srgbClr val="000000">
                      <a:alpha val="43137"/>
                    </a:srgbClr>
                  </a:outerShdw>
                </a:effectLst>
              </a:rPr>
              <a:t>Future Improvements</a:t>
            </a:r>
            <a:endParaRPr lang="en-IN" i="1" u="sng" dirty="0">
              <a:solidFill>
                <a:schemeClr val="bg2">
                  <a:lumMod val="2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pPr marL="355600" marR="18415" indent="-342900">
              <a:lnSpc>
                <a:spcPct val="100000"/>
              </a:lnSpc>
              <a:spcBef>
                <a:spcPts val="105"/>
              </a:spcBef>
              <a:tabLst>
                <a:tab pos="354965" algn="l"/>
              </a:tabLst>
            </a:pPr>
            <a:r>
              <a:rPr lang="en-US" sz="2000" dirty="0" smtClean="0">
                <a:solidFill>
                  <a:srgbClr val="404040"/>
                </a:solidFill>
                <a:latin typeface="Arial" pitchFamily="34" charset="0"/>
                <a:cs typeface="Arial" pitchFamily="34" charset="0"/>
              </a:rPr>
              <a:t>Our </a:t>
            </a:r>
            <a:r>
              <a:rPr lang="en-US" sz="2000" dirty="0">
                <a:solidFill>
                  <a:srgbClr val="404040"/>
                </a:solidFill>
                <a:latin typeface="Arial" pitchFamily="34" charset="0"/>
                <a:cs typeface="Arial" pitchFamily="34" charset="0"/>
              </a:rPr>
              <a:t>model </a:t>
            </a:r>
            <a:r>
              <a:rPr lang="en-US" sz="2000" spc="-5" dirty="0">
                <a:solidFill>
                  <a:srgbClr val="404040"/>
                </a:solidFill>
                <a:latin typeface="Arial" pitchFamily="34" charset="0"/>
                <a:cs typeface="Arial" pitchFamily="34" charset="0"/>
              </a:rPr>
              <a:t>had </a:t>
            </a:r>
            <a:r>
              <a:rPr lang="en-US" sz="2000" dirty="0">
                <a:solidFill>
                  <a:srgbClr val="404040"/>
                </a:solidFill>
                <a:latin typeface="Arial" pitchFamily="34" charset="0"/>
                <a:cs typeface="Arial" pitchFamily="34" charset="0"/>
              </a:rPr>
              <a:t>a low </a:t>
            </a:r>
            <a:r>
              <a:rPr lang="en-US" sz="2000" dirty="0" err="1">
                <a:solidFill>
                  <a:srgbClr val="404040"/>
                </a:solidFill>
                <a:latin typeface="Arial" pitchFamily="34" charset="0"/>
                <a:cs typeface="Arial" pitchFamily="34" charset="0"/>
              </a:rPr>
              <a:t>rmse</a:t>
            </a:r>
            <a:r>
              <a:rPr lang="en-US" sz="2000" dirty="0">
                <a:solidFill>
                  <a:srgbClr val="404040"/>
                </a:solidFill>
                <a:latin typeface="Arial" pitchFamily="34" charset="0"/>
                <a:cs typeface="Arial" pitchFamily="34" charset="0"/>
              </a:rPr>
              <a:t> score, </a:t>
            </a:r>
            <a:r>
              <a:rPr lang="en-US" sz="2000" spc="-5" dirty="0">
                <a:solidFill>
                  <a:srgbClr val="404040"/>
                </a:solidFill>
                <a:latin typeface="Arial" pitchFamily="34" charset="0"/>
                <a:cs typeface="Arial" pitchFamily="34" charset="0"/>
              </a:rPr>
              <a:t>but there is </a:t>
            </a:r>
            <a:r>
              <a:rPr lang="en-US" sz="2000" dirty="0">
                <a:solidFill>
                  <a:srgbClr val="404040"/>
                </a:solidFill>
                <a:latin typeface="Arial" pitchFamily="34" charset="0"/>
                <a:cs typeface="Arial" pitchFamily="34" charset="0"/>
              </a:rPr>
              <a:t>still room for  </a:t>
            </a:r>
            <a:r>
              <a:rPr lang="en-US" sz="2000" spc="-5" dirty="0">
                <a:solidFill>
                  <a:srgbClr val="404040"/>
                </a:solidFill>
                <a:latin typeface="Arial" pitchFamily="34" charset="0"/>
                <a:cs typeface="Arial" pitchFamily="34" charset="0"/>
              </a:rPr>
              <a:t>improvement. In </a:t>
            </a:r>
            <a:r>
              <a:rPr lang="en-US" sz="2000" dirty="0">
                <a:solidFill>
                  <a:srgbClr val="404040"/>
                </a:solidFill>
                <a:latin typeface="Arial" pitchFamily="34" charset="0"/>
                <a:cs typeface="Arial" pitchFamily="34" charset="0"/>
              </a:rPr>
              <a:t>a real </a:t>
            </a:r>
            <a:r>
              <a:rPr lang="en-US" sz="2000" spc="-5" dirty="0">
                <a:solidFill>
                  <a:srgbClr val="404040"/>
                </a:solidFill>
                <a:latin typeface="Arial" pitchFamily="34" charset="0"/>
                <a:cs typeface="Arial" pitchFamily="34" charset="0"/>
              </a:rPr>
              <a:t>world scenario, </a:t>
            </a:r>
            <a:r>
              <a:rPr lang="en-US" sz="2000" dirty="0">
                <a:solidFill>
                  <a:srgbClr val="404040"/>
                </a:solidFill>
                <a:latin typeface="Arial" pitchFamily="34" charset="0"/>
                <a:cs typeface="Arial" pitchFamily="34" charset="0"/>
              </a:rPr>
              <a:t>we can </a:t>
            </a:r>
            <a:r>
              <a:rPr lang="en-US" sz="2000" spc="-5" dirty="0">
                <a:solidFill>
                  <a:srgbClr val="404040"/>
                </a:solidFill>
                <a:latin typeface="Arial" pitchFamily="34" charset="0"/>
                <a:cs typeface="Arial" pitchFamily="34" charset="0"/>
              </a:rPr>
              <a:t>use </a:t>
            </a:r>
            <a:r>
              <a:rPr lang="en-US" sz="2000" dirty="0">
                <a:solidFill>
                  <a:srgbClr val="404040"/>
                </a:solidFill>
                <a:latin typeface="Arial" pitchFamily="34" charset="0"/>
                <a:cs typeface="Arial" pitchFamily="34" charset="0"/>
              </a:rPr>
              <a:t>such a model </a:t>
            </a:r>
            <a:r>
              <a:rPr lang="en-US" sz="2000" spc="-5" dirty="0">
                <a:solidFill>
                  <a:srgbClr val="404040"/>
                </a:solidFill>
                <a:latin typeface="Arial" pitchFamily="34" charset="0"/>
                <a:cs typeface="Arial" pitchFamily="34" charset="0"/>
              </a:rPr>
              <a:t>to  predict house prices. </a:t>
            </a:r>
            <a:r>
              <a:rPr lang="en-US" sz="2000" dirty="0">
                <a:solidFill>
                  <a:srgbClr val="404040"/>
                </a:solidFill>
                <a:latin typeface="Arial" pitchFamily="34" charset="0"/>
                <a:cs typeface="Arial" pitchFamily="34" charset="0"/>
              </a:rPr>
              <a:t>This model should </a:t>
            </a:r>
            <a:r>
              <a:rPr lang="en-US" sz="2000" spc="-5" dirty="0">
                <a:solidFill>
                  <a:srgbClr val="404040"/>
                </a:solidFill>
                <a:latin typeface="Arial" pitchFamily="34" charset="0"/>
                <a:cs typeface="Arial" pitchFamily="34" charset="0"/>
              </a:rPr>
              <a:t>check </a:t>
            </a:r>
            <a:r>
              <a:rPr lang="en-US" sz="2000" dirty="0">
                <a:solidFill>
                  <a:srgbClr val="404040"/>
                </a:solidFill>
                <a:latin typeface="Arial" pitchFamily="34" charset="0"/>
                <a:cs typeface="Arial" pitchFamily="34" charset="0"/>
              </a:rPr>
              <a:t>for </a:t>
            </a:r>
            <a:r>
              <a:rPr lang="en-US" sz="2000" spc="-5" dirty="0">
                <a:solidFill>
                  <a:srgbClr val="404040"/>
                </a:solidFill>
                <a:latin typeface="Arial" pitchFamily="34" charset="0"/>
                <a:cs typeface="Arial" pitchFamily="34" charset="0"/>
              </a:rPr>
              <a:t>new data, </a:t>
            </a:r>
            <a:r>
              <a:rPr lang="en-US" sz="2000" dirty="0">
                <a:solidFill>
                  <a:srgbClr val="404040"/>
                </a:solidFill>
                <a:latin typeface="Arial" pitchFamily="34" charset="0"/>
                <a:cs typeface="Arial" pitchFamily="34" charset="0"/>
              </a:rPr>
              <a:t>once </a:t>
            </a:r>
            <a:r>
              <a:rPr lang="en-US" sz="2000" spc="-5" dirty="0">
                <a:solidFill>
                  <a:srgbClr val="404040"/>
                </a:solidFill>
                <a:latin typeface="Arial" pitchFamily="34" charset="0"/>
                <a:cs typeface="Arial" pitchFamily="34" charset="0"/>
              </a:rPr>
              <a:t>in</a:t>
            </a:r>
            <a:r>
              <a:rPr lang="en-US" sz="2000" spc="-204" dirty="0">
                <a:solidFill>
                  <a:srgbClr val="404040"/>
                </a:solidFill>
                <a:latin typeface="Arial" pitchFamily="34" charset="0"/>
                <a:cs typeface="Arial" pitchFamily="34" charset="0"/>
              </a:rPr>
              <a:t> </a:t>
            </a:r>
            <a:r>
              <a:rPr lang="en-US" sz="2000" dirty="0">
                <a:solidFill>
                  <a:srgbClr val="404040"/>
                </a:solidFill>
                <a:latin typeface="Arial" pitchFamily="34" charset="0"/>
                <a:cs typeface="Arial" pitchFamily="34" charset="0"/>
              </a:rPr>
              <a:t>a  </a:t>
            </a:r>
            <a:r>
              <a:rPr lang="en-US" sz="2000" spc="-5" dirty="0">
                <a:solidFill>
                  <a:srgbClr val="404040"/>
                </a:solidFill>
                <a:latin typeface="Arial" pitchFamily="34" charset="0"/>
                <a:cs typeface="Arial" pitchFamily="34" charset="0"/>
              </a:rPr>
              <a:t>month, and </a:t>
            </a:r>
            <a:r>
              <a:rPr lang="en-US" sz="2000" dirty="0">
                <a:solidFill>
                  <a:srgbClr val="404040"/>
                </a:solidFill>
                <a:latin typeface="Arial" pitchFamily="34" charset="0"/>
                <a:cs typeface="Arial" pitchFamily="34" charset="0"/>
              </a:rPr>
              <a:t>incorporate </a:t>
            </a:r>
            <a:r>
              <a:rPr lang="en-US" sz="2000" spc="-5" dirty="0">
                <a:solidFill>
                  <a:srgbClr val="404040"/>
                </a:solidFill>
                <a:latin typeface="Arial" pitchFamily="34" charset="0"/>
                <a:cs typeface="Arial" pitchFamily="34" charset="0"/>
              </a:rPr>
              <a:t>them to expand the dataset and produce  better</a:t>
            </a:r>
            <a:r>
              <a:rPr lang="en-US" sz="2000" spc="-40" dirty="0">
                <a:solidFill>
                  <a:srgbClr val="404040"/>
                </a:solidFill>
                <a:latin typeface="Arial" pitchFamily="34" charset="0"/>
                <a:cs typeface="Arial" pitchFamily="34" charset="0"/>
              </a:rPr>
              <a:t> </a:t>
            </a:r>
            <a:r>
              <a:rPr lang="en-US" sz="2000" dirty="0">
                <a:solidFill>
                  <a:srgbClr val="404040"/>
                </a:solidFill>
                <a:latin typeface="Arial" pitchFamily="34" charset="0"/>
                <a:cs typeface="Arial" pitchFamily="34" charset="0"/>
              </a:rPr>
              <a:t>results.</a:t>
            </a:r>
            <a:endParaRPr lang="en-US" sz="2000" dirty="0">
              <a:latin typeface="Arial" pitchFamily="34" charset="0"/>
              <a:cs typeface="Arial" pitchFamily="34" charset="0"/>
            </a:endParaRPr>
          </a:p>
          <a:p>
            <a:pPr>
              <a:lnSpc>
                <a:spcPct val="100000"/>
              </a:lnSpc>
            </a:pPr>
            <a:endParaRPr lang="en-US" sz="2000" dirty="0">
              <a:latin typeface="Arial" pitchFamily="34" charset="0"/>
              <a:cs typeface="Arial" pitchFamily="34" charset="0"/>
            </a:endParaRPr>
          </a:p>
          <a:p>
            <a:pPr marL="355600" marR="87630" indent="-342900">
              <a:lnSpc>
                <a:spcPct val="100000"/>
              </a:lnSpc>
              <a:spcBef>
                <a:spcPts val="1720"/>
              </a:spcBef>
              <a:tabLst>
                <a:tab pos="354965" algn="l"/>
              </a:tabLst>
            </a:pPr>
            <a:r>
              <a:rPr lang="en-US" sz="2000" spc="-50" dirty="0" smtClean="0">
                <a:solidFill>
                  <a:srgbClr val="404040"/>
                </a:solidFill>
                <a:latin typeface="Arial" pitchFamily="34" charset="0"/>
                <a:cs typeface="Arial" pitchFamily="34" charset="0"/>
              </a:rPr>
              <a:t>We </a:t>
            </a:r>
            <a:r>
              <a:rPr lang="en-US" sz="2000" spc="-5" dirty="0">
                <a:solidFill>
                  <a:srgbClr val="404040"/>
                </a:solidFill>
                <a:latin typeface="Arial" pitchFamily="34" charset="0"/>
                <a:cs typeface="Arial" pitchFamily="34" charset="0"/>
              </a:rPr>
              <a:t>can try </a:t>
            </a:r>
            <a:r>
              <a:rPr lang="en-US" sz="2000" dirty="0">
                <a:solidFill>
                  <a:srgbClr val="404040"/>
                </a:solidFill>
                <a:latin typeface="Arial" pitchFamily="34" charset="0"/>
                <a:cs typeface="Arial" pitchFamily="34" charset="0"/>
              </a:rPr>
              <a:t>out other dimensionality reduction </a:t>
            </a:r>
            <a:r>
              <a:rPr lang="en-US" sz="2000" spc="-5" dirty="0">
                <a:solidFill>
                  <a:srgbClr val="404040"/>
                </a:solidFill>
                <a:latin typeface="Arial" pitchFamily="34" charset="0"/>
                <a:cs typeface="Arial" pitchFamily="34" charset="0"/>
              </a:rPr>
              <a:t>techniques </a:t>
            </a:r>
            <a:r>
              <a:rPr lang="en-US" sz="2000" dirty="0">
                <a:solidFill>
                  <a:srgbClr val="404040"/>
                </a:solidFill>
                <a:latin typeface="Arial" pitchFamily="34" charset="0"/>
                <a:cs typeface="Arial" pitchFamily="34" charset="0"/>
              </a:rPr>
              <a:t>like  </a:t>
            </a:r>
            <a:r>
              <a:rPr lang="en-US" sz="2000" spc="-5" dirty="0" err="1">
                <a:solidFill>
                  <a:srgbClr val="404040"/>
                </a:solidFill>
                <a:latin typeface="Arial" pitchFamily="34" charset="0"/>
                <a:cs typeface="Arial" pitchFamily="34" charset="0"/>
              </a:rPr>
              <a:t>Univariate</a:t>
            </a:r>
            <a:r>
              <a:rPr lang="en-US" sz="2000" spc="-5" dirty="0">
                <a:solidFill>
                  <a:srgbClr val="404040"/>
                </a:solidFill>
                <a:latin typeface="Arial" pitchFamily="34" charset="0"/>
                <a:cs typeface="Arial" pitchFamily="34" charset="0"/>
              </a:rPr>
              <a:t> </a:t>
            </a:r>
            <a:r>
              <a:rPr lang="en-US" sz="2000" dirty="0">
                <a:solidFill>
                  <a:srgbClr val="404040"/>
                </a:solidFill>
                <a:latin typeface="Arial" pitchFamily="34" charset="0"/>
                <a:cs typeface="Arial" pitchFamily="34" charset="0"/>
              </a:rPr>
              <a:t>Feature </a:t>
            </a:r>
            <a:r>
              <a:rPr lang="en-US" sz="2000" spc="-5" dirty="0">
                <a:solidFill>
                  <a:srgbClr val="404040"/>
                </a:solidFill>
                <a:latin typeface="Arial" pitchFamily="34" charset="0"/>
                <a:cs typeface="Arial" pitchFamily="34" charset="0"/>
              </a:rPr>
              <a:t>Selection and </a:t>
            </a:r>
            <a:r>
              <a:rPr lang="en-US" sz="2000" spc="-15" dirty="0">
                <a:solidFill>
                  <a:srgbClr val="404040"/>
                </a:solidFill>
                <a:latin typeface="Arial" pitchFamily="34" charset="0"/>
                <a:cs typeface="Arial" pitchFamily="34" charset="0"/>
              </a:rPr>
              <a:t>Recursive </a:t>
            </a:r>
            <a:r>
              <a:rPr lang="en-US" sz="2000" spc="-5" dirty="0">
                <a:solidFill>
                  <a:srgbClr val="404040"/>
                </a:solidFill>
                <a:latin typeface="Arial" pitchFamily="34" charset="0"/>
                <a:cs typeface="Arial" pitchFamily="34" charset="0"/>
              </a:rPr>
              <a:t>feature elimination in the  initial</a:t>
            </a:r>
            <a:r>
              <a:rPr lang="en-US" sz="2000" spc="-40" dirty="0">
                <a:solidFill>
                  <a:srgbClr val="404040"/>
                </a:solidFill>
                <a:latin typeface="Arial" pitchFamily="34" charset="0"/>
                <a:cs typeface="Arial" pitchFamily="34" charset="0"/>
              </a:rPr>
              <a:t> </a:t>
            </a:r>
            <a:r>
              <a:rPr lang="en-US" sz="2000" dirty="0">
                <a:solidFill>
                  <a:srgbClr val="404040"/>
                </a:solidFill>
                <a:latin typeface="Arial" pitchFamily="34" charset="0"/>
                <a:cs typeface="Arial" pitchFamily="34" charset="0"/>
              </a:rPr>
              <a:t>stages.</a:t>
            </a:r>
            <a:endParaRPr lang="en-US" sz="2000" dirty="0">
              <a:latin typeface="Arial" pitchFamily="34" charset="0"/>
              <a:cs typeface="Arial" pitchFamily="34" charset="0"/>
            </a:endParaRPr>
          </a:p>
          <a:p>
            <a:pPr>
              <a:lnSpc>
                <a:spcPct val="100000"/>
              </a:lnSpc>
            </a:pPr>
            <a:endParaRPr lang="en-US" sz="2000" dirty="0">
              <a:latin typeface="Arial" pitchFamily="34" charset="0"/>
              <a:cs typeface="Arial" pitchFamily="34" charset="0"/>
            </a:endParaRPr>
          </a:p>
          <a:p>
            <a:pPr marL="355600" marR="5080" indent="-342900">
              <a:lnSpc>
                <a:spcPct val="100000"/>
              </a:lnSpc>
              <a:spcBef>
                <a:spcPts val="1735"/>
              </a:spcBef>
              <a:tabLst>
                <a:tab pos="354965" algn="l"/>
              </a:tabLst>
            </a:pPr>
            <a:r>
              <a:rPr lang="en-US" sz="2000" spc="-50" dirty="0" smtClean="0">
                <a:solidFill>
                  <a:srgbClr val="404040"/>
                </a:solidFill>
                <a:latin typeface="Arial" pitchFamily="34" charset="0"/>
                <a:cs typeface="Arial" pitchFamily="34" charset="0"/>
              </a:rPr>
              <a:t>We </a:t>
            </a:r>
            <a:r>
              <a:rPr lang="en-US" sz="2000" spc="-5" dirty="0">
                <a:solidFill>
                  <a:srgbClr val="404040"/>
                </a:solidFill>
                <a:latin typeface="Arial" pitchFamily="34" charset="0"/>
                <a:cs typeface="Arial" pitchFamily="34" charset="0"/>
              </a:rPr>
              <a:t>can try </a:t>
            </a:r>
            <a:r>
              <a:rPr lang="en-US" sz="2000" dirty="0">
                <a:solidFill>
                  <a:srgbClr val="404040"/>
                </a:solidFill>
                <a:latin typeface="Arial" pitchFamily="34" charset="0"/>
                <a:cs typeface="Arial" pitchFamily="34" charset="0"/>
              </a:rPr>
              <a:t>out other </a:t>
            </a:r>
            <a:r>
              <a:rPr lang="en-US" sz="2000" spc="-5" dirty="0">
                <a:solidFill>
                  <a:srgbClr val="404040"/>
                </a:solidFill>
                <a:latin typeface="Arial" pitchFamily="34" charset="0"/>
                <a:cs typeface="Arial" pitchFamily="34" charset="0"/>
              </a:rPr>
              <a:t>advanced </a:t>
            </a:r>
            <a:r>
              <a:rPr lang="en-US" sz="2000" dirty="0">
                <a:solidFill>
                  <a:srgbClr val="404040"/>
                </a:solidFill>
                <a:latin typeface="Arial" pitchFamily="34" charset="0"/>
                <a:cs typeface="Arial" pitchFamily="34" charset="0"/>
              </a:rPr>
              <a:t>regression </a:t>
            </a:r>
            <a:r>
              <a:rPr lang="en-US" sz="2000" spc="-5" dirty="0">
                <a:solidFill>
                  <a:srgbClr val="404040"/>
                </a:solidFill>
                <a:latin typeface="Arial" pitchFamily="34" charset="0"/>
                <a:cs typeface="Arial" pitchFamily="34" charset="0"/>
              </a:rPr>
              <a:t>techniques, </a:t>
            </a:r>
            <a:r>
              <a:rPr lang="en-US" sz="2000" dirty="0">
                <a:solidFill>
                  <a:srgbClr val="404040"/>
                </a:solidFill>
                <a:latin typeface="Arial" pitchFamily="34" charset="0"/>
                <a:cs typeface="Arial" pitchFamily="34" charset="0"/>
              </a:rPr>
              <a:t>like </a:t>
            </a:r>
            <a:r>
              <a:rPr lang="en-US" sz="2000" spc="-5" dirty="0">
                <a:solidFill>
                  <a:srgbClr val="404040"/>
                </a:solidFill>
                <a:latin typeface="Arial" pitchFamily="34" charset="0"/>
                <a:cs typeface="Arial" pitchFamily="34" charset="0"/>
              </a:rPr>
              <a:t>Random  </a:t>
            </a:r>
            <a:r>
              <a:rPr lang="en-US" sz="2000" dirty="0">
                <a:solidFill>
                  <a:srgbClr val="404040"/>
                </a:solidFill>
                <a:latin typeface="Arial" pitchFamily="34" charset="0"/>
                <a:cs typeface="Arial" pitchFamily="34" charset="0"/>
              </a:rPr>
              <a:t>Forest </a:t>
            </a:r>
            <a:r>
              <a:rPr lang="en-US" sz="2000" spc="-5" dirty="0">
                <a:solidFill>
                  <a:srgbClr val="404040"/>
                </a:solidFill>
                <a:latin typeface="Arial" pitchFamily="34" charset="0"/>
                <a:cs typeface="Arial" pitchFamily="34" charset="0"/>
              </a:rPr>
              <a:t>and </a:t>
            </a:r>
            <a:r>
              <a:rPr lang="en-US" sz="2000" dirty="0">
                <a:solidFill>
                  <a:srgbClr val="404040"/>
                </a:solidFill>
                <a:latin typeface="Arial" pitchFamily="34" charset="0"/>
                <a:cs typeface="Arial" pitchFamily="34" charset="0"/>
              </a:rPr>
              <a:t>Bayesian </a:t>
            </a:r>
            <a:r>
              <a:rPr lang="en-US" sz="2000" spc="-5" dirty="0">
                <a:solidFill>
                  <a:srgbClr val="404040"/>
                </a:solidFill>
                <a:latin typeface="Arial" pitchFamily="34" charset="0"/>
                <a:cs typeface="Arial" pitchFamily="34" charset="0"/>
              </a:rPr>
              <a:t>Ridge </a:t>
            </a:r>
            <a:r>
              <a:rPr lang="en-US" sz="2000" dirty="0">
                <a:solidFill>
                  <a:srgbClr val="404040"/>
                </a:solidFill>
                <a:latin typeface="Arial" pitchFamily="34" charset="0"/>
                <a:cs typeface="Arial" pitchFamily="34" charset="0"/>
              </a:rPr>
              <a:t>Algorithm, for </a:t>
            </a:r>
            <a:r>
              <a:rPr lang="en-US" sz="2000" spc="-5" dirty="0">
                <a:solidFill>
                  <a:srgbClr val="404040"/>
                </a:solidFill>
                <a:latin typeface="Arial" pitchFamily="34" charset="0"/>
                <a:cs typeface="Arial" pitchFamily="34" charset="0"/>
              </a:rPr>
              <a:t>prediction. </a:t>
            </a:r>
            <a:r>
              <a:rPr lang="en-US" sz="2000" dirty="0">
                <a:solidFill>
                  <a:srgbClr val="404040"/>
                </a:solidFill>
                <a:latin typeface="Arial" pitchFamily="34" charset="0"/>
                <a:cs typeface="Arial" pitchFamily="34" charset="0"/>
              </a:rPr>
              <a:t>Since </a:t>
            </a:r>
            <a:r>
              <a:rPr lang="en-US" sz="2000" spc="-5" dirty="0">
                <a:solidFill>
                  <a:srgbClr val="404040"/>
                </a:solidFill>
                <a:latin typeface="Arial" pitchFamily="34" charset="0"/>
                <a:cs typeface="Arial" pitchFamily="34" charset="0"/>
              </a:rPr>
              <a:t>the data is  highly correlated, </a:t>
            </a:r>
            <a:r>
              <a:rPr lang="en-US" sz="2000" dirty="0">
                <a:solidFill>
                  <a:srgbClr val="404040"/>
                </a:solidFill>
                <a:latin typeface="Arial" pitchFamily="34" charset="0"/>
                <a:cs typeface="Arial" pitchFamily="34" charset="0"/>
              </a:rPr>
              <a:t>we should </a:t>
            </a:r>
            <a:r>
              <a:rPr lang="en-US" sz="2000" spc="-5" dirty="0">
                <a:solidFill>
                  <a:srgbClr val="404040"/>
                </a:solidFill>
                <a:latin typeface="Arial" pitchFamily="34" charset="0"/>
                <a:cs typeface="Arial" pitchFamily="34" charset="0"/>
              </a:rPr>
              <a:t>also try </a:t>
            </a:r>
            <a:r>
              <a:rPr lang="en-US" sz="2000" dirty="0">
                <a:solidFill>
                  <a:srgbClr val="404040"/>
                </a:solidFill>
                <a:latin typeface="Arial" pitchFamily="34" charset="0"/>
                <a:cs typeface="Arial" pitchFamily="34" charset="0"/>
              </a:rPr>
              <a:t>Elastic Net regression</a:t>
            </a:r>
            <a:r>
              <a:rPr lang="en-US" sz="2000" spc="-160" dirty="0">
                <a:solidFill>
                  <a:srgbClr val="404040"/>
                </a:solidFill>
                <a:latin typeface="Arial" pitchFamily="34" charset="0"/>
                <a:cs typeface="Arial" pitchFamily="34" charset="0"/>
              </a:rPr>
              <a:t> </a:t>
            </a:r>
            <a:r>
              <a:rPr lang="en-US" sz="2000" spc="-5" dirty="0">
                <a:solidFill>
                  <a:srgbClr val="404040"/>
                </a:solidFill>
                <a:latin typeface="Arial" pitchFamily="34" charset="0"/>
                <a:cs typeface="Arial" pitchFamily="34" charset="0"/>
              </a:rPr>
              <a:t>technique.</a:t>
            </a:r>
            <a:endParaRPr lang="en-US" sz="2000" dirty="0">
              <a:latin typeface="Arial" pitchFamily="34" charset="0"/>
              <a:cs typeface="Arial" pitchFamily="34" charset="0"/>
            </a:endParaRP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43215939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215" y="1052736"/>
            <a:ext cx="4557019" cy="3432400"/>
          </a:xfrm>
          <a:prstGeom prst="rect">
            <a:avLst/>
          </a:prstGeom>
        </p:spPr>
      </p:pic>
      <p:sp>
        <p:nvSpPr>
          <p:cNvPr id="3" name="TextBox 2"/>
          <p:cNvSpPr txBox="1"/>
          <p:nvPr/>
        </p:nvSpPr>
        <p:spPr>
          <a:xfrm>
            <a:off x="2103215" y="4509120"/>
            <a:ext cx="4940776" cy="1107996"/>
          </a:xfrm>
          <a:prstGeom prst="rect">
            <a:avLst/>
          </a:prstGeom>
          <a:noFill/>
        </p:spPr>
        <p:txBody>
          <a:bodyPr wrap="none" rtlCol="0">
            <a:spAutoFit/>
          </a:bodyPr>
          <a:lstStyle/>
          <a:p>
            <a:r>
              <a:rPr lang="en-IN" sz="6600" b="1" i="1" dirty="0" smtClean="0">
                <a:solidFill>
                  <a:schemeClr val="tx2">
                    <a:lumMod val="75000"/>
                  </a:schemeClr>
                </a:solidFill>
                <a:effectLst>
                  <a:outerShdw blurRad="38100" dist="38100" dir="2700000" algn="tl">
                    <a:srgbClr val="000000">
                      <a:alpha val="43137"/>
                    </a:srgbClr>
                  </a:outerShdw>
                </a:effectLst>
                <a:latin typeface="Algerian" pitchFamily="82" charset="0"/>
              </a:rPr>
              <a:t>Thank you </a:t>
            </a:r>
            <a:endParaRPr lang="en-IN" sz="6600" b="1" i="1" dirty="0">
              <a:solidFill>
                <a:schemeClr val="tx2">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275766661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i="1" u="sng" dirty="0" smtClean="0">
                <a:solidFill>
                  <a:schemeClr val="bg2">
                    <a:lumMod val="25000"/>
                  </a:schemeClr>
                </a:solidFill>
                <a:effectLst>
                  <a:outerShdw blurRad="38100" dist="38100" dir="2700000" algn="tl">
                    <a:srgbClr val="000000">
                      <a:alpha val="43137"/>
                    </a:srgbClr>
                  </a:outerShdw>
                </a:effectLst>
              </a:rPr>
              <a:t>INTRODUCTION</a:t>
            </a:r>
            <a:endParaRPr lang="en-IN" i="1" u="sng" dirty="0">
              <a:solidFill>
                <a:schemeClr val="bg2">
                  <a:lumMod val="25000"/>
                </a:schemeClr>
              </a:solidFill>
              <a:effectLst>
                <a:outerShdw blurRad="38100" dist="38100" dir="2700000" algn="tl">
                  <a:srgbClr val="000000">
                    <a:alpha val="43137"/>
                  </a:srgbClr>
                </a:outerShdw>
              </a:effectLst>
            </a:endParaRPr>
          </a:p>
        </p:txBody>
      </p:sp>
      <p:sp>
        <p:nvSpPr>
          <p:cNvPr id="6" name="Content Placeholder 5"/>
          <p:cNvSpPr>
            <a:spLocks noGrp="1"/>
          </p:cNvSpPr>
          <p:nvPr>
            <p:ph sz="quarter" idx="1"/>
          </p:nvPr>
        </p:nvSpPr>
        <p:spPr/>
        <p:txBody>
          <a:bodyPr>
            <a:normAutofit fontScale="92500"/>
          </a:bodyPr>
          <a:lstStyle/>
          <a:p>
            <a:endParaRPr lang="en-US" sz="2800" dirty="0">
              <a:latin typeface="Arial" pitchFamily="34" charset="0"/>
              <a:ea typeface="Cambria" pitchFamily="18" charset="0"/>
              <a:cs typeface="Arial" pitchFamily="34" charset="0"/>
            </a:endParaRPr>
          </a:p>
          <a:p>
            <a:r>
              <a:rPr lang="en-US" sz="2800" dirty="0">
                <a:latin typeface="Arial" pitchFamily="34" charset="0"/>
                <a:ea typeface="Cambria" pitchFamily="18" charset="0"/>
                <a:cs typeface="Arial" pitchFamily="34" charset="0"/>
              </a:rPr>
              <a:t>Machine learning is a branch of Artificial Intelligence which is used to analyse the data more smartly. It automates the process using certain algorithms to minimize human intervention in the process.</a:t>
            </a:r>
          </a:p>
          <a:p>
            <a:endParaRPr lang="en-US" sz="2800" dirty="0">
              <a:latin typeface="Arial" pitchFamily="34" charset="0"/>
              <a:ea typeface="Cambria" pitchFamily="18" charset="0"/>
              <a:cs typeface="Arial" pitchFamily="34" charset="0"/>
            </a:endParaRPr>
          </a:p>
          <a:p>
            <a:r>
              <a:rPr lang="en-US" sz="2800" dirty="0">
                <a:latin typeface="Arial" pitchFamily="34" charset="0"/>
                <a:ea typeface="Cambria" pitchFamily="18" charset="0"/>
                <a:cs typeface="Arial" pitchFamily="34" charset="0"/>
              </a:rPr>
              <a:t>In this machine learning project, we are going to predict the house price using python. This project will help the sellers and buyers to have an overview of the situation so that they can act accordingly.</a:t>
            </a:r>
          </a:p>
          <a:p>
            <a:endParaRPr lang="en-IN" dirty="0">
              <a:latin typeface="Arial" pitchFamily="34" charset="0"/>
              <a:ea typeface="Cambria" pitchFamily="18" charset="0"/>
              <a:cs typeface="Arial" pitchFamily="34" charset="0"/>
            </a:endParaRPr>
          </a:p>
        </p:txBody>
      </p:sp>
    </p:spTree>
    <p:extLst>
      <p:ext uri="{BB962C8B-B14F-4D97-AF65-F5344CB8AC3E}">
        <p14:creationId xmlns:p14="http://schemas.microsoft.com/office/powerpoint/2010/main" val="12427832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i="1" u="sng" dirty="0" smtClean="0">
                <a:solidFill>
                  <a:schemeClr val="bg2">
                    <a:lumMod val="25000"/>
                  </a:schemeClr>
                </a:solidFill>
                <a:effectLst>
                  <a:outerShdw blurRad="38100" dist="38100" dir="2700000" algn="tl">
                    <a:srgbClr val="000000">
                      <a:alpha val="43137"/>
                    </a:srgbClr>
                  </a:outerShdw>
                </a:effectLst>
              </a:rPr>
              <a:t>MOTIVATION </a:t>
            </a:r>
            <a:endParaRPr lang="en-IN" i="1" u="sng" dirty="0">
              <a:solidFill>
                <a:schemeClr val="bg2">
                  <a:lumMod val="25000"/>
                </a:schemeClr>
              </a:solidFill>
              <a:effectLst>
                <a:outerShdw blurRad="38100" dist="38100" dir="2700000" algn="tl">
                  <a:srgbClr val="000000">
                    <a:alpha val="43137"/>
                  </a:srgbClr>
                </a:outerShdw>
              </a:effectLst>
            </a:endParaRPr>
          </a:p>
        </p:txBody>
      </p:sp>
      <p:sp>
        <p:nvSpPr>
          <p:cNvPr id="4" name="Content Placeholder 3"/>
          <p:cNvSpPr>
            <a:spLocks noGrp="1"/>
          </p:cNvSpPr>
          <p:nvPr>
            <p:ph sz="quarter" idx="1"/>
          </p:nvPr>
        </p:nvSpPr>
        <p:spPr>
          <a:solidFill>
            <a:schemeClr val="bg1"/>
          </a:solidFill>
        </p:spPr>
        <p:txBody>
          <a:bodyPr>
            <a:normAutofit fontScale="62500" lnSpcReduction="20000"/>
          </a:bodyPr>
          <a:lstStyle/>
          <a:p>
            <a:r>
              <a:rPr lang="en-US" dirty="0">
                <a:latin typeface="Arial" pitchFamily="34" charset="0"/>
                <a:cs typeface="Arial" pitchFamily="34" charset="0"/>
              </a:rPr>
              <a:t>In today’s world, everyone wishes for a house that suits their lifestyle and provides amenities according to their needs. House prices keep on changing very frequently which proves that house prices are often exaggerated .</a:t>
            </a:r>
            <a:endParaRPr lang="en-US" spc="270" dirty="0">
              <a:solidFill>
                <a:srgbClr val="90C225"/>
              </a:solidFill>
              <a:latin typeface="Arial" pitchFamily="34" charset="0"/>
              <a:cs typeface="Arial" pitchFamily="34" charset="0"/>
            </a:endParaRPr>
          </a:p>
          <a:p>
            <a:pPr>
              <a:spcBef>
                <a:spcPts val="1095"/>
              </a:spcBef>
              <a:tabLst>
                <a:tab pos="354965" algn="l"/>
              </a:tabLst>
            </a:pPr>
            <a:r>
              <a:rPr lang="en-US" spc="270" dirty="0">
                <a:solidFill>
                  <a:srgbClr val="90C225"/>
                </a:solidFill>
                <a:latin typeface="Arial" pitchFamily="34" charset="0"/>
                <a:cs typeface="Arial" pitchFamily="34" charset="0"/>
              </a:rPr>
              <a:t> </a:t>
            </a:r>
            <a:r>
              <a:rPr lang="en-US" spc="-15" dirty="0" smtClean="0">
                <a:solidFill>
                  <a:srgbClr val="404040"/>
                </a:solidFill>
                <a:latin typeface="Arial" pitchFamily="34" charset="0"/>
                <a:cs typeface="Arial" pitchFamily="34" charset="0"/>
              </a:rPr>
              <a:t>Problems </a:t>
            </a:r>
            <a:r>
              <a:rPr lang="en-US" dirty="0">
                <a:solidFill>
                  <a:srgbClr val="404040"/>
                </a:solidFill>
                <a:latin typeface="Arial" pitchFamily="34" charset="0"/>
                <a:cs typeface="Arial" pitchFamily="34" charset="0"/>
              </a:rPr>
              <a:t>faced </a:t>
            </a:r>
            <a:r>
              <a:rPr lang="en-US" spc="-5" dirty="0">
                <a:solidFill>
                  <a:srgbClr val="404040"/>
                </a:solidFill>
                <a:latin typeface="Arial" pitchFamily="34" charset="0"/>
                <a:cs typeface="Arial" pitchFamily="34" charset="0"/>
              </a:rPr>
              <a:t>during buying </a:t>
            </a:r>
            <a:r>
              <a:rPr lang="en-US" dirty="0">
                <a:solidFill>
                  <a:srgbClr val="404040"/>
                </a:solidFill>
                <a:latin typeface="Arial" pitchFamily="34" charset="0"/>
                <a:cs typeface="Arial" pitchFamily="34" charset="0"/>
              </a:rPr>
              <a:t>a</a:t>
            </a:r>
            <a:r>
              <a:rPr lang="en-US" spc="-95" dirty="0">
                <a:solidFill>
                  <a:srgbClr val="404040"/>
                </a:solidFill>
                <a:latin typeface="Arial" pitchFamily="34" charset="0"/>
                <a:cs typeface="Arial" pitchFamily="34" charset="0"/>
              </a:rPr>
              <a:t> </a:t>
            </a:r>
            <a:r>
              <a:rPr lang="en-US" spc="-5" dirty="0" smtClean="0">
                <a:solidFill>
                  <a:srgbClr val="404040"/>
                </a:solidFill>
                <a:latin typeface="Arial" pitchFamily="34" charset="0"/>
                <a:cs typeface="Arial" pitchFamily="34" charset="0"/>
              </a:rPr>
              <a:t>house:</a:t>
            </a:r>
            <a:endParaRPr lang="en-US" dirty="0" smtClean="0">
              <a:latin typeface="Arial" pitchFamily="34" charset="0"/>
              <a:cs typeface="Arial" pitchFamily="34" charset="0"/>
            </a:endParaRPr>
          </a:p>
          <a:p>
            <a:pPr marL="514350" indent="-514350">
              <a:spcBef>
                <a:spcPts val="1095"/>
              </a:spcBef>
              <a:buFont typeface="+mj-lt"/>
              <a:buAutoNum type="arabicPeriod"/>
              <a:tabLst>
                <a:tab pos="354965" algn="l"/>
              </a:tabLst>
            </a:pPr>
            <a:r>
              <a:rPr lang="en-US" dirty="0" smtClean="0">
                <a:solidFill>
                  <a:srgbClr val="404040"/>
                </a:solidFill>
                <a:latin typeface="Arial" pitchFamily="34" charset="0"/>
                <a:cs typeface="Arial" pitchFamily="34" charset="0"/>
              </a:rPr>
              <a:t>Buying </a:t>
            </a:r>
            <a:r>
              <a:rPr lang="en-US" dirty="0">
                <a:solidFill>
                  <a:srgbClr val="404040"/>
                </a:solidFill>
                <a:latin typeface="Arial" pitchFamily="34" charset="0"/>
                <a:cs typeface="Arial" pitchFamily="34" charset="0"/>
              </a:rPr>
              <a:t>a </a:t>
            </a:r>
            <a:r>
              <a:rPr lang="en-US" spc="-5" dirty="0">
                <a:solidFill>
                  <a:srgbClr val="404040"/>
                </a:solidFill>
                <a:latin typeface="Arial" pitchFamily="34" charset="0"/>
                <a:cs typeface="Arial" pitchFamily="34" charset="0"/>
              </a:rPr>
              <a:t>house is </a:t>
            </a:r>
            <a:r>
              <a:rPr lang="en-US" dirty="0">
                <a:solidFill>
                  <a:srgbClr val="404040"/>
                </a:solidFill>
                <a:latin typeface="Arial" pitchFamily="34" charset="0"/>
                <a:cs typeface="Arial" pitchFamily="34" charset="0"/>
              </a:rPr>
              <a:t>a stressful</a:t>
            </a:r>
            <a:r>
              <a:rPr lang="en-US" spc="-100" dirty="0">
                <a:solidFill>
                  <a:srgbClr val="404040"/>
                </a:solidFill>
                <a:latin typeface="Arial" pitchFamily="34" charset="0"/>
                <a:cs typeface="Arial" pitchFamily="34" charset="0"/>
              </a:rPr>
              <a:t> </a:t>
            </a:r>
            <a:r>
              <a:rPr lang="en-US" spc="-5" dirty="0" smtClean="0">
                <a:solidFill>
                  <a:srgbClr val="404040"/>
                </a:solidFill>
                <a:latin typeface="Arial" pitchFamily="34" charset="0"/>
                <a:cs typeface="Arial" pitchFamily="34" charset="0"/>
              </a:rPr>
              <a:t>thing.</a:t>
            </a:r>
            <a:endParaRPr lang="en-US" dirty="0" smtClean="0">
              <a:latin typeface="Arial" pitchFamily="34" charset="0"/>
              <a:cs typeface="Arial" pitchFamily="34" charset="0"/>
            </a:endParaRPr>
          </a:p>
          <a:p>
            <a:pPr marL="514350" indent="-514350">
              <a:spcBef>
                <a:spcPts val="1095"/>
              </a:spcBef>
              <a:buFont typeface="+mj-lt"/>
              <a:buAutoNum type="arabicPeriod"/>
              <a:tabLst>
                <a:tab pos="354965" algn="l"/>
              </a:tabLst>
            </a:pPr>
            <a:r>
              <a:rPr lang="en-US" dirty="0" smtClean="0">
                <a:solidFill>
                  <a:srgbClr val="404040"/>
                </a:solidFill>
                <a:latin typeface="Arial" pitchFamily="34" charset="0"/>
                <a:cs typeface="Arial" pitchFamily="34" charset="0"/>
              </a:rPr>
              <a:t>Buyers </a:t>
            </a:r>
            <a:r>
              <a:rPr lang="en-US" spc="-5" dirty="0">
                <a:solidFill>
                  <a:srgbClr val="404040"/>
                </a:solidFill>
                <a:latin typeface="Arial" pitchFamily="34" charset="0"/>
                <a:cs typeface="Arial" pitchFamily="34" charset="0"/>
              </a:rPr>
              <a:t>are </a:t>
            </a:r>
            <a:r>
              <a:rPr lang="en-US" dirty="0">
                <a:solidFill>
                  <a:srgbClr val="404040"/>
                </a:solidFill>
                <a:latin typeface="Arial" pitchFamily="34" charset="0"/>
                <a:cs typeface="Arial" pitchFamily="34" charset="0"/>
              </a:rPr>
              <a:t>generally </a:t>
            </a:r>
            <a:r>
              <a:rPr lang="en-US" spc="-5" dirty="0">
                <a:solidFill>
                  <a:srgbClr val="404040"/>
                </a:solidFill>
                <a:latin typeface="Arial" pitchFamily="34" charset="0"/>
                <a:cs typeface="Arial" pitchFamily="34" charset="0"/>
              </a:rPr>
              <a:t>not aware </a:t>
            </a:r>
            <a:r>
              <a:rPr lang="en-US" dirty="0">
                <a:solidFill>
                  <a:srgbClr val="404040"/>
                </a:solidFill>
                <a:latin typeface="Arial" pitchFamily="34" charset="0"/>
                <a:cs typeface="Arial" pitchFamily="34" charset="0"/>
              </a:rPr>
              <a:t>of factors </a:t>
            </a:r>
            <a:r>
              <a:rPr lang="en-US" spc="-5" dirty="0">
                <a:solidFill>
                  <a:srgbClr val="404040"/>
                </a:solidFill>
                <a:latin typeface="Arial" pitchFamily="34" charset="0"/>
                <a:cs typeface="Arial" pitchFamily="34" charset="0"/>
              </a:rPr>
              <a:t>that influence the</a:t>
            </a:r>
            <a:r>
              <a:rPr lang="en-US" spc="-220" dirty="0">
                <a:solidFill>
                  <a:srgbClr val="404040"/>
                </a:solidFill>
                <a:latin typeface="Arial" pitchFamily="34" charset="0"/>
                <a:cs typeface="Arial" pitchFamily="34" charset="0"/>
              </a:rPr>
              <a:t> </a:t>
            </a:r>
            <a:r>
              <a:rPr lang="en-US" spc="-5" dirty="0" smtClean="0">
                <a:solidFill>
                  <a:srgbClr val="404040"/>
                </a:solidFill>
                <a:latin typeface="Arial" pitchFamily="34" charset="0"/>
                <a:cs typeface="Arial" pitchFamily="34" charset="0"/>
              </a:rPr>
              <a:t>house</a:t>
            </a:r>
            <a:r>
              <a:rPr lang="en-US" dirty="0" smtClean="0">
                <a:latin typeface="Arial" pitchFamily="34" charset="0"/>
                <a:cs typeface="Arial" pitchFamily="34" charset="0"/>
              </a:rPr>
              <a:t> </a:t>
            </a:r>
            <a:r>
              <a:rPr lang="en-US" spc="-5" dirty="0" smtClean="0">
                <a:solidFill>
                  <a:srgbClr val="404040"/>
                </a:solidFill>
                <a:latin typeface="Arial" pitchFamily="34" charset="0"/>
                <a:cs typeface="Arial" pitchFamily="34" charset="0"/>
              </a:rPr>
              <a:t>prices.</a:t>
            </a:r>
            <a:endParaRPr lang="en-US" dirty="0" smtClean="0">
              <a:latin typeface="Arial" pitchFamily="34" charset="0"/>
              <a:cs typeface="Arial" pitchFamily="34" charset="0"/>
            </a:endParaRPr>
          </a:p>
          <a:p>
            <a:pPr marL="514350" indent="-514350">
              <a:spcBef>
                <a:spcPts val="1095"/>
              </a:spcBef>
              <a:buFont typeface="+mj-lt"/>
              <a:buAutoNum type="arabicPeriod"/>
              <a:tabLst>
                <a:tab pos="354965" algn="l"/>
              </a:tabLst>
            </a:pPr>
            <a:r>
              <a:rPr lang="en-US" spc="-5" dirty="0" smtClean="0">
                <a:solidFill>
                  <a:srgbClr val="404040"/>
                </a:solidFill>
                <a:latin typeface="Arial" pitchFamily="34" charset="0"/>
                <a:cs typeface="Arial" pitchFamily="34" charset="0"/>
              </a:rPr>
              <a:t>Many </a:t>
            </a:r>
            <a:r>
              <a:rPr lang="en-US" spc="-5" dirty="0">
                <a:solidFill>
                  <a:srgbClr val="404040"/>
                </a:solidFill>
                <a:latin typeface="Arial" pitchFamily="34" charset="0"/>
                <a:cs typeface="Arial" pitchFamily="34" charset="0"/>
              </a:rPr>
              <a:t>problems are </a:t>
            </a:r>
            <a:r>
              <a:rPr lang="en-US" dirty="0">
                <a:solidFill>
                  <a:srgbClr val="404040"/>
                </a:solidFill>
                <a:latin typeface="Arial" pitchFamily="34" charset="0"/>
                <a:cs typeface="Arial" pitchFamily="34" charset="0"/>
              </a:rPr>
              <a:t>faced </a:t>
            </a:r>
            <a:r>
              <a:rPr lang="en-US" spc="-5" dirty="0">
                <a:solidFill>
                  <a:srgbClr val="404040"/>
                </a:solidFill>
                <a:latin typeface="Arial" pitchFamily="34" charset="0"/>
                <a:cs typeface="Arial" pitchFamily="34" charset="0"/>
              </a:rPr>
              <a:t>during buying </a:t>
            </a:r>
            <a:r>
              <a:rPr lang="en-US" dirty="0">
                <a:solidFill>
                  <a:srgbClr val="404040"/>
                </a:solidFill>
                <a:latin typeface="Arial" pitchFamily="34" charset="0"/>
                <a:cs typeface="Arial" pitchFamily="34" charset="0"/>
              </a:rPr>
              <a:t>a</a:t>
            </a:r>
            <a:r>
              <a:rPr lang="en-US" spc="-100" dirty="0">
                <a:solidFill>
                  <a:srgbClr val="404040"/>
                </a:solidFill>
                <a:latin typeface="Arial" pitchFamily="34" charset="0"/>
                <a:cs typeface="Arial" pitchFamily="34" charset="0"/>
              </a:rPr>
              <a:t> </a:t>
            </a:r>
            <a:r>
              <a:rPr lang="en-US" spc="-5" dirty="0">
                <a:solidFill>
                  <a:srgbClr val="404040"/>
                </a:solidFill>
                <a:latin typeface="Arial" pitchFamily="34" charset="0"/>
                <a:cs typeface="Arial" pitchFamily="34" charset="0"/>
              </a:rPr>
              <a:t>house.</a:t>
            </a:r>
            <a:endParaRPr lang="en-US" dirty="0">
              <a:latin typeface="Arial" pitchFamily="34" charset="0"/>
              <a:cs typeface="Arial" pitchFamily="34" charset="0"/>
            </a:endParaRPr>
          </a:p>
          <a:p>
            <a:pPr marL="12700" marR="5080" indent="0">
              <a:lnSpc>
                <a:spcPct val="100000"/>
              </a:lnSpc>
              <a:spcBef>
                <a:spcPts val="994"/>
              </a:spcBef>
              <a:buClr>
                <a:srgbClr val="90C225"/>
              </a:buClr>
              <a:buSzPct val="80000"/>
              <a:buNone/>
              <a:tabLst>
                <a:tab pos="354965" algn="l"/>
                <a:tab pos="355600" algn="l"/>
              </a:tabLst>
            </a:pPr>
            <a:r>
              <a:rPr lang="en-US" spc="-5" dirty="0">
                <a:solidFill>
                  <a:srgbClr val="404040"/>
                </a:solidFill>
                <a:latin typeface="Arial" pitchFamily="34" charset="0"/>
                <a:cs typeface="Arial" pitchFamily="34" charset="0"/>
              </a:rPr>
              <a:t>Hence </a:t>
            </a:r>
            <a:r>
              <a:rPr lang="en-US" dirty="0">
                <a:solidFill>
                  <a:srgbClr val="404040"/>
                </a:solidFill>
                <a:latin typeface="Arial" pitchFamily="34" charset="0"/>
                <a:cs typeface="Arial" pitchFamily="34" charset="0"/>
              </a:rPr>
              <a:t>real </a:t>
            </a:r>
            <a:r>
              <a:rPr lang="en-US" spc="-5" dirty="0">
                <a:solidFill>
                  <a:srgbClr val="404040"/>
                </a:solidFill>
                <a:latin typeface="Arial" pitchFamily="34" charset="0"/>
                <a:cs typeface="Arial" pitchFamily="34" charset="0"/>
              </a:rPr>
              <a:t>estate agents are trusted with the communication  between buyers and </a:t>
            </a:r>
            <a:r>
              <a:rPr lang="en-US" dirty="0">
                <a:solidFill>
                  <a:srgbClr val="404040"/>
                </a:solidFill>
                <a:latin typeface="Arial" pitchFamily="34" charset="0"/>
                <a:cs typeface="Arial" pitchFamily="34" charset="0"/>
              </a:rPr>
              <a:t>sellers </a:t>
            </a:r>
            <a:r>
              <a:rPr lang="en-US" spc="-5" dirty="0">
                <a:solidFill>
                  <a:srgbClr val="404040"/>
                </a:solidFill>
                <a:latin typeface="Arial" pitchFamily="34" charset="0"/>
                <a:cs typeface="Arial" pitchFamily="34" charset="0"/>
              </a:rPr>
              <a:t>as well as </a:t>
            </a:r>
            <a:r>
              <a:rPr lang="en-US" dirty="0">
                <a:solidFill>
                  <a:srgbClr val="404040"/>
                </a:solidFill>
                <a:latin typeface="Arial" pitchFamily="34" charset="0"/>
                <a:cs typeface="Arial" pitchFamily="34" charset="0"/>
              </a:rPr>
              <a:t>laying </a:t>
            </a:r>
            <a:r>
              <a:rPr lang="en-US" spc="-5" dirty="0">
                <a:solidFill>
                  <a:srgbClr val="404040"/>
                </a:solidFill>
                <a:latin typeface="Arial" pitchFamily="34" charset="0"/>
                <a:cs typeface="Arial" pitchFamily="34" charset="0"/>
              </a:rPr>
              <a:t>down </a:t>
            </a:r>
            <a:r>
              <a:rPr lang="en-US" dirty="0">
                <a:solidFill>
                  <a:srgbClr val="404040"/>
                </a:solidFill>
                <a:latin typeface="Arial" pitchFamily="34" charset="0"/>
                <a:cs typeface="Arial" pitchFamily="34" charset="0"/>
              </a:rPr>
              <a:t>a legal </a:t>
            </a:r>
            <a:r>
              <a:rPr lang="en-US" spc="-5" dirty="0">
                <a:solidFill>
                  <a:srgbClr val="404040"/>
                </a:solidFill>
                <a:latin typeface="Arial" pitchFamily="34" charset="0"/>
                <a:cs typeface="Arial" pitchFamily="34" charset="0"/>
              </a:rPr>
              <a:t>contract</a:t>
            </a:r>
            <a:r>
              <a:rPr lang="en-US" spc="-175" dirty="0">
                <a:solidFill>
                  <a:srgbClr val="404040"/>
                </a:solidFill>
                <a:latin typeface="Arial" pitchFamily="34" charset="0"/>
                <a:cs typeface="Arial" pitchFamily="34" charset="0"/>
              </a:rPr>
              <a:t> </a:t>
            </a:r>
            <a:r>
              <a:rPr lang="en-US" dirty="0">
                <a:solidFill>
                  <a:srgbClr val="404040"/>
                </a:solidFill>
                <a:latin typeface="Arial" pitchFamily="34" charset="0"/>
                <a:cs typeface="Arial" pitchFamily="34" charset="0"/>
              </a:rPr>
              <a:t>for  </a:t>
            </a:r>
            <a:r>
              <a:rPr lang="en-US" spc="-5" dirty="0">
                <a:solidFill>
                  <a:srgbClr val="404040"/>
                </a:solidFill>
                <a:latin typeface="Arial" pitchFamily="34" charset="0"/>
                <a:cs typeface="Arial" pitchFamily="34" charset="0"/>
              </a:rPr>
              <a:t>the </a:t>
            </a:r>
            <a:r>
              <a:rPr lang="en-US" spc="-35" dirty="0">
                <a:solidFill>
                  <a:srgbClr val="404040"/>
                </a:solidFill>
                <a:latin typeface="Arial" pitchFamily="34" charset="0"/>
                <a:cs typeface="Arial" pitchFamily="34" charset="0"/>
              </a:rPr>
              <a:t>transfer. </a:t>
            </a:r>
            <a:r>
              <a:rPr lang="en-US" dirty="0">
                <a:solidFill>
                  <a:srgbClr val="404040"/>
                </a:solidFill>
                <a:latin typeface="Arial" pitchFamily="34" charset="0"/>
                <a:cs typeface="Arial" pitchFamily="34" charset="0"/>
              </a:rPr>
              <a:t>This </a:t>
            </a:r>
            <a:r>
              <a:rPr lang="en-US" u="sng" dirty="0">
                <a:solidFill>
                  <a:srgbClr val="404040"/>
                </a:solidFill>
                <a:latin typeface="Arial" pitchFamily="34" charset="0"/>
                <a:cs typeface="Arial" pitchFamily="34" charset="0"/>
              </a:rPr>
              <a:t>just </a:t>
            </a:r>
            <a:r>
              <a:rPr lang="en-US" u="sng" spc="-5" dirty="0">
                <a:solidFill>
                  <a:srgbClr val="404040"/>
                </a:solidFill>
                <a:latin typeface="Arial" pitchFamily="34" charset="0"/>
                <a:cs typeface="Arial" pitchFamily="34" charset="0"/>
              </a:rPr>
              <a:t>creates </a:t>
            </a:r>
            <a:r>
              <a:rPr lang="en-US" u="sng" dirty="0">
                <a:solidFill>
                  <a:srgbClr val="404040"/>
                </a:solidFill>
                <a:latin typeface="Arial" pitchFamily="34" charset="0"/>
                <a:cs typeface="Arial" pitchFamily="34" charset="0"/>
              </a:rPr>
              <a:t>a </a:t>
            </a:r>
            <a:r>
              <a:rPr lang="en-US" u="sng" spc="-5" dirty="0">
                <a:solidFill>
                  <a:srgbClr val="404040"/>
                </a:solidFill>
                <a:latin typeface="Arial" pitchFamily="34" charset="0"/>
                <a:cs typeface="Arial" pitchFamily="34" charset="0"/>
              </a:rPr>
              <a:t>middle </a:t>
            </a:r>
            <a:r>
              <a:rPr lang="en-US" u="sng" dirty="0">
                <a:solidFill>
                  <a:srgbClr val="404040"/>
                </a:solidFill>
                <a:latin typeface="Arial" pitchFamily="34" charset="0"/>
                <a:cs typeface="Arial" pitchFamily="34" charset="0"/>
              </a:rPr>
              <a:t>man </a:t>
            </a:r>
            <a:r>
              <a:rPr lang="en-US" u="sng" spc="-5" dirty="0">
                <a:solidFill>
                  <a:srgbClr val="404040"/>
                </a:solidFill>
                <a:latin typeface="Arial" pitchFamily="34" charset="0"/>
                <a:cs typeface="Arial" pitchFamily="34" charset="0"/>
              </a:rPr>
              <a:t>and </a:t>
            </a:r>
            <a:r>
              <a:rPr lang="en-US" u="sng" dirty="0">
                <a:solidFill>
                  <a:srgbClr val="404040"/>
                </a:solidFill>
                <a:latin typeface="Arial" pitchFamily="34" charset="0"/>
                <a:cs typeface="Arial" pitchFamily="34" charset="0"/>
              </a:rPr>
              <a:t>increases </a:t>
            </a:r>
            <a:r>
              <a:rPr lang="en-US" u="sng" spc="-5" dirty="0">
                <a:solidFill>
                  <a:srgbClr val="404040"/>
                </a:solidFill>
                <a:latin typeface="Arial" pitchFamily="34" charset="0"/>
                <a:cs typeface="Arial" pitchFamily="34" charset="0"/>
              </a:rPr>
              <a:t>the </a:t>
            </a:r>
            <a:r>
              <a:rPr lang="en-US" u="sng" dirty="0">
                <a:solidFill>
                  <a:srgbClr val="404040"/>
                </a:solidFill>
                <a:latin typeface="Arial" pitchFamily="34" charset="0"/>
                <a:cs typeface="Arial" pitchFamily="34" charset="0"/>
              </a:rPr>
              <a:t>cost of  </a:t>
            </a:r>
            <a:r>
              <a:rPr lang="en-US" u="sng" spc="-5" dirty="0">
                <a:solidFill>
                  <a:srgbClr val="404040"/>
                </a:solidFill>
                <a:latin typeface="Arial" pitchFamily="34" charset="0"/>
                <a:cs typeface="Arial" pitchFamily="34" charset="0"/>
              </a:rPr>
              <a:t>houses</a:t>
            </a:r>
            <a:r>
              <a:rPr lang="en-US" spc="-5" dirty="0">
                <a:solidFill>
                  <a:srgbClr val="404040"/>
                </a:solidFill>
                <a:latin typeface="Arial" pitchFamily="34" charset="0"/>
                <a:cs typeface="Arial" pitchFamily="34" charset="0"/>
              </a:rPr>
              <a:t>.</a:t>
            </a:r>
          </a:p>
          <a:p>
            <a:pPr>
              <a:spcBef>
                <a:spcPts val="1105"/>
              </a:spcBef>
            </a:pPr>
            <a:r>
              <a:rPr lang="en-US" spc="-5" dirty="0" smtClean="0">
                <a:solidFill>
                  <a:srgbClr val="404040"/>
                </a:solidFill>
                <a:latin typeface="Arial" pitchFamily="34" charset="0"/>
                <a:cs typeface="Arial" pitchFamily="34" charset="0"/>
              </a:rPr>
              <a:t>They </a:t>
            </a:r>
            <a:r>
              <a:rPr lang="en-US" spc="-10" dirty="0">
                <a:solidFill>
                  <a:srgbClr val="404040"/>
                </a:solidFill>
                <a:latin typeface="Arial" pitchFamily="34" charset="0"/>
                <a:cs typeface="Arial" pitchFamily="34" charset="0"/>
              </a:rPr>
              <a:t>believe that </a:t>
            </a:r>
            <a:r>
              <a:rPr lang="en-US" spc="-5" dirty="0">
                <a:solidFill>
                  <a:srgbClr val="404040"/>
                </a:solidFill>
                <a:latin typeface="Arial" pitchFamily="34" charset="0"/>
                <a:cs typeface="Arial" pitchFamily="34" charset="0"/>
              </a:rPr>
              <a:t>it </a:t>
            </a:r>
            <a:r>
              <a:rPr lang="en-US" spc="-10" dirty="0">
                <a:solidFill>
                  <a:srgbClr val="404040"/>
                </a:solidFill>
                <a:latin typeface="Arial" pitchFamily="34" charset="0"/>
                <a:cs typeface="Arial" pitchFamily="34" charset="0"/>
              </a:rPr>
              <a:t>depends</a:t>
            </a:r>
            <a:r>
              <a:rPr lang="en-US" spc="-245" dirty="0">
                <a:solidFill>
                  <a:srgbClr val="404040"/>
                </a:solidFill>
                <a:latin typeface="Arial" pitchFamily="34" charset="0"/>
                <a:cs typeface="Arial" pitchFamily="34" charset="0"/>
              </a:rPr>
              <a:t> </a:t>
            </a:r>
            <a:r>
              <a:rPr lang="en-US" spc="-10" dirty="0">
                <a:solidFill>
                  <a:srgbClr val="404040"/>
                </a:solidFill>
                <a:latin typeface="Arial" pitchFamily="34" charset="0"/>
                <a:cs typeface="Arial" pitchFamily="34" charset="0"/>
              </a:rPr>
              <a:t>upon: </a:t>
            </a:r>
            <a:r>
              <a:rPr lang="en-US" spc="-5" dirty="0">
                <a:solidFill>
                  <a:srgbClr val="404040"/>
                </a:solidFill>
                <a:latin typeface="Arial" pitchFamily="34" charset="0"/>
                <a:cs typeface="Arial" pitchFamily="34" charset="0"/>
              </a:rPr>
              <a:t>The </a:t>
            </a:r>
            <a:r>
              <a:rPr lang="en-US" spc="-10" dirty="0">
                <a:solidFill>
                  <a:srgbClr val="404040"/>
                </a:solidFill>
                <a:latin typeface="Arial" pitchFamily="34" charset="0"/>
                <a:cs typeface="Arial" pitchFamily="34" charset="0"/>
              </a:rPr>
              <a:t>square </a:t>
            </a:r>
            <a:r>
              <a:rPr lang="en-US" spc="-5" dirty="0">
                <a:solidFill>
                  <a:srgbClr val="404040"/>
                </a:solidFill>
                <a:latin typeface="Arial" pitchFamily="34" charset="0"/>
                <a:cs typeface="Arial" pitchFamily="34" charset="0"/>
              </a:rPr>
              <a:t>foot</a:t>
            </a:r>
            <a:r>
              <a:rPr lang="en-US" spc="10" dirty="0">
                <a:solidFill>
                  <a:srgbClr val="404040"/>
                </a:solidFill>
                <a:latin typeface="Arial" pitchFamily="34" charset="0"/>
                <a:cs typeface="Arial" pitchFamily="34" charset="0"/>
              </a:rPr>
              <a:t> </a:t>
            </a:r>
            <a:r>
              <a:rPr lang="en-US" spc="-10" dirty="0">
                <a:solidFill>
                  <a:srgbClr val="404040"/>
                </a:solidFill>
                <a:latin typeface="Arial" pitchFamily="34" charset="0"/>
                <a:cs typeface="Arial" pitchFamily="34" charset="0"/>
              </a:rPr>
              <a:t>area</a:t>
            </a:r>
            <a:r>
              <a:rPr lang="en-US" dirty="0">
                <a:latin typeface="Arial" pitchFamily="34" charset="0"/>
                <a:cs typeface="Arial" pitchFamily="34" charset="0"/>
              </a:rPr>
              <a:t>,</a:t>
            </a:r>
            <a:r>
              <a:rPr lang="en-US" spc="-10" dirty="0">
                <a:solidFill>
                  <a:srgbClr val="404040"/>
                </a:solidFill>
                <a:latin typeface="Arial" pitchFamily="34" charset="0"/>
                <a:cs typeface="Arial" pitchFamily="34" charset="0"/>
              </a:rPr>
              <a:t>Neighbourhood</a:t>
            </a:r>
            <a:r>
              <a:rPr lang="en-US" dirty="0">
                <a:latin typeface="Arial" pitchFamily="34" charset="0"/>
                <a:cs typeface="Arial" pitchFamily="34" charset="0"/>
              </a:rPr>
              <a:t>,</a:t>
            </a:r>
            <a:r>
              <a:rPr lang="en-US" spc="-10" dirty="0">
                <a:solidFill>
                  <a:srgbClr val="404040"/>
                </a:solidFill>
                <a:latin typeface="Arial" pitchFamily="34" charset="0"/>
                <a:cs typeface="Arial" pitchFamily="34" charset="0"/>
              </a:rPr>
              <a:t>No. </a:t>
            </a:r>
            <a:r>
              <a:rPr lang="en-US" spc="-5" dirty="0">
                <a:solidFill>
                  <a:srgbClr val="404040"/>
                </a:solidFill>
                <a:latin typeface="Arial" pitchFamily="34" charset="0"/>
                <a:cs typeface="Arial" pitchFamily="34" charset="0"/>
              </a:rPr>
              <a:t>of </a:t>
            </a:r>
            <a:r>
              <a:rPr lang="en-US" spc="-10" dirty="0">
                <a:solidFill>
                  <a:srgbClr val="404040"/>
                </a:solidFill>
                <a:latin typeface="Arial" pitchFamily="34" charset="0"/>
                <a:cs typeface="Arial" pitchFamily="34" charset="0"/>
              </a:rPr>
              <a:t>bedrooms</a:t>
            </a:r>
            <a:endParaRPr lang="en-US" dirty="0">
              <a:latin typeface="Arial" pitchFamily="34" charset="0"/>
              <a:cs typeface="Arial" pitchFamily="34" charset="0"/>
            </a:endParaRPr>
          </a:p>
          <a:p>
            <a:pPr>
              <a:lnSpc>
                <a:spcPct val="100000"/>
              </a:lnSpc>
              <a:spcBef>
                <a:spcPts val="25"/>
              </a:spcBef>
            </a:pPr>
            <a:endParaRPr lang="en-US" dirty="0">
              <a:latin typeface="Arial" pitchFamily="34" charset="0"/>
              <a:cs typeface="Arial" pitchFamily="34" charset="0"/>
            </a:endParaRPr>
          </a:p>
          <a:p>
            <a:pPr marL="12700">
              <a:lnSpc>
                <a:spcPct val="100000"/>
              </a:lnSpc>
            </a:pPr>
            <a:r>
              <a:rPr lang="en-US" spc="-5" dirty="0" smtClean="0">
                <a:solidFill>
                  <a:srgbClr val="404040"/>
                </a:solidFill>
                <a:latin typeface="Arial" pitchFamily="34" charset="0"/>
                <a:cs typeface="Arial" pitchFamily="34" charset="0"/>
              </a:rPr>
              <a:t>But </a:t>
            </a:r>
            <a:r>
              <a:rPr lang="en-US" spc="-5" dirty="0">
                <a:solidFill>
                  <a:srgbClr val="404040"/>
                </a:solidFill>
                <a:latin typeface="Arial" pitchFamily="34" charset="0"/>
                <a:cs typeface="Arial" pitchFamily="34" charset="0"/>
              </a:rPr>
              <a:t>it </a:t>
            </a:r>
            <a:r>
              <a:rPr lang="en-US" spc="-10" dirty="0">
                <a:solidFill>
                  <a:srgbClr val="404040"/>
                </a:solidFill>
                <a:latin typeface="Arial" pitchFamily="34" charset="0"/>
                <a:cs typeface="Arial" pitchFamily="34" charset="0"/>
              </a:rPr>
              <a:t>depends upon many </a:t>
            </a:r>
            <a:r>
              <a:rPr lang="en-US" spc="-5" dirty="0">
                <a:solidFill>
                  <a:srgbClr val="404040"/>
                </a:solidFill>
                <a:latin typeface="Arial" pitchFamily="34" charset="0"/>
                <a:cs typeface="Arial" pitchFamily="34" charset="0"/>
              </a:rPr>
              <a:t>factors also such</a:t>
            </a:r>
            <a:r>
              <a:rPr lang="en-US" spc="-185" dirty="0">
                <a:solidFill>
                  <a:srgbClr val="404040"/>
                </a:solidFill>
                <a:latin typeface="Arial" pitchFamily="34" charset="0"/>
                <a:cs typeface="Arial" pitchFamily="34" charset="0"/>
              </a:rPr>
              <a:t> </a:t>
            </a:r>
            <a:r>
              <a:rPr lang="en-US" spc="-180" dirty="0">
                <a:solidFill>
                  <a:srgbClr val="404040"/>
                </a:solidFill>
                <a:latin typeface="Arial" pitchFamily="34" charset="0"/>
                <a:cs typeface="Arial" pitchFamily="34" charset="0"/>
              </a:rPr>
              <a:t>a s :</a:t>
            </a:r>
            <a:r>
              <a:rPr lang="en-US" dirty="0">
                <a:latin typeface="Arial" pitchFamily="34" charset="0"/>
                <a:cs typeface="Arial" pitchFamily="34" charset="0"/>
              </a:rPr>
              <a:t> </a:t>
            </a:r>
            <a:r>
              <a:rPr lang="en-US" spc="-10" dirty="0">
                <a:solidFill>
                  <a:srgbClr val="404040"/>
                </a:solidFill>
                <a:latin typeface="Arial" pitchFamily="34" charset="0"/>
                <a:cs typeface="Arial" pitchFamily="34" charset="0"/>
              </a:rPr>
              <a:t>No. </a:t>
            </a:r>
            <a:r>
              <a:rPr lang="en-US" spc="-5" dirty="0">
                <a:solidFill>
                  <a:srgbClr val="404040"/>
                </a:solidFill>
                <a:latin typeface="Arial" pitchFamily="34" charset="0"/>
                <a:cs typeface="Arial" pitchFamily="34" charset="0"/>
              </a:rPr>
              <a:t>of</a:t>
            </a:r>
            <a:r>
              <a:rPr lang="en-US" spc="-10" dirty="0">
                <a:solidFill>
                  <a:srgbClr val="404040"/>
                </a:solidFill>
                <a:latin typeface="Arial" pitchFamily="34" charset="0"/>
                <a:cs typeface="Arial" pitchFamily="34" charset="0"/>
              </a:rPr>
              <a:t> storeys, </a:t>
            </a:r>
            <a:r>
              <a:rPr lang="en-US" spc="-5" dirty="0">
                <a:solidFill>
                  <a:srgbClr val="404040"/>
                </a:solidFill>
                <a:latin typeface="Arial" pitchFamily="34" charset="0"/>
                <a:cs typeface="Arial" pitchFamily="34" charset="0"/>
              </a:rPr>
              <a:t>Area outside </a:t>
            </a:r>
            <a:r>
              <a:rPr lang="en-US" spc="-10" dirty="0">
                <a:solidFill>
                  <a:srgbClr val="404040"/>
                </a:solidFill>
                <a:latin typeface="Arial" pitchFamily="34" charset="0"/>
                <a:cs typeface="Arial" pitchFamily="34" charset="0"/>
              </a:rPr>
              <a:t>the</a:t>
            </a:r>
            <a:r>
              <a:rPr lang="en-US" spc="10" dirty="0">
                <a:solidFill>
                  <a:srgbClr val="404040"/>
                </a:solidFill>
                <a:latin typeface="Arial" pitchFamily="34" charset="0"/>
                <a:cs typeface="Arial" pitchFamily="34" charset="0"/>
              </a:rPr>
              <a:t> </a:t>
            </a:r>
            <a:r>
              <a:rPr lang="en-US" spc="-10" dirty="0">
                <a:solidFill>
                  <a:srgbClr val="404040"/>
                </a:solidFill>
                <a:latin typeface="Arial" pitchFamily="34" charset="0"/>
                <a:cs typeface="Arial" pitchFamily="34" charset="0"/>
              </a:rPr>
              <a:t>house, </a:t>
            </a:r>
            <a:r>
              <a:rPr lang="en-US" spc="-25" dirty="0">
                <a:solidFill>
                  <a:srgbClr val="404040"/>
                </a:solidFill>
                <a:latin typeface="Arial" pitchFamily="34" charset="0"/>
                <a:cs typeface="Arial" pitchFamily="34" charset="0"/>
              </a:rPr>
              <a:t>Rooms </a:t>
            </a:r>
            <a:r>
              <a:rPr lang="en-US" spc="-5" dirty="0">
                <a:solidFill>
                  <a:srgbClr val="404040"/>
                </a:solidFill>
                <a:latin typeface="Arial" pitchFamily="34" charset="0"/>
                <a:cs typeface="Arial" pitchFamily="34" charset="0"/>
              </a:rPr>
              <a:t>on </a:t>
            </a:r>
            <a:r>
              <a:rPr lang="en-US" spc="-10" dirty="0">
                <a:solidFill>
                  <a:srgbClr val="404040"/>
                </a:solidFill>
                <a:latin typeface="Arial" pitchFamily="34" charset="0"/>
                <a:cs typeface="Arial" pitchFamily="34" charset="0"/>
              </a:rPr>
              <a:t>one</a:t>
            </a:r>
            <a:r>
              <a:rPr lang="en-US" spc="5" dirty="0">
                <a:solidFill>
                  <a:srgbClr val="404040"/>
                </a:solidFill>
                <a:latin typeface="Arial" pitchFamily="34" charset="0"/>
                <a:cs typeface="Arial" pitchFamily="34" charset="0"/>
              </a:rPr>
              <a:t> </a:t>
            </a:r>
            <a:r>
              <a:rPr lang="en-US" spc="-65" dirty="0">
                <a:solidFill>
                  <a:srgbClr val="404040"/>
                </a:solidFill>
                <a:latin typeface="Arial" pitchFamily="34" charset="0"/>
                <a:cs typeface="Arial" pitchFamily="34" charset="0"/>
              </a:rPr>
              <a:t>floor.</a:t>
            </a:r>
            <a:endParaRPr lang="en-US" dirty="0">
              <a:latin typeface="Arial" pitchFamily="34" charset="0"/>
              <a:cs typeface="Arial" pitchFamily="34" charset="0"/>
            </a:endParaRPr>
          </a:p>
          <a:p>
            <a:pPr marL="355600" marR="5080" indent="-342900">
              <a:lnSpc>
                <a:spcPct val="100000"/>
              </a:lnSpc>
              <a:spcBef>
                <a:spcPts val="994"/>
              </a:spcBef>
              <a:buClr>
                <a:srgbClr val="90C225"/>
              </a:buClr>
              <a:buSzPct val="80000"/>
              <a:buAutoNum type="arabicParenR" startAt="3"/>
              <a:tabLst>
                <a:tab pos="354965" algn="l"/>
                <a:tab pos="355600" algn="l"/>
              </a:tabLst>
            </a:pPr>
            <a:endParaRPr lang="en-US" dirty="0">
              <a:latin typeface="Arial" pitchFamily="34" charset="0"/>
              <a:cs typeface="Arial" pitchFamily="34" charset="0"/>
            </a:endParaRPr>
          </a:p>
          <a:p>
            <a:pPr marL="12700">
              <a:lnSpc>
                <a:spcPct val="100000"/>
              </a:lnSpc>
              <a:spcBef>
                <a:spcPts val="1095"/>
              </a:spcBef>
              <a:tabLst>
                <a:tab pos="354965" algn="l"/>
              </a:tabLst>
            </a:pPr>
            <a:endParaRPr lang="en-US"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366611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i="1" u="sng" dirty="0" smtClean="0">
                <a:solidFill>
                  <a:schemeClr val="tx2">
                    <a:lumMod val="75000"/>
                  </a:schemeClr>
                </a:solidFill>
                <a:effectLst>
                  <a:outerShdw blurRad="38100" dist="38100" dir="2700000" algn="tl">
                    <a:srgbClr val="000000">
                      <a:alpha val="43137"/>
                    </a:srgbClr>
                  </a:outerShdw>
                </a:effectLst>
              </a:rPr>
              <a:t>LIBRARIES AND DEPENDENCIES USED</a:t>
            </a:r>
            <a:endParaRPr lang="en-IN" i="1" u="sng" dirty="0">
              <a:solidFill>
                <a:schemeClr val="tx2">
                  <a:lumMod val="75000"/>
                </a:schemeClr>
              </a:solidFill>
              <a:effectLst>
                <a:outerShdw blurRad="38100" dist="38100" dir="2700000" algn="tl">
                  <a:srgbClr val="000000">
                    <a:alpha val="43137"/>
                  </a:srgbClr>
                </a:outerShdw>
              </a:effectLst>
            </a:endParaRPr>
          </a:p>
        </p:txBody>
      </p:sp>
      <p:sp>
        <p:nvSpPr>
          <p:cNvPr id="4" name="Content Placeholder 3"/>
          <p:cNvSpPr>
            <a:spLocks noGrp="1"/>
          </p:cNvSpPr>
          <p:nvPr>
            <p:ph sz="quarter" idx="1"/>
          </p:nvPr>
        </p:nvSpPr>
        <p:spPr>
          <a:solidFill>
            <a:schemeClr val="bg1"/>
          </a:solidFill>
        </p:spPr>
        <p:txBody>
          <a:bodyPr>
            <a:noAutofit/>
          </a:bodyPr>
          <a:lstStyle/>
          <a:p>
            <a:pPr marL="0" indent="0">
              <a:buNone/>
            </a:pPr>
            <a:r>
              <a:rPr lang="en-US" sz="1400" dirty="0" smtClean="0">
                <a:latin typeface="Arial" pitchFamily="34" charset="0"/>
                <a:cs typeface="Arial" pitchFamily="34" charset="0"/>
              </a:rPr>
              <a:t> </a:t>
            </a:r>
          </a:p>
          <a:p>
            <a:pPr>
              <a:buFont typeface="Wingdings" pitchFamily="2" charset="2"/>
              <a:buChar char="q"/>
            </a:pPr>
            <a:endParaRPr lang="en-US" sz="1400" dirty="0" smtClean="0">
              <a:latin typeface="Arial" pitchFamily="34" charset="0"/>
              <a:cs typeface="Arial" pitchFamily="34" charset="0"/>
            </a:endParaRPr>
          </a:p>
          <a:p>
            <a:pPr>
              <a:buFont typeface="Wingdings" pitchFamily="2" charset="2"/>
              <a:buChar char="q"/>
            </a:pPr>
            <a:r>
              <a:rPr lang="en-US" sz="1400" dirty="0" smtClean="0">
                <a:latin typeface="Arial Black" pitchFamily="34" charset="0"/>
                <a:cs typeface="Arial" pitchFamily="34" charset="0"/>
              </a:rPr>
              <a:t>Linear Regression</a:t>
            </a:r>
            <a:r>
              <a:rPr lang="en-US" sz="1400" dirty="0" smtClean="0">
                <a:latin typeface="Arial" pitchFamily="34" charset="0"/>
                <a:cs typeface="Arial" pitchFamily="34" charset="0"/>
              </a:rPr>
              <a:t>-  Linear </a:t>
            </a:r>
            <a:r>
              <a:rPr lang="en-US" sz="1400" dirty="0">
                <a:latin typeface="Arial" pitchFamily="34" charset="0"/>
                <a:cs typeface="Arial" pitchFamily="34" charset="0"/>
              </a:rPr>
              <a:t>regression is a machine learning tool that helps you to make predictions by using the existing data (basically the relationship between the target data and set of other data). In our case, the house price basically depends on the parameters such as the number of bedrooms, location, size of living area, nearby places, etc</a:t>
            </a:r>
            <a:r>
              <a:rPr lang="en-US" sz="1400" dirty="0" smtClean="0">
                <a:latin typeface="Arial" pitchFamily="34" charset="0"/>
                <a:cs typeface="Arial" pitchFamily="34" charset="0"/>
              </a:rPr>
              <a:t>.) for predicting the price.</a:t>
            </a:r>
            <a:endParaRPr lang="en-US" sz="1400" u="sng" dirty="0" smtClean="0">
              <a:latin typeface="Arial" pitchFamily="34" charset="0"/>
              <a:cs typeface="Arial" pitchFamily="34" charset="0"/>
            </a:endParaRPr>
          </a:p>
          <a:p>
            <a:pPr marL="0" indent="0">
              <a:buNone/>
            </a:pPr>
            <a:endParaRPr lang="en-US" sz="1400" u="sng" dirty="0">
              <a:latin typeface="Arial" pitchFamily="34" charset="0"/>
              <a:cs typeface="Arial" pitchFamily="34" charset="0"/>
            </a:endParaRPr>
          </a:p>
          <a:p>
            <a:pPr>
              <a:buFont typeface="Wingdings" pitchFamily="2" charset="2"/>
              <a:buChar char="q"/>
            </a:pPr>
            <a:r>
              <a:rPr lang="en-US" sz="1400" b="1" dirty="0">
                <a:latin typeface="Arial Black" pitchFamily="34" charset="0"/>
                <a:cs typeface="Arial" pitchFamily="34" charset="0"/>
              </a:rPr>
              <a:t>pandas</a:t>
            </a:r>
            <a:r>
              <a:rPr lang="en-US" sz="1400" dirty="0">
                <a:latin typeface="Arial" pitchFamily="34" charset="0"/>
                <a:cs typeface="Arial" pitchFamily="34" charset="0"/>
              </a:rPr>
              <a:t>- It is an open-source library written for python to perform data analysis and manipulation</a:t>
            </a:r>
            <a:r>
              <a:rPr lang="en-US" sz="1400" dirty="0" smtClean="0">
                <a:latin typeface="Arial" pitchFamily="34" charset="0"/>
                <a:cs typeface="Arial" pitchFamily="34" charset="0"/>
              </a:rPr>
              <a:t>.</a:t>
            </a:r>
          </a:p>
          <a:p>
            <a:pPr marL="0" indent="0">
              <a:buNone/>
            </a:pPr>
            <a:endParaRPr lang="en-US" sz="1400" dirty="0">
              <a:latin typeface="Arial" pitchFamily="34" charset="0"/>
              <a:cs typeface="Arial" pitchFamily="34" charset="0"/>
            </a:endParaRPr>
          </a:p>
          <a:p>
            <a:pPr>
              <a:buFont typeface="Wingdings" pitchFamily="2" charset="2"/>
              <a:buChar char="q"/>
            </a:pPr>
            <a:r>
              <a:rPr lang="en-US" sz="1400" b="1" dirty="0" smtClean="0">
                <a:latin typeface="Arial Black" pitchFamily="34" charset="0"/>
                <a:cs typeface="Arial" pitchFamily="34" charset="0"/>
              </a:rPr>
              <a:t>Matplotlib-</a:t>
            </a:r>
            <a:r>
              <a:rPr lang="en-US" sz="1400" dirty="0" smtClean="0">
                <a:latin typeface="Arial" pitchFamily="34" charset="0"/>
                <a:cs typeface="Arial" pitchFamily="34" charset="0"/>
              </a:rPr>
              <a:t> </a:t>
            </a:r>
            <a:r>
              <a:rPr lang="en-US" sz="1400" dirty="0">
                <a:latin typeface="Arial" pitchFamily="34" charset="0"/>
                <a:cs typeface="Arial" pitchFamily="34" charset="0"/>
              </a:rPr>
              <a:t>It is a plotting library for python program and its mathematics extension NumPy</a:t>
            </a:r>
            <a:r>
              <a:rPr lang="en-US" sz="1400" dirty="0" smtClean="0">
                <a:latin typeface="Arial" pitchFamily="34" charset="0"/>
                <a:cs typeface="Arial" pitchFamily="34" charset="0"/>
              </a:rPr>
              <a:t>.</a:t>
            </a:r>
          </a:p>
          <a:p>
            <a:pPr marL="0" indent="0">
              <a:buNone/>
            </a:pPr>
            <a:endParaRPr lang="en-US" sz="1400" dirty="0">
              <a:latin typeface="Arial" pitchFamily="34" charset="0"/>
              <a:cs typeface="Arial" pitchFamily="34" charset="0"/>
            </a:endParaRPr>
          </a:p>
          <a:p>
            <a:pPr>
              <a:buFont typeface="Wingdings" pitchFamily="2" charset="2"/>
              <a:buChar char="q"/>
            </a:pPr>
            <a:r>
              <a:rPr lang="en-US" sz="1400" dirty="0" smtClean="0">
                <a:latin typeface="Arial Black" pitchFamily="34" charset="0"/>
                <a:cs typeface="Arial" pitchFamily="34" charset="0"/>
              </a:rPr>
              <a:t>NumPy</a:t>
            </a:r>
            <a:r>
              <a:rPr lang="en-US" sz="1400" dirty="0" smtClean="0">
                <a:latin typeface="Arial" pitchFamily="34" charset="0"/>
                <a:cs typeface="Arial" pitchFamily="34" charset="0"/>
              </a:rPr>
              <a:t>- </a:t>
            </a:r>
            <a:r>
              <a:rPr lang="en-US" sz="1400" dirty="0">
                <a:latin typeface="Arial" pitchFamily="34" charset="0"/>
                <a:cs typeface="Arial" pitchFamily="34" charset="0"/>
              </a:rPr>
              <a:t>It is a package for python for scientific computing to perform different </a:t>
            </a:r>
            <a:r>
              <a:rPr lang="en-US" sz="1400" dirty="0" smtClean="0">
                <a:latin typeface="Arial" pitchFamily="34" charset="0"/>
                <a:cs typeface="Arial" pitchFamily="34" charset="0"/>
              </a:rPr>
              <a:t>operations like</a:t>
            </a:r>
            <a:r>
              <a:rPr lang="en-IN" sz="1400" i="1" dirty="0" smtClean="0"/>
              <a:t> </a:t>
            </a:r>
            <a:r>
              <a:rPr lang="en-US" sz="1400" dirty="0" smtClean="0">
                <a:latin typeface="Arial" pitchFamily="34" charset="0"/>
                <a:cs typeface="Arial" pitchFamily="34" charset="0"/>
              </a:rPr>
              <a:t>linear algebra.</a:t>
            </a:r>
          </a:p>
          <a:p>
            <a:pPr marL="0" indent="0">
              <a:buNone/>
            </a:pPr>
            <a:endParaRPr lang="en-US" sz="1400" dirty="0">
              <a:latin typeface="Arial" pitchFamily="34" charset="0"/>
              <a:cs typeface="Arial" pitchFamily="34" charset="0"/>
            </a:endParaRPr>
          </a:p>
          <a:p>
            <a:pPr>
              <a:buFont typeface="Wingdings" pitchFamily="2" charset="2"/>
              <a:buChar char="q"/>
            </a:pPr>
            <a:r>
              <a:rPr lang="en-US" sz="1400" dirty="0" smtClean="0">
                <a:latin typeface="Arial Black" pitchFamily="34" charset="0"/>
                <a:cs typeface="Arial" pitchFamily="34" charset="0"/>
              </a:rPr>
              <a:t>sklearn/scikit-learn</a:t>
            </a:r>
            <a:r>
              <a:rPr lang="en-US" sz="1400" dirty="0" smtClean="0">
                <a:latin typeface="Arial" pitchFamily="34" charset="0"/>
                <a:cs typeface="Arial" pitchFamily="34" charset="0"/>
              </a:rPr>
              <a:t>- </a:t>
            </a:r>
            <a:r>
              <a:rPr lang="en-US" sz="1400" dirty="0">
                <a:latin typeface="Arial" pitchFamily="34" charset="0"/>
                <a:cs typeface="Arial" pitchFamily="34" charset="0"/>
              </a:rPr>
              <a:t>It is a free machine learning library developed for python programming language under BSD license which is majorly used for data analysis and data mining. It also supports various machine learning algorithms such as SVM, random forests, k-neighbours, etc.</a:t>
            </a:r>
          </a:p>
          <a:p>
            <a:pPr marL="0" indent="0">
              <a:buNone/>
            </a:pPr>
            <a:r>
              <a:rPr lang="en-IN" sz="1400" dirty="0"/>
              <a:t/>
            </a:r>
            <a:br>
              <a:rPr lang="en-IN" sz="1400" dirty="0"/>
            </a:br>
            <a:endParaRPr lang="en-US" sz="1400" i="1" dirty="0" smtClean="0">
              <a:latin typeface="Microsoft Himalaya" pitchFamily="2" charset="0"/>
              <a:ea typeface="Microsoft Himalaya" pitchFamily="2" charset="0"/>
              <a:cs typeface="Microsoft Himalaya" pitchFamily="2" charset="0"/>
            </a:endParaRPr>
          </a:p>
        </p:txBody>
      </p:sp>
    </p:spTree>
    <p:extLst>
      <p:ext uri="{BB962C8B-B14F-4D97-AF65-F5344CB8AC3E}">
        <p14:creationId xmlns:p14="http://schemas.microsoft.com/office/powerpoint/2010/main" val="396369365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1"/>
            <a:ext cx="8534400" cy="758825"/>
          </a:xfrm>
        </p:spPr>
        <p:txBody>
          <a:bodyPr/>
          <a:lstStyle/>
          <a:p>
            <a:r>
              <a:rPr lang="en-IN" u="sng" dirty="0" smtClean="0">
                <a:effectLst>
                  <a:outerShdw blurRad="38100" dist="38100" dir="2700000" algn="tl">
                    <a:srgbClr val="000000">
                      <a:alpha val="43137"/>
                    </a:srgbClr>
                  </a:outerShdw>
                </a:effectLst>
              </a:rPr>
              <a:t>   How this works  </a:t>
            </a:r>
            <a:r>
              <a:rPr lang="en-IN" dirty="0" smtClean="0"/>
              <a:t>?</a:t>
            </a:r>
            <a:endParaRPr lang="en-IN" dirty="0"/>
          </a:p>
        </p:txBody>
      </p:sp>
      <p:sp>
        <p:nvSpPr>
          <p:cNvPr id="3" name="Content Placeholder 2"/>
          <p:cNvSpPr>
            <a:spLocks noGrp="1"/>
          </p:cNvSpPr>
          <p:nvPr>
            <p:ph sz="quarter" idx="4294967295"/>
          </p:nvPr>
        </p:nvSpPr>
        <p:spPr>
          <a:xfrm>
            <a:off x="611561" y="1196752"/>
            <a:ext cx="8108703" cy="4968552"/>
          </a:xfrm>
          <a:solidFill>
            <a:schemeClr val="bg1"/>
          </a:solidFill>
        </p:spPr>
        <p:txBody>
          <a:bodyPr>
            <a:normAutofit fontScale="85000" lnSpcReduction="20000"/>
          </a:bodyPr>
          <a:lstStyle/>
          <a:p>
            <a:pPr algn="ctr">
              <a:lnSpc>
                <a:spcPct val="170000"/>
              </a:lnSpc>
              <a:buFont typeface="Courier New" pitchFamily="49" charset="0"/>
              <a:buChar char="o"/>
            </a:pPr>
            <a:r>
              <a:rPr lang="en-US" b="1" u="sng" dirty="0" smtClean="0">
                <a:solidFill>
                  <a:schemeClr val="tx1"/>
                </a:solidFill>
                <a:effectLst>
                  <a:outerShdw blurRad="38100" dist="38100" dir="2700000" algn="tl">
                    <a:srgbClr val="000000">
                      <a:alpha val="43137"/>
                    </a:srgbClr>
                  </a:outerShdw>
                </a:effectLst>
              </a:rPr>
              <a:t>Exploratory Data Analysis (EDA) </a:t>
            </a:r>
          </a:p>
          <a:p>
            <a:pPr marL="0" indent="0">
              <a:buNone/>
            </a:pPr>
            <a:endParaRPr lang="en-US" sz="2800" dirty="0" smtClean="0"/>
          </a:p>
          <a:p>
            <a:pPr lvl="1">
              <a:buFont typeface="Wingdings" pitchFamily="2" charset="2"/>
              <a:buChar char="Ø"/>
            </a:pPr>
            <a:r>
              <a:rPr lang="en-US" sz="2100" dirty="0" smtClean="0">
                <a:solidFill>
                  <a:schemeClr val="tx1"/>
                </a:solidFill>
              </a:rPr>
              <a:t>Data </a:t>
            </a:r>
            <a:r>
              <a:rPr lang="en-US" sz="2100" dirty="0">
                <a:solidFill>
                  <a:schemeClr val="tx1"/>
                </a:solidFill>
              </a:rPr>
              <a:t>Extraction </a:t>
            </a:r>
            <a:endParaRPr lang="en-US" sz="2100" dirty="0" smtClean="0">
              <a:solidFill>
                <a:schemeClr val="tx1"/>
              </a:solidFill>
            </a:endParaRPr>
          </a:p>
          <a:p>
            <a:pPr lvl="1">
              <a:buFont typeface="Wingdings" pitchFamily="2" charset="2"/>
              <a:buChar char="Ø"/>
            </a:pPr>
            <a:r>
              <a:rPr lang="en-US" sz="2100" dirty="0" smtClean="0">
                <a:solidFill>
                  <a:schemeClr val="tx1"/>
                </a:solidFill>
              </a:rPr>
              <a:t>Dropped </a:t>
            </a:r>
            <a:r>
              <a:rPr lang="en-US" sz="2100" dirty="0">
                <a:solidFill>
                  <a:schemeClr val="tx1"/>
                </a:solidFill>
              </a:rPr>
              <a:t>columns with more than 20% missing </a:t>
            </a:r>
            <a:r>
              <a:rPr lang="en-US" sz="2100" dirty="0" smtClean="0">
                <a:solidFill>
                  <a:schemeClr val="tx1"/>
                </a:solidFill>
              </a:rPr>
              <a:t>values</a:t>
            </a:r>
          </a:p>
          <a:p>
            <a:pPr lvl="1">
              <a:buFont typeface="Wingdings" pitchFamily="2" charset="2"/>
              <a:buChar char="Ø"/>
            </a:pPr>
            <a:r>
              <a:rPr lang="en-US" sz="2100" dirty="0" smtClean="0">
                <a:solidFill>
                  <a:schemeClr val="tx1"/>
                </a:solidFill>
              </a:rPr>
              <a:t>imputation </a:t>
            </a:r>
            <a:r>
              <a:rPr lang="en-US" sz="2100" dirty="0">
                <a:solidFill>
                  <a:schemeClr val="tx1"/>
                </a:solidFill>
              </a:rPr>
              <a:t>with mode</a:t>
            </a:r>
          </a:p>
          <a:p>
            <a:pPr lvl="1">
              <a:buFont typeface="Wingdings" pitchFamily="2" charset="2"/>
              <a:buChar char="Ø"/>
            </a:pPr>
            <a:r>
              <a:rPr lang="en-US" sz="2100" dirty="0" smtClean="0">
                <a:solidFill>
                  <a:schemeClr val="tx1"/>
                </a:solidFill>
              </a:rPr>
              <a:t>Correlated </a:t>
            </a:r>
            <a:r>
              <a:rPr lang="en-US" sz="2100" dirty="0">
                <a:solidFill>
                  <a:schemeClr val="tx1"/>
                </a:solidFill>
              </a:rPr>
              <a:t>plot of the </a:t>
            </a:r>
            <a:r>
              <a:rPr lang="en-US" sz="2100" dirty="0" smtClean="0">
                <a:solidFill>
                  <a:schemeClr val="tx1"/>
                </a:solidFill>
              </a:rPr>
              <a:t>values</a:t>
            </a:r>
          </a:p>
          <a:p>
            <a:pPr lvl="1">
              <a:buFont typeface="Wingdings" pitchFamily="2" charset="2"/>
              <a:buChar char="Ø"/>
            </a:pPr>
            <a:r>
              <a:rPr lang="en-US" sz="2100" dirty="0" smtClean="0">
                <a:solidFill>
                  <a:schemeClr val="tx1"/>
                </a:solidFill>
              </a:rPr>
              <a:t>Distribution </a:t>
            </a:r>
            <a:r>
              <a:rPr lang="en-US" sz="2100" dirty="0">
                <a:solidFill>
                  <a:schemeClr val="tx1"/>
                </a:solidFill>
              </a:rPr>
              <a:t>of dependent variable</a:t>
            </a:r>
          </a:p>
          <a:p>
            <a:pPr>
              <a:buFont typeface="Courier New" pitchFamily="49" charset="0"/>
              <a:buChar char="o"/>
            </a:pPr>
            <a:endParaRPr lang="en-US" sz="1600" dirty="0" smtClean="0"/>
          </a:p>
          <a:p>
            <a:pPr algn="ctr">
              <a:buFont typeface="Courier New" pitchFamily="49" charset="0"/>
              <a:buChar char="o"/>
            </a:pPr>
            <a:r>
              <a:rPr lang="en-US" b="1" u="sng" dirty="0" smtClean="0">
                <a:solidFill>
                  <a:schemeClr val="tx1"/>
                </a:solidFill>
                <a:effectLst>
                  <a:outerShdw blurRad="38100" dist="38100" dir="2700000" algn="tl">
                    <a:srgbClr val="000000">
                      <a:alpha val="43137"/>
                    </a:srgbClr>
                  </a:outerShdw>
                </a:effectLst>
              </a:rPr>
              <a:t>Dataset </a:t>
            </a:r>
            <a:r>
              <a:rPr lang="en-US" b="1" u="sng" dirty="0">
                <a:solidFill>
                  <a:schemeClr val="tx1"/>
                </a:solidFill>
                <a:effectLst>
                  <a:outerShdw blurRad="38100" dist="38100" dir="2700000" algn="tl">
                    <a:srgbClr val="000000">
                      <a:alpha val="43137"/>
                    </a:srgbClr>
                  </a:outerShdw>
                </a:effectLst>
              </a:rPr>
              <a:t>Preparation (Splitting and Scaling</a:t>
            </a:r>
            <a:r>
              <a:rPr lang="en-US" b="1" u="sng" dirty="0" smtClean="0">
                <a:solidFill>
                  <a:schemeClr val="tx1"/>
                </a:solidFill>
                <a:effectLst>
                  <a:outerShdw blurRad="38100" dist="38100" dir="2700000" algn="tl">
                    <a:srgbClr val="000000">
                      <a:alpha val="43137"/>
                    </a:srgbClr>
                  </a:outerShdw>
                </a:effectLst>
              </a:rPr>
              <a:t>)</a:t>
            </a:r>
          </a:p>
          <a:p>
            <a:pPr marL="274320" lvl="1" indent="0">
              <a:buNone/>
            </a:pPr>
            <a:endParaRPr lang="en-US" sz="2400" dirty="0" smtClean="0">
              <a:solidFill>
                <a:schemeClr val="tx1"/>
              </a:solidFill>
            </a:endParaRPr>
          </a:p>
          <a:p>
            <a:pPr lvl="1">
              <a:buFont typeface="Wingdings" pitchFamily="2" charset="2"/>
              <a:buChar char="Ø"/>
            </a:pPr>
            <a:r>
              <a:rPr lang="en-US" sz="2100" dirty="0">
                <a:solidFill>
                  <a:schemeClr val="tx1"/>
                </a:solidFill>
              </a:rPr>
              <a:t>Data is divided into the Train set and Test set. </a:t>
            </a:r>
            <a:endParaRPr lang="en-US" sz="2100" dirty="0" smtClean="0">
              <a:solidFill>
                <a:schemeClr val="tx1"/>
              </a:solidFill>
            </a:endParaRPr>
          </a:p>
          <a:p>
            <a:pPr lvl="1">
              <a:buFont typeface="Wingdings" pitchFamily="2" charset="2"/>
              <a:buChar char="Ø"/>
            </a:pPr>
            <a:r>
              <a:rPr lang="en-US" sz="2100" dirty="0" smtClean="0">
                <a:solidFill>
                  <a:schemeClr val="tx1"/>
                </a:solidFill>
              </a:rPr>
              <a:t>We </a:t>
            </a:r>
            <a:r>
              <a:rPr lang="en-US" sz="2100" dirty="0">
                <a:solidFill>
                  <a:schemeClr val="tx1"/>
                </a:solidFill>
              </a:rPr>
              <a:t>use the Train set to make the algorithm learn the data’s behavior and then check the accuracy of our model on the Test set</a:t>
            </a:r>
            <a:r>
              <a:rPr lang="en-US" sz="2100" dirty="0" smtClean="0">
                <a:solidFill>
                  <a:schemeClr val="tx1"/>
                </a:solidFill>
              </a:rPr>
              <a:t>.</a:t>
            </a:r>
          </a:p>
          <a:p>
            <a:pPr lvl="1">
              <a:buFont typeface="Courier New" pitchFamily="49" charset="0"/>
              <a:buChar char="o"/>
            </a:pPr>
            <a:endParaRPr lang="en-US" sz="1800" dirty="0" smtClean="0">
              <a:solidFill>
                <a:schemeClr val="tx1"/>
              </a:solidFill>
            </a:endParaRPr>
          </a:p>
          <a:p>
            <a:pPr marL="0" indent="0">
              <a:buNone/>
            </a:pPr>
            <a:r>
              <a:rPr lang="en-US" dirty="0"/>
              <a:t/>
            </a:r>
            <a:br>
              <a:rPr lang="en-US" dirty="0"/>
            </a:br>
            <a:endParaRPr lang="en-US" sz="2400" dirty="0">
              <a:solidFill>
                <a:schemeClr val="tx1"/>
              </a:solidFill>
            </a:endParaRPr>
          </a:p>
          <a:p>
            <a:pPr marL="0" indent="0">
              <a:buNone/>
            </a:pPr>
            <a:endParaRPr lang="en-IN" sz="2800" dirty="0"/>
          </a:p>
        </p:txBody>
      </p:sp>
    </p:spTree>
    <p:extLst>
      <p:ext uri="{BB962C8B-B14F-4D97-AF65-F5344CB8AC3E}">
        <p14:creationId xmlns:p14="http://schemas.microsoft.com/office/powerpoint/2010/main" val="363252512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2">
                    <a:lumMod val="25000"/>
                  </a:schemeClr>
                </a:solidFill>
                <a:effectLst>
                  <a:outerShdw blurRad="38100" dist="38100" dir="2700000" algn="tl">
                    <a:srgbClr val="000000">
                      <a:alpha val="43137"/>
                    </a:srgbClr>
                  </a:outerShdw>
                </a:effectLst>
              </a:rPr>
              <a:t>During Data Pre-Processing</a:t>
            </a:r>
            <a:endParaRPr lang="en-IN" u="sng" dirty="0">
              <a:solidFill>
                <a:schemeClr val="bg2">
                  <a:lumMod val="2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t>During cleaning and </a:t>
            </a:r>
            <a:r>
              <a:rPr lang="en-IN" dirty="0" smtClean="0"/>
              <a:t>preprocessing,</a:t>
            </a:r>
          </a:p>
          <a:p>
            <a:r>
              <a:rPr lang="en-US" dirty="0" smtClean="0"/>
              <a:t>we </a:t>
            </a:r>
            <a:r>
              <a:rPr lang="en-US" dirty="0"/>
              <a:t>created four attributes </a:t>
            </a:r>
            <a:r>
              <a:rPr lang="en-US" dirty="0" smtClean="0"/>
              <a:t>derived </a:t>
            </a:r>
            <a:r>
              <a:rPr lang="en-IN" dirty="0" smtClean="0"/>
              <a:t>from </a:t>
            </a:r>
            <a:r>
              <a:rPr lang="en-IN" dirty="0"/>
              <a:t>other </a:t>
            </a:r>
            <a:r>
              <a:rPr lang="en-IN" dirty="0" smtClean="0"/>
              <a:t>attributes</a:t>
            </a:r>
          </a:p>
          <a:p>
            <a:r>
              <a:rPr lang="en-US" dirty="0" smtClean="0"/>
              <a:t> </a:t>
            </a:r>
            <a:r>
              <a:rPr lang="en-US" dirty="0"/>
              <a:t>We chose not to use the variable </a:t>
            </a:r>
            <a:r>
              <a:rPr lang="en-US" dirty="0" smtClean="0"/>
              <a:t>data, because </a:t>
            </a:r>
            <a:r>
              <a:rPr lang="en-US" dirty="0"/>
              <a:t>it only shows us when the</a:t>
            </a:r>
          </a:p>
          <a:p>
            <a:pPr marL="0" indent="0">
              <a:buNone/>
            </a:pPr>
            <a:r>
              <a:rPr lang="en-US" dirty="0"/>
              <a:t>data was entered into the </a:t>
            </a:r>
            <a:r>
              <a:rPr lang="en-US" dirty="0" smtClean="0"/>
              <a:t>database.</a:t>
            </a:r>
          </a:p>
          <a:p>
            <a:pPr>
              <a:buFont typeface="Arial" pitchFamily="34" charset="0"/>
              <a:buChar char="•"/>
            </a:pPr>
            <a:r>
              <a:rPr lang="en-US" dirty="0" smtClean="0"/>
              <a:t>We </a:t>
            </a:r>
            <a:r>
              <a:rPr lang="en-US" dirty="0"/>
              <a:t>chose not to use latitude </a:t>
            </a:r>
            <a:r>
              <a:rPr lang="en-US" dirty="0" smtClean="0"/>
              <a:t>and </a:t>
            </a:r>
            <a:r>
              <a:rPr lang="en-IN" dirty="0" smtClean="0"/>
              <a:t>longitude </a:t>
            </a:r>
            <a:r>
              <a:rPr lang="en-IN" dirty="0"/>
              <a:t>because the </a:t>
            </a:r>
            <a:r>
              <a:rPr lang="en-IN" dirty="0" smtClean="0"/>
              <a:t>attribute, Zipcode</a:t>
            </a:r>
            <a:r>
              <a:rPr lang="en-IN" dirty="0"/>
              <a:t>, contains the </a:t>
            </a:r>
            <a:r>
              <a:rPr lang="en-IN" dirty="0" smtClean="0"/>
              <a:t>same </a:t>
            </a:r>
            <a:r>
              <a:rPr lang="en-US" dirty="0" smtClean="0"/>
              <a:t>information </a:t>
            </a:r>
            <a:r>
              <a:rPr lang="en-US" dirty="0"/>
              <a:t>and was easier to </a:t>
            </a:r>
            <a:r>
              <a:rPr lang="en-US" dirty="0" smtClean="0"/>
              <a:t>work </a:t>
            </a:r>
            <a:r>
              <a:rPr lang="en-IN" dirty="0" smtClean="0"/>
              <a:t>with </a:t>
            </a:r>
            <a:r>
              <a:rPr lang="en-IN" dirty="0"/>
              <a:t>in our models.</a:t>
            </a:r>
          </a:p>
          <a:p>
            <a:r>
              <a:rPr lang="en-US" dirty="0" smtClean="0"/>
              <a:t>We </a:t>
            </a:r>
            <a:r>
              <a:rPr lang="en-US" dirty="0"/>
              <a:t>checked for missing variables </a:t>
            </a:r>
            <a:r>
              <a:rPr lang="en-US" dirty="0" smtClean="0"/>
              <a:t>and the </a:t>
            </a:r>
            <a:r>
              <a:rPr lang="en-US" dirty="0"/>
              <a:t>dataset didn’t contain any.</a:t>
            </a:r>
          </a:p>
          <a:p>
            <a:r>
              <a:rPr lang="en-US" dirty="0" smtClean="0"/>
              <a:t>We </a:t>
            </a:r>
            <a:r>
              <a:rPr lang="en-US" dirty="0"/>
              <a:t>performed feature selection </a:t>
            </a:r>
            <a:r>
              <a:rPr lang="en-US" dirty="0" smtClean="0"/>
              <a:t>by looking </a:t>
            </a:r>
            <a:r>
              <a:rPr lang="en-US" dirty="0"/>
              <a:t>at the correlation </a:t>
            </a:r>
            <a:r>
              <a:rPr lang="en-US" dirty="0" smtClean="0"/>
              <a:t>percentage of </a:t>
            </a:r>
            <a:r>
              <a:rPr lang="en-US" dirty="0"/>
              <a:t>each attribute with price.</a:t>
            </a:r>
            <a:endParaRPr lang="en-IN" dirty="0"/>
          </a:p>
        </p:txBody>
      </p:sp>
    </p:spTree>
    <p:extLst>
      <p:ext uri="{BB962C8B-B14F-4D97-AF65-F5344CB8AC3E}">
        <p14:creationId xmlns:p14="http://schemas.microsoft.com/office/powerpoint/2010/main" val="287869311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212976"/>
            <a:ext cx="6511819" cy="2744728"/>
          </a:xfrm>
          <a:prstGeom prst="rect">
            <a:avLst/>
          </a:prstGeom>
        </p:spPr>
      </p:pic>
      <p:sp>
        <p:nvSpPr>
          <p:cNvPr id="3" name="Rectangle 2"/>
          <p:cNvSpPr/>
          <p:nvPr/>
        </p:nvSpPr>
        <p:spPr>
          <a:xfrm>
            <a:off x="2889528" y="6021289"/>
            <a:ext cx="3384376" cy="276999"/>
          </a:xfrm>
          <a:prstGeom prst="rect">
            <a:avLst/>
          </a:prstGeom>
        </p:spPr>
        <p:txBody>
          <a:bodyPr wrap="square">
            <a:spAutoFit/>
          </a:bodyPr>
          <a:lstStyle/>
          <a:p>
            <a:r>
              <a:rPr lang="en-IN" sz="1200" dirty="0" smtClean="0">
                <a:solidFill>
                  <a:schemeClr val="bg2">
                    <a:lumMod val="50000"/>
                  </a:schemeClr>
                </a:solidFill>
                <a:latin typeface="Arial" pitchFamily="34" charset="0"/>
                <a:cs typeface="Arial" pitchFamily="34" charset="0"/>
              </a:rPr>
              <a:t>Countplot- bedrooms, bathrooms, floors, grade</a:t>
            </a:r>
            <a:endParaRPr lang="en-IN" sz="1200" dirty="0">
              <a:solidFill>
                <a:schemeClr val="bg2">
                  <a:lumMod val="50000"/>
                </a:schemeClr>
              </a:solidFill>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558" y="620688"/>
            <a:ext cx="6667500" cy="2093297"/>
          </a:xfrm>
          <a:prstGeom prst="rect">
            <a:avLst/>
          </a:prstGeom>
        </p:spPr>
      </p:pic>
      <p:sp>
        <p:nvSpPr>
          <p:cNvPr id="5" name="Rectangle 4"/>
          <p:cNvSpPr/>
          <p:nvPr/>
        </p:nvSpPr>
        <p:spPr>
          <a:xfrm>
            <a:off x="2286000" y="2836493"/>
            <a:ext cx="4572000" cy="276999"/>
          </a:xfrm>
          <a:prstGeom prst="rect">
            <a:avLst/>
          </a:prstGeom>
        </p:spPr>
        <p:txBody>
          <a:bodyPr>
            <a:spAutoFit/>
          </a:bodyPr>
          <a:lstStyle/>
          <a:p>
            <a:r>
              <a:rPr lang="en-US" sz="1200" dirty="0">
                <a:solidFill>
                  <a:schemeClr val="bg2">
                    <a:lumMod val="50000"/>
                  </a:schemeClr>
                </a:solidFill>
              </a:rPr>
              <a:t>Scatterplot — square footage of (home,lot,above and basement)</a:t>
            </a:r>
            <a:endParaRPr lang="en-IN" sz="1200" dirty="0">
              <a:solidFill>
                <a:schemeClr val="bg2">
                  <a:lumMod val="50000"/>
                </a:schemeClr>
              </a:solidFill>
            </a:endParaRPr>
          </a:p>
        </p:txBody>
      </p:sp>
      <p:sp>
        <p:nvSpPr>
          <p:cNvPr id="6" name="Rectangle 1"/>
          <p:cNvSpPr>
            <a:spLocks noChangeArrowheads="1"/>
          </p:cNvSpPr>
          <p:nvPr/>
        </p:nvSpPr>
        <p:spPr bwMode="auto">
          <a:xfrm>
            <a:off x="1870994" y="188642"/>
            <a:ext cx="508158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sng" strike="noStrike" cap="none" normalizeH="0" baseline="0" dirty="0" smtClean="0">
                <a:ln>
                  <a:noFill/>
                </a:ln>
                <a:solidFill>
                  <a:srgbClr val="292929"/>
                </a:solidFill>
                <a:effectLst/>
                <a:latin typeface="charter"/>
                <a:cs typeface="Arial" pitchFamily="34" charset="0"/>
              </a:rPr>
              <a:t> Overview of different features distribution vs house price</a:t>
            </a:r>
            <a:r>
              <a:rPr kumimoji="0" lang="en-US" sz="1500" b="0" i="0" u="sng" strike="noStrike" cap="none" normalizeH="0" dirty="0" smtClean="0">
                <a:ln>
                  <a:noFill/>
                </a:ln>
                <a:solidFill>
                  <a:srgbClr val="292929"/>
                </a:solidFill>
                <a:effectLst/>
                <a:latin typeface="charter"/>
                <a:cs typeface="Arial" pitchFamily="34" charset="0"/>
              </a:rPr>
              <a:t> </a:t>
            </a:r>
            <a:endParaRPr kumimoji="0" lang="en-US" sz="600" b="0" i="0" u="sng"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69675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692696"/>
            <a:ext cx="5364596" cy="5171731"/>
          </a:xfrm>
          <a:prstGeom prst="rect">
            <a:avLst/>
          </a:prstGeom>
        </p:spPr>
      </p:pic>
      <p:sp>
        <p:nvSpPr>
          <p:cNvPr id="3" name="Rectangle 1"/>
          <p:cNvSpPr>
            <a:spLocks noChangeArrowheads="1"/>
          </p:cNvSpPr>
          <p:nvPr/>
        </p:nvSpPr>
        <p:spPr bwMode="auto">
          <a:xfrm>
            <a:off x="2267744" y="279124"/>
            <a:ext cx="3744416"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IN" b="1" i="1" u="sng" dirty="0" smtClean="0">
                <a:solidFill>
                  <a:schemeClr val="tx2">
                    <a:lumMod val="75000"/>
                  </a:schemeClr>
                </a:solidFill>
                <a:effectLst>
                  <a:outerShdw blurRad="38100" dist="38100" dir="2700000" algn="tl">
                    <a:srgbClr val="000000">
                      <a:alpha val="43137"/>
                    </a:srgbClr>
                  </a:outerShdw>
                </a:effectLst>
              </a:rPr>
              <a:t>Correlation </a:t>
            </a:r>
            <a:r>
              <a:rPr lang="en-IN" b="1" i="1" u="sng" dirty="0">
                <a:solidFill>
                  <a:schemeClr val="tx2">
                    <a:lumMod val="75000"/>
                  </a:schemeClr>
                </a:solidFill>
                <a:effectLst>
                  <a:outerShdw blurRad="38100" dist="38100" dir="2700000" algn="tl">
                    <a:srgbClr val="000000">
                      <a:alpha val="43137"/>
                    </a:srgbClr>
                  </a:outerShdw>
                </a:effectLst>
              </a:rPr>
              <a:t>Matrix</a:t>
            </a:r>
            <a:r>
              <a:rPr kumimoji="0" lang="en-US" b="0" i="1" u="sng"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Arial" pitchFamily="34" charset="0"/>
                <a:cs typeface="Arial" pitchFamily="34" charset="0"/>
              </a:rPr>
              <a:t> </a:t>
            </a:r>
          </a:p>
        </p:txBody>
      </p:sp>
      <p:sp>
        <p:nvSpPr>
          <p:cNvPr id="4" name="TextBox 3"/>
          <p:cNvSpPr txBox="1"/>
          <p:nvPr/>
        </p:nvSpPr>
        <p:spPr>
          <a:xfrm>
            <a:off x="6125752" y="2060848"/>
            <a:ext cx="2590709" cy="2246769"/>
          </a:xfrm>
          <a:prstGeom prst="rect">
            <a:avLst/>
          </a:prstGeom>
          <a:noFill/>
        </p:spPr>
        <p:txBody>
          <a:bodyPr wrap="none" rtlCol="0">
            <a:spAutoFit/>
          </a:bodyPr>
          <a:lstStyle/>
          <a:p>
            <a:pPr algn="just"/>
            <a:r>
              <a:rPr lang="en-IN" sz="1400" dirty="0">
                <a:latin typeface="Arial" pitchFamily="34" charset="0"/>
                <a:cs typeface="Arial" pitchFamily="34" charset="0"/>
              </a:rPr>
              <a:t>Correlation of 24 Predictor</a:t>
            </a:r>
          </a:p>
          <a:p>
            <a:pPr algn="just"/>
            <a:r>
              <a:rPr lang="en-US" sz="1400" dirty="0">
                <a:latin typeface="Arial" pitchFamily="34" charset="0"/>
                <a:cs typeface="Arial" pitchFamily="34" charset="0"/>
              </a:rPr>
              <a:t>variables (various factors of a</a:t>
            </a:r>
          </a:p>
          <a:p>
            <a:pPr algn="just"/>
            <a:r>
              <a:rPr lang="en-IN" sz="1400" dirty="0">
                <a:latin typeface="Arial" pitchFamily="34" charset="0"/>
                <a:cs typeface="Arial" pitchFamily="34" charset="0"/>
              </a:rPr>
              <a:t>house ) with Dependent</a:t>
            </a:r>
          </a:p>
          <a:p>
            <a:pPr algn="just"/>
            <a:r>
              <a:rPr lang="en-IN" sz="1400" dirty="0">
                <a:latin typeface="Arial" pitchFamily="34" charset="0"/>
                <a:cs typeface="Arial" pitchFamily="34" charset="0"/>
              </a:rPr>
              <a:t>variable ( House Sale’s Price )</a:t>
            </a:r>
          </a:p>
          <a:p>
            <a:pPr algn="just"/>
            <a:r>
              <a:rPr lang="en-IN" sz="1400" dirty="0">
                <a:latin typeface="Arial" pitchFamily="34" charset="0"/>
                <a:cs typeface="Arial" pitchFamily="34" charset="0"/>
              </a:rPr>
              <a:t>Plotted correlation with</a:t>
            </a:r>
          </a:p>
          <a:p>
            <a:pPr algn="just"/>
            <a:r>
              <a:rPr lang="en-IN" sz="1400" dirty="0">
                <a:latin typeface="Arial" pitchFamily="34" charset="0"/>
                <a:cs typeface="Arial" pitchFamily="34" charset="0"/>
              </a:rPr>
              <a:t>condition (correlation greater</a:t>
            </a:r>
          </a:p>
          <a:p>
            <a:pPr algn="just"/>
            <a:r>
              <a:rPr lang="en-US" sz="1400" dirty="0">
                <a:latin typeface="Arial" pitchFamily="34" charset="0"/>
                <a:cs typeface="Arial" pitchFamily="34" charset="0"/>
              </a:rPr>
              <a:t>than .325 or less then -.325)</a:t>
            </a:r>
          </a:p>
          <a:p>
            <a:pPr algn="just"/>
            <a:r>
              <a:rPr lang="en-US" sz="1400" dirty="0">
                <a:latin typeface="Arial" pitchFamily="34" charset="0"/>
                <a:cs typeface="Arial" pitchFamily="34" charset="0"/>
              </a:rPr>
              <a:t>These 24 variables satisfy the</a:t>
            </a:r>
          </a:p>
          <a:p>
            <a:pPr algn="just"/>
            <a:r>
              <a:rPr lang="en-IN" sz="1400" dirty="0">
                <a:latin typeface="Arial" pitchFamily="34" charset="0"/>
                <a:cs typeface="Arial" pitchFamily="34" charset="0"/>
              </a:rPr>
              <a:t>above condition and are</a:t>
            </a:r>
          </a:p>
          <a:p>
            <a:pPr algn="just"/>
            <a:r>
              <a:rPr lang="en-IN" sz="1400" dirty="0">
                <a:latin typeface="Arial" pitchFamily="34" charset="0"/>
                <a:cs typeface="Arial" pitchFamily="34" charset="0"/>
              </a:rPr>
              <a:t>chosen variables</a:t>
            </a:r>
          </a:p>
        </p:txBody>
      </p:sp>
    </p:spTree>
    <p:extLst>
      <p:ext uri="{BB962C8B-B14F-4D97-AF65-F5344CB8AC3E}">
        <p14:creationId xmlns:p14="http://schemas.microsoft.com/office/powerpoint/2010/main" val="227031123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00" y="611553"/>
            <a:ext cx="6966000" cy="4977688"/>
          </a:xfrm>
          <a:prstGeom prst="rect">
            <a:avLst/>
          </a:prstGeom>
        </p:spPr>
      </p:pic>
      <p:sp>
        <p:nvSpPr>
          <p:cNvPr id="3" name="TextBox 2"/>
          <p:cNvSpPr txBox="1"/>
          <p:nvPr/>
        </p:nvSpPr>
        <p:spPr>
          <a:xfrm>
            <a:off x="2200999" y="242220"/>
            <a:ext cx="4742004" cy="369332"/>
          </a:xfrm>
          <a:prstGeom prst="rect">
            <a:avLst/>
          </a:prstGeom>
          <a:noFill/>
        </p:spPr>
        <p:txBody>
          <a:bodyPr wrap="none" rtlCol="0">
            <a:spAutoFit/>
          </a:bodyPr>
          <a:lstStyle/>
          <a:p>
            <a:r>
              <a:rPr lang="en-US" i="1" u="sng" dirty="0">
                <a:solidFill>
                  <a:schemeClr val="tx2">
                    <a:lumMod val="75000"/>
                  </a:schemeClr>
                </a:solidFill>
                <a:effectLst>
                  <a:outerShdw blurRad="38100" dist="38100" dir="2700000" algn="tl">
                    <a:srgbClr val="000000">
                      <a:alpha val="43137"/>
                    </a:srgbClr>
                  </a:outerShdw>
                </a:effectLst>
              </a:rPr>
              <a:t>Ploting Scatter plot with some imp columns </a:t>
            </a:r>
            <a:endParaRPr lang="en-IN" i="1" u="sng" dirty="0">
              <a:solidFill>
                <a:schemeClr val="tx2">
                  <a:lumMod val="75000"/>
                </a:schemeClr>
              </a:solidFill>
              <a:effectLst>
                <a:outerShdw blurRad="38100" dist="38100" dir="2700000" algn="tl">
                  <a:srgbClr val="000000">
                    <a:alpha val="43137"/>
                  </a:srgbClr>
                </a:outerShdw>
              </a:effectLst>
            </a:endParaRPr>
          </a:p>
        </p:txBody>
      </p:sp>
      <p:sp>
        <p:nvSpPr>
          <p:cNvPr id="4" name="TextBox 3"/>
          <p:cNvSpPr txBox="1"/>
          <p:nvPr/>
        </p:nvSpPr>
        <p:spPr>
          <a:xfrm>
            <a:off x="1547664" y="5805264"/>
            <a:ext cx="6048672" cy="523220"/>
          </a:xfrm>
          <a:prstGeom prst="rect">
            <a:avLst/>
          </a:prstGeom>
          <a:noFill/>
        </p:spPr>
        <p:txBody>
          <a:bodyPr wrap="square" rtlCol="0">
            <a:spAutoFit/>
          </a:bodyPr>
          <a:lstStyle/>
          <a:p>
            <a:r>
              <a:rPr lang="en-IN" sz="1400" b="1" i="1" dirty="0">
                <a:solidFill>
                  <a:schemeClr val="tx1">
                    <a:lumMod val="85000"/>
                    <a:lumOff val="15000"/>
                  </a:schemeClr>
                </a:solidFill>
              </a:rPr>
              <a:t>cols = ['SalePrice', 'OverallQual', 'GrLivArea', 'GarageCars', 'TotalBsmtSF', 'FullBath', 'YearBuilt']</a:t>
            </a:r>
          </a:p>
        </p:txBody>
      </p:sp>
    </p:spTree>
    <p:extLst>
      <p:ext uri="{BB962C8B-B14F-4D97-AF65-F5344CB8AC3E}">
        <p14:creationId xmlns:p14="http://schemas.microsoft.com/office/powerpoint/2010/main" val="386558968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1413</TotalTime>
  <Words>942</Words>
  <Application>Microsoft Office PowerPoint</Application>
  <PresentationFormat>On-screen Show (4:3)</PresentationFormat>
  <Paragraphs>102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  </vt:lpstr>
      <vt:lpstr>INTRODUCTION</vt:lpstr>
      <vt:lpstr>MOTIVATION </vt:lpstr>
      <vt:lpstr>LIBRARIES AND DEPENDENCIES USED</vt:lpstr>
      <vt:lpstr>   How this works  ?</vt:lpstr>
      <vt:lpstr>During Data Pre-Processing</vt:lpstr>
      <vt:lpstr>PowerPoint Presentation</vt:lpstr>
      <vt:lpstr>PowerPoint Presentation</vt:lpstr>
      <vt:lpstr>PowerPoint Presentation</vt:lpstr>
      <vt:lpstr>PowerPoint Presentation</vt:lpstr>
      <vt:lpstr>Result of Log Transformation</vt:lpstr>
      <vt:lpstr>PowerPoint Presentation</vt:lpstr>
      <vt:lpstr>PowerPoint Presentation</vt:lpstr>
      <vt:lpstr>PowerPoint Presentation</vt:lpstr>
      <vt:lpstr>Future Improvements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30</cp:revision>
  <dcterms:created xsi:type="dcterms:W3CDTF">2020-12-20T16:30:56Z</dcterms:created>
  <dcterms:modified xsi:type="dcterms:W3CDTF">2021-01-18T07:31:10Z</dcterms:modified>
</cp:coreProperties>
</file>