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Georgia" panose="02040502050405020303" pitchFamily="18" charset="0"/>
      <p:regular r:id="rId16"/>
      <p:bold r:id="rId17"/>
      <p:italic r:id="rId18"/>
      <p:boldItalic r:id="rId19"/>
    </p:embeddedFont>
    <p:embeddedFont>
      <p:font typeface="Helvetica Neue" panose="02010600030101010101"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53" y="98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dc57d5123e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dc57d5123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 everyone, for the final project I am working on Huawei Social Network and the main purpose of this study is to see the pattern of how Huawei consumers connected/ So this study is conducted  by analyzing the social network data on  mainstream social media platforms, such as Facebook, Twitter, and Instegram. These three platforms are the main platform where Huawei advertise their products and services.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dc57d5123e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dc57d5123e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the data source I use is Huawei Social Network Data. It is available on the Kaggle platform and the dataset includes 1000 nodes from each of the platform, including Facebook, Twitter and Instagram.The data is </a:t>
            </a:r>
            <a:r>
              <a:rPr lang="en" sz="1050">
                <a:solidFill>
                  <a:srgbClr val="3C4043"/>
                </a:solidFill>
                <a:highlight>
                  <a:srgbClr val="FFFFFF"/>
                </a:highlight>
              </a:rPr>
              <a:t>extracted from the API of these three platforms, and is collected from the Facebook posts, twitter tweets and Instagram posts and  comments under the Huawei official account. So if a user leave a message sharing a positive comment under the topic, there will be a 1 marking the communication network between the two people.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3db1492acd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3db1492ac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713">
                <a:solidFill>
                  <a:schemeClr val="dk1"/>
                </a:solidFill>
                <a:latin typeface="Georgia"/>
                <a:ea typeface="Georgia"/>
                <a:cs typeface="Georgia"/>
                <a:sym typeface="Georgia"/>
              </a:rPr>
              <a:t>Thus this network has three layers. and Each of the platform has the same subset of users, so it provides with the potential possibility of studying user’s different connecting behaviour by comparing the connecting patterns of these three platforms.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3db1492ac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3db1492ac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Before the analysis part, there is a brief introduction about the context of this project and provide some information about Huawei. So Huawei is a chinese telecommunications equipment and services company. And It is the largest telecommunications equipment manufacturer in the world, and </a:t>
            </a:r>
            <a:r>
              <a:rPr lang="en" sz="1713">
                <a:solidFill>
                  <a:schemeClr val="dk1"/>
                </a:solidFill>
                <a:latin typeface="Georgia"/>
                <a:ea typeface="Georgia"/>
                <a:cs typeface="Georgia"/>
                <a:sym typeface="Georgia"/>
              </a:rPr>
              <a:t>Its products and services have been deployed in more than 170 countries.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3db1492ac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3db1492ac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640"/>
              </a:spcBef>
              <a:spcAft>
                <a:spcPts val="0"/>
              </a:spcAft>
              <a:buNone/>
            </a:pPr>
            <a:r>
              <a:rPr lang="en" sz="1713">
                <a:solidFill>
                  <a:schemeClr val="dk1"/>
                </a:solidFill>
                <a:latin typeface="Georgia"/>
                <a:ea typeface="Georgia"/>
                <a:cs typeface="Georgia"/>
                <a:sym typeface="Georgia"/>
              </a:rPr>
              <a:t>One of the Major success behind Huawei Company is that they promote their products through Social Media. Social media analysis helps Huawei better understand their targeted audience, evaluate the impact of marketing campaigns and enhance their business. </a:t>
            </a:r>
            <a:endParaRPr sz="1713">
              <a:solidFill>
                <a:schemeClr val="dk1"/>
              </a:solidFill>
              <a:latin typeface="Georgia"/>
              <a:ea typeface="Georgia"/>
              <a:cs typeface="Georgia"/>
              <a:sym typeface="Georgia"/>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3db1492acd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3db1492acd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13">
                <a:solidFill>
                  <a:schemeClr val="dk1"/>
                </a:solidFill>
                <a:latin typeface="Georgia"/>
                <a:ea typeface="Georgia"/>
                <a:cs typeface="Georgia"/>
                <a:sym typeface="Georgia"/>
              </a:rPr>
              <a:t>So far I conducted some eda based on these three dataset, and as we can see, Twitter network has the highest average degree, 500,63, instagram has the lowest, only around 10. Twitter has the highest density with 0.5. So it seems Twitter to be the platform where the users have the most connects, indicating Twitter could be the best platform to launch a marketing campaign.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3db1492acd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3db1492ac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13">
                <a:solidFill>
                  <a:schemeClr val="dk1"/>
                </a:solidFill>
                <a:latin typeface="Georgia"/>
                <a:ea typeface="Georgia"/>
                <a:cs typeface="Georgia"/>
                <a:sym typeface="Georgia"/>
              </a:rPr>
              <a:t>So far I conducted some eda based on these three dataset, and as we can see, Twitter network has the highest average degree, 500,63, instagram has the lowest, only around 10. Twitter has the highest density with 0.5. So it seems Twitter to be the platform where the users have the most connects, indicating Twitter could be the best platform to launch a marketing campaign.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3db1492acd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3db1492ac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13">
                <a:solidFill>
                  <a:schemeClr val="dk1"/>
                </a:solidFill>
                <a:latin typeface="Georgia"/>
                <a:ea typeface="Georgia"/>
                <a:cs typeface="Georgia"/>
                <a:sym typeface="Georgia"/>
              </a:rPr>
              <a:t>So far I conducted some eda based on these three dataset, and as we can see, Twitter network has the highest average degree, 500,63, instagram has the lowest, only around 10. Twitter has the highest density with 0.5. So it seems Twitter to be the platform where the users have the most connects, indicating Twitter could be the best platform to launch a marketing campaign.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3db1492acd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3db1492ac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further study, analysis, I also plan to I also plan to use methods such as centrality analysis and </a:t>
            </a:r>
            <a:r>
              <a:rPr lang="en" sz="1050">
                <a:solidFill>
                  <a:srgbClr val="333333"/>
                </a:solidFill>
                <a:highlight>
                  <a:srgbClr val="FFFFFF"/>
                </a:highlight>
                <a:latin typeface="Helvetica Neue"/>
                <a:ea typeface="Helvetica Neue"/>
                <a:cs typeface="Helvetica Neue"/>
                <a:sym typeface="Helvetica Neue"/>
              </a:rPr>
              <a:t>Exponential Random Graph Models to explore the pattern of user’s connections on these platforms and  I may also employ PageRank to  identifying influential nodes in the network.  And by comparing different user connection pattern, we could learn the difference of people’s behavior on each platform, which may be helpful for company to set the marketing strategy. So for the next step study, I will dig deeper and look into </a:t>
            </a:r>
            <a:r>
              <a:rPr lang="en" sz="1050">
                <a:solidFill>
                  <a:srgbClr val="3C4043"/>
                </a:solidFill>
                <a:highlight>
                  <a:srgbClr val="FFFFFF"/>
                </a:highlight>
              </a:rPr>
              <a:t>What is the clustering features in each of the social median platform, whether there is some special pattern and who are the influential nodes in the network? And with the name of the user available, there is a possiblity to explore the  potential difference of connection behavior among races and gender. </a:t>
            </a:r>
            <a:endParaRPr sz="1050">
              <a:solidFill>
                <a:srgbClr val="3C4043"/>
              </a:solidFill>
              <a:highlight>
                <a:srgbClr val="FFFFFF"/>
              </a:highlight>
            </a:endParaRPr>
          </a:p>
          <a:p>
            <a:pPr marL="0" lvl="0" indent="0" algn="l" rtl="0">
              <a:spcBef>
                <a:spcPts val="0"/>
              </a:spcBef>
              <a:spcAft>
                <a:spcPts val="0"/>
              </a:spcAft>
              <a:buNone/>
            </a:pPr>
            <a:endParaRPr sz="1050">
              <a:solidFill>
                <a:srgbClr val="3C4043"/>
              </a:solidFill>
              <a:highlight>
                <a:srgbClr val="FFFFFF"/>
              </a:highlight>
            </a:endParaRPr>
          </a:p>
          <a:p>
            <a:pPr marL="0" lvl="0" indent="0" algn="l" rtl="0">
              <a:spcBef>
                <a:spcPts val="0"/>
              </a:spcBef>
              <a:spcAft>
                <a:spcPts val="0"/>
              </a:spcAft>
              <a:buNone/>
            </a:pPr>
            <a:endParaRPr sz="1050">
              <a:solidFill>
                <a:srgbClr val="333333"/>
              </a:solidFill>
              <a:highlight>
                <a:srgbClr val="FFFFFF"/>
              </a:highlight>
              <a:latin typeface="Helvetica Neue"/>
              <a:ea typeface="Helvetica Neue"/>
              <a:cs typeface="Helvetica Neue"/>
              <a:sym typeface="Helvetica Neue"/>
            </a:endParaRPr>
          </a:p>
          <a:p>
            <a:pPr marL="0" lvl="0" indent="0" algn="l" rtl="0">
              <a:spcBef>
                <a:spcPts val="0"/>
              </a:spcBef>
              <a:spcAft>
                <a:spcPts val="0"/>
              </a:spcAft>
              <a:buNone/>
            </a:pPr>
            <a:endParaRPr sz="1050">
              <a:solidFill>
                <a:srgbClr val="333333"/>
              </a:solidFill>
              <a:highlight>
                <a:srgbClr val="FFFFFF"/>
              </a:highlight>
              <a:latin typeface="Helvetica Neue"/>
              <a:ea typeface="Helvetica Neue"/>
              <a:cs typeface="Helvetica Neue"/>
              <a:sym typeface="Helvetica Neue"/>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1137734"/>
            <a:ext cx="7772400" cy="8451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lt1"/>
              </a:buClr>
              <a:buSzPts val="4000"/>
              <a:buFont typeface="Georgia"/>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2095808"/>
            <a:ext cx="6400800" cy="700800"/>
          </a:xfrm>
          <a:prstGeom prst="rect">
            <a:avLst/>
          </a:prstGeom>
          <a:noFill/>
          <a:ln>
            <a:noFill/>
          </a:ln>
        </p:spPr>
        <p:txBody>
          <a:bodyPr spcFirstLastPara="1" wrap="square" lIns="91425" tIns="45700" rIns="91425" bIns="45700" anchor="t" anchorCtr="0">
            <a:norm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sldNum" idx="12"/>
          </p:nvPr>
        </p:nvSpPr>
        <p:spPr>
          <a:xfrm>
            <a:off x="8226659" y="4707426"/>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6"/>
        <p:cNvGrpSpPr/>
        <p:nvPr/>
      </p:nvGrpSpPr>
      <p:grpSpPr>
        <a:xfrm>
          <a:off x="0" y="0"/>
          <a:ext cx="0" cy="0"/>
          <a:chOff x="0" y="0"/>
          <a:chExt cx="0" cy="0"/>
        </a:xfrm>
      </p:grpSpPr>
      <p:sp>
        <p:nvSpPr>
          <p:cNvPr id="67" name="Google Shape;67;p11"/>
          <p:cNvSpPr txBox="1">
            <a:spLocks noGrp="1"/>
          </p:cNvSpPr>
          <p:nvPr>
            <p:ph type="title"/>
          </p:nvPr>
        </p:nvSpPr>
        <p:spPr>
          <a:xfrm>
            <a:off x="457200" y="129778"/>
            <a:ext cx="8229600" cy="539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rgbClr val="002D5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8" name="Google Shape;68;p11"/>
          <p:cNvSpPr txBox="1">
            <a:spLocks noGrp="1"/>
          </p:cNvSpPr>
          <p:nvPr>
            <p:ph type="body" idx="1"/>
          </p:nvPr>
        </p:nvSpPr>
        <p:spPr>
          <a:xfrm rot="5400000">
            <a:off x="2867550" y="-1224510"/>
            <a:ext cx="3408900" cy="82296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69" name="Google Shape;69;p11"/>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1"/>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sldNum" idx="12"/>
          </p:nvPr>
        </p:nvSpPr>
        <p:spPr>
          <a:xfrm>
            <a:off x="447579" y="4767263"/>
            <a:ext cx="393000" cy="2739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rot="5400000">
            <a:off x="5463750" y="1371629"/>
            <a:ext cx="4388700" cy="20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rgbClr val="002D5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1272750" y="-609572"/>
            <a:ext cx="4388700" cy="60198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2"/>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2"/>
          <p:cNvSpPr txBox="1">
            <a:spLocks noGrp="1"/>
          </p:cNvSpPr>
          <p:nvPr>
            <p:ph type="sldNum" idx="12"/>
          </p:nvPr>
        </p:nvSpPr>
        <p:spPr>
          <a:xfrm>
            <a:off x="447579" y="4767263"/>
            <a:ext cx="393000" cy="2739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Blank Slide">
  <p:cSld name="Blank Slide">
    <p:bg>
      <p:bgPr>
        <a:blipFill>
          <a:blip r:embed="rId2">
            <a:alphaModFix/>
          </a:blip>
          <a:stretch>
            <a:fillRect/>
          </a:stretch>
        </a:blipFill>
        <a:effectLst/>
      </p:bgPr>
    </p:bg>
    <p:spTree>
      <p:nvGrpSpPr>
        <p:cNvPr id="1" name="Shape 78"/>
        <p:cNvGrpSpPr/>
        <p:nvPr/>
      </p:nvGrpSpPr>
      <p:grpSpPr>
        <a:xfrm>
          <a:off x="0" y="0"/>
          <a:ext cx="0" cy="0"/>
          <a:chOff x="0" y="0"/>
          <a:chExt cx="0" cy="0"/>
        </a:xfrm>
      </p:grpSpPr>
      <p:sp>
        <p:nvSpPr>
          <p:cNvPr id="79" name="Google Shape;79;p13"/>
          <p:cNvSpPr txBox="1">
            <a:spLocks noGrp="1"/>
          </p:cNvSpPr>
          <p:nvPr>
            <p:ph type="sldNum" idx="12"/>
          </p:nvPr>
        </p:nvSpPr>
        <p:spPr>
          <a:xfrm>
            <a:off x="8226659" y="4707426"/>
            <a:ext cx="548700" cy="393600"/>
          </a:xfrm>
          <a:prstGeom prst="rect">
            <a:avLst/>
          </a:prstGeom>
        </p:spPr>
        <p:txBody>
          <a:bodyPr spcFirstLastPara="1" wrap="square" lIns="91425" tIns="91425" rIns="91425" bIns="91425" anchor="t" anchorCtr="0">
            <a:noAutofit/>
          </a:bodyPr>
          <a:lstStyle>
            <a:lvl1pPr lvl="0" algn="r" rtl="0">
              <a:buNone/>
              <a:defRPr sz="1300">
                <a:solidFill>
                  <a:schemeClr val="dk1"/>
                </a:solidFill>
              </a:defRPr>
            </a:lvl1pPr>
            <a:lvl2pPr lvl="1" algn="r" rtl="0">
              <a:buNone/>
              <a:defRPr sz="1300">
                <a:solidFill>
                  <a:schemeClr val="dk1"/>
                </a:solidFill>
              </a:defRPr>
            </a:lvl2pPr>
            <a:lvl3pPr lvl="2" algn="r" rtl="0">
              <a:buNone/>
              <a:defRPr sz="1300">
                <a:solidFill>
                  <a:schemeClr val="dk1"/>
                </a:solidFill>
              </a:defRPr>
            </a:lvl3pPr>
            <a:lvl4pPr lvl="3" algn="r" rtl="0">
              <a:buNone/>
              <a:defRPr sz="1300">
                <a:solidFill>
                  <a:schemeClr val="dk1"/>
                </a:solidFill>
              </a:defRPr>
            </a:lvl4pPr>
            <a:lvl5pPr lvl="4" algn="r" rtl="0">
              <a:buNone/>
              <a:defRPr sz="1300">
                <a:solidFill>
                  <a:schemeClr val="dk1"/>
                </a:solidFill>
              </a:defRPr>
            </a:lvl5pPr>
            <a:lvl6pPr lvl="5" algn="r" rtl="0">
              <a:buNone/>
              <a:defRPr sz="1300">
                <a:solidFill>
                  <a:schemeClr val="dk1"/>
                </a:solidFill>
              </a:defRPr>
            </a:lvl6pPr>
            <a:lvl7pPr lvl="6" algn="r" rtl="0">
              <a:buNone/>
              <a:defRPr sz="1300">
                <a:solidFill>
                  <a:schemeClr val="dk1"/>
                </a:solidFill>
              </a:defRPr>
            </a:lvl7pPr>
            <a:lvl8pPr lvl="7" algn="r" rtl="0">
              <a:buNone/>
              <a:defRPr sz="1300">
                <a:solidFill>
                  <a:schemeClr val="dk1"/>
                </a:solidFill>
              </a:defRPr>
            </a:lvl8pPr>
            <a:lvl9pPr lvl="8" algn="r" rtl="0">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311700" y="445025"/>
            <a:ext cx="8520600" cy="572700"/>
          </a:xfrm>
          <a:prstGeom prst="rect">
            <a:avLst/>
          </a:prstGeom>
        </p:spPr>
        <p:txBody>
          <a:bodyPr spcFirstLastPara="1" wrap="square" lIns="91425" tIns="45700" rIns="91425" bIns="45700" anchor="ctr" anchorCtr="0">
            <a:normAutofit/>
          </a:bodyPr>
          <a:lstStyle>
            <a:lvl1pPr lvl="0" rtl="0">
              <a:spcBef>
                <a:spcPts val="0"/>
              </a:spcBef>
              <a:spcAft>
                <a:spcPts val="0"/>
              </a:spcAft>
              <a:buSzPts val="3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2" name="Google Shape;82;p14"/>
          <p:cNvSpPr txBox="1">
            <a:spLocks noGrp="1"/>
          </p:cNvSpPr>
          <p:nvPr>
            <p:ph type="body" idx="1"/>
          </p:nvPr>
        </p:nvSpPr>
        <p:spPr>
          <a:xfrm>
            <a:off x="311700" y="1152475"/>
            <a:ext cx="8520600" cy="3416400"/>
          </a:xfrm>
          <a:prstGeom prst="rect">
            <a:avLst/>
          </a:prstGeom>
        </p:spPr>
        <p:txBody>
          <a:bodyPr spcFirstLastPara="1" wrap="square" lIns="91425" tIns="45700" rIns="91425" bIns="45700" anchor="t" anchorCtr="0">
            <a:normAutofit/>
          </a:bodyPr>
          <a:lstStyle>
            <a:lvl1pPr marL="457200" lvl="0" indent="-431800" rtl="0">
              <a:spcBef>
                <a:spcPts val="640"/>
              </a:spcBef>
              <a:spcAft>
                <a:spcPts val="0"/>
              </a:spcAft>
              <a:buSzPts val="3200"/>
              <a:buChar char="•"/>
              <a:defRPr/>
            </a:lvl1pPr>
            <a:lvl2pPr marL="914400" lvl="1" indent="-406400" rtl="0">
              <a:spcBef>
                <a:spcPts val="560"/>
              </a:spcBef>
              <a:spcAft>
                <a:spcPts val="0"/>
              </a:spcAft>
              <a:buSzPts val="2800"/>
              <a:buChar char="–"/>
              <a:defRPr/>
            </a:lvl2pPr>
            <a:lvl3pPr marL="1371600" lvl="2" indent="-381000" rtl="0">
              <a:spcBef>
                <a:spcPts val="480"/>
              </a:spcBef>
              <a:spcAft>
                <a:spcPts val="0"/>
              </a:spcAft>
              <a:buSzPts val="2400"/>
              <a:buChar char="•"/>
              <a:defRPr/>
            </a:lvl3pPr>
            <a:lvl4pPr marL="1828800" lvl="3" indent="-355600" rtl="0">
              <a:spcBef>
                <a:spcPts val="400"/>
              </a:spcBef>
              <a:spcAft>
                <a:spcPts val="0"/>
              </a:spcAft>
              <a:buSzPts val="2000"/>
              <a:buChar char="–"/>
              <a:defRPr/>
            </a:lvl4pPr>
            <a:lvl5pPr marL="2286000" lvl="4" indent="-355600" rtl="0">
              <a:spcBef>
                <a:spcPts val="400"/>
              </a:spcBef>
              <a:spcAft>
                <a:spcPts val="0"/>
              </a:spcAft>
              <a:buSzPts val="2000"/>
              <a:buChar char="»"/>
              <a:defRPr/>
            </a:lvl5pPr>
            <a:lvl6pPr marL="2743200" lvl="5" indent="-355600" rtl="0">
              <a:spcBef>
                <a:spcPts val="400"/>
              </a:spcBef>
              <a:spcAft>
                <a:spcPts val="0"/>
              </a:spcAft>
              <a:buSzPts val="2000"/>
              <a:buChar char="•"/>
              <a:defRPr/>
            </a:lvl6pPr>
            <a:lvl7pPr marL="3200400" lvl="6" indent="-355600" rtl="0">
              <a:spcBef>
                <a:spcPts val="400"/>
              </a:spcBef>
              <a:spcAft>
                <a:spcPts val="0"/>
              </a:spcAft>
              <a:buSzPts val="2000"/>
              <a:buChar char="•"/>
              <a:defRPr/>
            </a:lvl7pPr>
            <a:lvl8pPr marL="3657600" lvl="7" indent="-355600" rtl="0">
              <a:spcBef>
                <a:spcPts val="400"/>
              </a:spcBef>
              <a:spcAft>
                <a:spcPts val="0"/>
              </a:spcAft>
              <a:buSzPts val="2000"/>
              <a:buChar char="•"/>
              <a:defRPr/>
            </a:lvl8pPr>
            <a:lvl9pPr marL="4114800" lvl="8" indent="-355600" rtl="0">
              <a:spcBef>
                <a:spcPts val="400"/>
              </a:spcBef>
              <a:spcAft>
                <a:spcPts val="0"/>
              </a:spcAft>
              <a:buSzPts val="2000"/>
              <a:buChar char="•"/>
              <a:defRPr/>
            </a:lvl9pPr>
          </a:lstStyle>
          <a:p>
            <a:endParaRPr/>
          </a:p>
        </p:txBody>
      </p:sp>
      <p:sp>
        <p:nvSpPr>
          <p:cNvPr id="83" name="Google Shape;83;p1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
        <p:cNvGrpSpPr/>
        <p:nvPr/>
      </p:nvGrpSpPr>
      <p:grpSpPr>
        <a:xfrm>
          <a:off x="0" y="0"/>
          <a:ext cx="0" cy="0"/>
          <a:chOff x="0" y="0"/>
          <a:chExt cx="0" cy="0"/>
        </a:xfrm>
      </p:grpSpPr>
      <p:sp>
        <p:nvSpPr>
          <p:cNvPr id="16" name="Google Shape;16;p3"/>
          <p:cNvSpPr txBox="1">
            <a:spLocks noGrp="1"/>
          </p:cNvSpPr>
          <p:nvPr>
            <p:ph type="body" idx="1"/>
          </p:nvPr>
        </p:nvSpPr>
        <p:spPr>
          <a:xfrm>
            <a:off x="457200" y="1153440"/>
            <a:ext cx="8229600" cy="34413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7" name="Google Shape;17;p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sldNum" idx="12"/>
          </p:nvPr>
        </p:nvSpPr>
        <p:spPr>
          <a:xfrm>
            <a:off x="447579" y="4767263"/>
            <a:ext cx="393000" cy="2739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
              <a:t>‹#›</a:t>
            </a:fld>
            <a:endParaRPr/>
          </a:p>
        </p:txBody>
      </p:sp>
      <p:sp>
        <p:nvSpPr>
          <p:cNvPr id="20" name="Google Shape;20;p3"/>
          <p:cNvSpPr txBox="1">
            <a:spLocks noGrp="1"/>
          </p:cNvSpPr>
          <p:nvPr>
            <p:ph type="title"/>
          </p:nvPr>
        </p:nvSpPr>
        <p:spPr>
          <a:xfrm>
            <a:off x="457200" y="129778"/>
            <a:ext cx="8229600" cy="539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rgbClr val="002D5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2313" y="3305175"/>
            <a:ext cx="7772400" cy="10215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rgbClr val="002D50"/>
              </a:buClr>
              <a:buSzPts val="4000"/>
              <a:buFont typeface="Georgi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722313" y="2180035"/>
            <a:ext cx="7772400" cy="1125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4" name="Google Shape;24;p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sldNum" idx="12"/>
          </p:nvPr>
        </p:nvSpPr>
        <p:spPr>
          <a:xfrm>
            <a:off x="447579" y="4767263"/>
            <a:ext cx="393000" cy="2739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457200" y="129778"/>
            <a:ext cx="8229600" cy="539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rgbClr val="002D5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457200" y="1200150"/>
            <a:ext cx="4038600" cy="33945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0" name="Google Shape;30;p5"/>
          <p:cNvSpPr txBox="1">
            <a:spLocks noGrp="1"/>
          </p:cNvSpPr>
          <p:nvPr>
            <p:ph type="body" idx="2"/>
          </p:nvPr>
        </p:nvSpPr>
        <p:spPr>
          <a:xfrm>
            <a:off x="4648200" y="1200150"/>
            <a:ext cx="4038600" cy="33945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1" name="Google Shape;31;p5"/>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sldNum" idx="12"/>
          </p:nvPr>
        </p:nvSpPr>
        <p:spPr>
          <a:xfrm>
            <a:off x="447579" y="4767263"/>
            <a:ext cx="393000" cy="2739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457200" y="129778"/>
            <a:ext cx="8229600" cy="539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rgbClr val="002D50"/>
              </a:buClr>
              <a:buSzPts val="4000"/>
              <a:buFont typeface="Georgia"/>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457200" y="1151335"/>
            <a:ext cx="4040100" cy="4800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37" name="Google Shape;37;p6"/>
          <p:cNvSpPr txBox="1">
            <a:spLocks noGrp="1"/>
          </p:cNvSpPr>
          <p:nvPr>
            <p:ph type="body" idx="2"/>
          </p:nvPr>
        </p:nvSpPr>
        <p:spPr>
          <a:xfrm>
            <a:off x="457200" y="1631156"/>
            <a:ext cx="4040100" cy="29634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38" name="Google Shape;38;p6"/>
          <p:cNvSpPr txBox="1">
            <a:spLocks noGrp="1"/>
          </p:cNvSpPr>
          <p:nvPr>
            <p:ph type="body" idx="3"/>
          </p:nvPr>
        </p:nvSpPr>
        <p:spPr>
          <a:xfrm>
            <a:off x="4645025" y="1151335"/>
            <a:ext cx="4041900" cy="4800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39" name="Google Shape;39;p6"/>
          <p:cNvSpPr txBox="1">
            <a:spLocks noGrp="1"/>
          </p:cNvSpPr>
          <p:nvPr>
            <p:ph type="body" idx="4"/>
          </p:nvPr>
        </p:nvSpPr>
        <p:spPr>
          <a:xfrm>
            <a:off x="4645025" y="1631156"/>
            <a:ext cx="4041900" cy="29634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sldNum" idx="12"/>
          </p:nvPr>
        </p:nvSpPr>
        <p:spPr>
          <a:xfrm>
            <a:off x="447579" y="4767263"/>
            <a:ext cx="393000" cy="2739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457200" y="129778"/>
            <a:ext cx="8229600" cy="539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rgbClr val="002D5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5" name="Google Shape;45;p7"/>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sldNum" idx="12"/>
          </p:nvPr>
        </p:nvSpPr>
        <p:spPr>
          <a:xfrm>
            <a:off x="447579" y="4767263"/>
            <a:ext cx="393000" cy="2739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8"/>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8"/>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8"/>
          <p:cNvSpPr txBox="1">
            <a:spLocks noGrp="1"/>
          </p:cNvSpPr>
          <p:nvPr>
            <p:ph type="sldNum" idx="12"/>
          </p:nvPr>
        </p:nvSpPr>
        <p:spPr>
          <a:xfrm>
            <a:off x="447579" y="4767263"/>
            <a:ext cx="393000" cy="2739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457200" y="204788"/>
            <a:ext cx="3008400" cy="8718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rgbClr val="002D50"/>
              </a:buClr>
              <a:buSzPts val="2000"/>
              <a:buFont typeface="Georgi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4" name="Google Shape;54;p9"/>
          <p:cNvSpPr txBox="1">
            <a:spLocks noGrp="1"/>
          </p:cNvSpPr>
          <p:nvPr>
            <p:ph type="body" idx="1"/>
          </p:nvPr>
        </p:nvSpPr>
        <p:spPr>
          <a:xfrm>
            <a:off x="3575050" y="204788"/>
            <a:ext cx="5111700" cy="43899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55" name="Google Shape;55;p9"/>
          <p:cNvSpPr txBox="1">
            <a:spLocks noGrp="1"/>
          </p:cNvSpPr>
          <p:nvPr>
            <p:ph type="body" idx="2"/>
          </p:nvPr>
        </p:nvSpPr>
        <p:spPr>
          <a:xfrm>
            <a:off x="457200" y="1076325"/>
            <a:ext cx="3008400" cy="35184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56" name="Google Shape;56;p9"/>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9"/>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sldNum" idx="12"/>
          </p:nvPr>
        </p:nvSpPr>
        <p:spPr>
          <a:xfrm>
            <a:off x="447579" y="4767263"/>
            <a:ext cx="393000" cy="2739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1792288" y="3600450"/>
            <a:ext cx="5486400" cy="4251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rgbClr val="002D50"/>
              </a:buClr>
              <a:buSzPts val="2000"/>
              <a:buFont typeface="Georgi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 name="Google Shape;61;p10"/>
          <p:cNvSpPr>
            <a:spLocks noGrp="1"/>
          </p:cNvSpPr>
          <p:nvPr>
            <p:ph type="pic" idx="2"/>
          </p:nvPr>
        </p:nvSpPr>
        <p:spPr>
          <a:xfrm>
            <a:off x="1792288" y="459581"/>
            <a:ext cx="5486400" cy="3086100"/>
          </a:xfrm>
          <a:prstGeom prst="rect">
            <a:avLst/>
          </a:prstGeom>
          <a:noFill/>
          <a:ln>
            <a:noFill/>
          </a:ln>
        </p:spPr>
      </p:sp>
      <p:sp>
        <p:nvSpPr>
          <p:cNvPr id="62" name="Google Shape;62;p10"/>
          <p:cNvSpPr txBox="1">
            <a:spLocks noGrp="1"/>
          </p:cNvSpPr>
          <p:nvPr>
            <p:ph type="body" idx="1"/>
          </p:nvPr>
        </p:nvSpPr>
        <p:spPr>
          <a:xfrm>
            <a:off x="1792288" y="4025504"/>
            <a:ext cx="5486400" cy="6036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3" name="Google Shape;63;p10"/>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sldNum" idx="12"/>
          </p:nvPr>
        </p:nvSpPr>
        <p:spPr>
          <a:xfrm>
            <a:off x="447579" y="4767263"/>
            <a:ext cx="393000" cy="273900"/>
          </a:xfrm>
          <a:prstGeom prst="rect">
            <a:avLst/>
          </a:prstGeom>
          <a:noFill/>
          <a:ln>
            <a:noFill/>
          </a:ln>
        </p:spPr>
        <p:txBody>
          <a:bodyPr spcFirstLastPara="1" wrap="square" lIns="91425" tIns="45700" rIns="91425" bIns="45700"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29778"/>
            <a:ext cx="8229600" cy="5394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rgbClr val="002D50"/>
              </a:buClr>
              <a:buSzPts val="3600"/>
              <a:buFont typeface="Georgia"/>
              <a:buNone/>
              <a:defRPr sz="3600" b="0" i="0" u="none" strike="noStrike" cap="none">
                <a:solidFill>
                  <a:srgbClr val="002D50"/>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957240"/>
            <a:ext cx="8229600" cy="34089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Helvetica Neue"/>
                <a:ea typeface="Helvetica Neue"/>
                <a:cs typeface="Helvetica Neue"/>
                <a:sym typeface="Helvetica Neue"/>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Helvetica Neue"/>
                <a:ea typeface="Helvetica Neue"/>
                <a:cs typeface="Helvetica Neue"/>
                <a:sym typeface="Helvetica Neue"/>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Helvetica Neue"/>
                <a:ea typeface="Helvetica Neue"/>
                <a:cs typeface="Helvetica Neue"/>
                <a:sym typeface="Helvetica Neue"/>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Helvetica Neue"/>
                <a:ea typeface="Helvetica Neue"/>
                <a:cs typeface="Helvetica Neue"/>
                <a:sym typeface="Helvetica Neue"/>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Helvetica Neue"/>
                <a:ea typeface="Helvetica Neue"/>
                <a:cs typeface="Helvetica Neue"/>
                <a:sym typeface="Helvetica Neue"/>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p:nvPr/>
        </p:nvSpPr>
        <p:spPr>
          <a:xfrm>
            <a:off x="-38100" y="4663475"/>
            <a:ext cx="9220200" cy="539400"/>
          </a:xfrm>
          <a:prstGeom prst="rect">
            <a:avLst/>
          </a:prstGeom>
          <a:solidFill>
            <a:srgbClr val="041E4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1"/>
          <p:cNvPicPr preferRelativeResize="0"/>
          <p:nvPr/>
        </p:nvPicPr>
        <p:blipFill>
          <a:blip r:embed="rId15">
            <a:alphaModFix/>
          </a:blip>
          <a:stretch>
            <a:fillRect/>
          </a:stretch>
        </p:blipFill>
        <p:spPr>
          <a:xfrm>
            <a:off x="174626" y="4681775"/>
            <a:ext cx="2471674" cy="444900"/>
          </a:xfrm>
          <a:prstGeom prst="rect">
            <a:avLst/>
          </a:prstGeom>
          <a:noFill/>
          <a:ln>
            <a:noFill/>
          </a:ln>
        </p:spPr>
      </p:pic>
      <p:sp>
        <p:nvSpPr>
          <p:cNvPr id="10" name="Google Shape;10;p1"/>
          <p:cNvSpPr txBox="1">
            <a:spLocks noGrp="1"/>
          </p:cNvSpPr>
          <p:nvPr>
            <p:ph type="sldNum" idx="12"/>
          </p:nvPr>
        </p:nvSpPr>
        <p:spPr>
          <a:xfrm>
            <a:off x="8226659" y="4707426"/>
            <a:ext cx="548700" cy="393600"/>
          </a:xfrm>
          <a:prstGeom prst="rect">
            <a:avLst/>
          </a:prstGeom>
          <a:noFill/>
          <a:ln>
            <a:noFill/>
          </a:ln>
        </p:spPr>
        <p:txBody>
          <a:bodyPr spcFirstLastPara="1" wrap="square" lIns="91425" tIns="91425" rIns="91425" bIns="91425" anchor="t" anchorCtr="0">
            <a:noAutofit/>
          </a:bodyPr>
          <a:lstStyle>
            <a:lvl1pPr lvl="0" algn="r" rtl="0">
              <a:buNone/>
              <a:defRPr sz="1300" b="1">
                <a:solidFill>
                  <a:schemeClr val="lt1"/>
                </a:solidFill>
                <a:latin typeface="Helvetica Neue"/>
                <a:ea typeface="Helvetica Neue"/>
                <a:cs typeface="Helvetica Neue"/>
                <a:sym typeface="Helvetica Neue"/>
              </a:defRPr>
            </a:lvl1pPr>
            <a:lvl2pPr lvl="1" algn="r" rtl="0">
              <a:buNone/>
              <a:defRPr sz="1300" b="1">
                <a:solidFill>
                  <a:schemeClr val="lt1"/>
                </a:solidFill>
                <a:latin typeface="Helvetica Neue"/>
                <a:ea typeface="Helvetica Neue"/>
                <a:cs typeface="Helvetica Neue"/>
                <a:sym typeface="Helvetica Neue"/>
              </a:defRPr>
            </a:lvl2pPr>
            <a:lvl3pPr lvl="2" algn="r" rtl="0">
              <a:buNone/>
              <a:defRPr sz="1300" b="1">
                <a:solidFill>
                  <a:schemeClr val="lt1"/>
                </a:solidFill>
                <a:latin typeface="Helvetica Neue"/>
                <a:ea typeface="Helvetica Neue"/>
                <a:cs typeface="Helvetica Neue"/>
                <a:sym typeface="Helvetica Neue"/>
              </a:defRPr>
            </a:lvl3pPr>
            <a:lvl4pPr lvl="3" algn="r" rtl="0">
              <a:buNone/>
              <a:defRPr sz="1300" b="1">
                <a:solidFill>
                  <a:schemeClr val="lt1"/>
                </a:solidFill>
                <a:latin typeface="Helvetica Neue"/>
                <a:ea typeface="Helvetica Neue"/>
                <a:cs typeface="Helvetica Neue"/>
                <a:sym typeface="Helvetica Neue"/>
              </a:defRPr>
            </a:lvl4pPr>
            <a:lvl5pPr lvl="4" algn="r" rtl="0">
              <a:buNone/>
              <a:defRPr sz="1300" b="1">
                <a:solidFill>
                  <a:schemeClr val="lt1"/>
                </a:solidFill>
                <a:latin typeface="Helvetica Neue"/>
                <a:ea typeface="Helvetica Neue"/>
                <a:cs typeface="Helvetica Neue"/>
                <a:sym typeface="Helvetica Neue"/>
              </a:defRPr>
            </a:lvl5pPr>
            <a:lvl6pPr lvl="5" algn="r" rtl="0">
              <a:buNone/>
              <a:defRPr sz="1300" b="1">
                <a:solidFill>
                  <a:schemeClr val="lt1"/>
                </a:solidFill>
                <a:latin typeface="Helvetica Neue"/>
                <a:ea typeface="Helvetica Neue"/>
                <a:cs typeface="Helvetica Neue"/>
                <a:sym typeface="Helvetica Neue"/>
              </a:defRPr>
            </a:lvl6pPr>
            <a:lvl7pPr lvl="6" algn="r" rtl="0">
              <a:buNone/>
              <a:defRPr sz="1300" b="1">
                <a:solidFill>
                  <a:schemeClr val="lt1"/>
                </a:solidFill>
                <a:latin typeface="Helvetica Neue"/>
                <a:ea typeface="Helvetica Neue"/>
                <a:cs typeface="Helvetica Neue"/>
                <a:sym typeface="Helvetica Neue"/>
              </a:defRPr>
            </a:lvl7pPr>
            <a:lvl8pPr lvl="7" algn="r" rtl="0">
              <a:buNone/>
              <a:defRPr sz="1300" b="1">
                <a:solidFill>
                  <a:schemeClr val="lt1"/>
                </a:solidFill>
                <a:latin typeface="Helvetica Neue"/>
                <a:ea typeface="Helvetica Neue"/>
                <a:cs typeface="Helvetica Neue"/>
                <a:sym typeface="Helvetica Neue"/>
              </a:defRPr>
            </a:lvl8pPr>
            <a:lvl9pPr lvl="8" algn="r" rtl="0">
              <a:buNone/>
              <a:defRPr sz="1300" b="1">
                <a:solidFill>
                  <a:schemeClr val="lt1"/>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andrewlucci/huawei-social-network-data"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5"/>
          <p:cNvPicPr preferRelativeResize="0"/>
          <p:nvPr/>
        </p:nvPicPr>
        <p:blipFill>
          <a:blip r:embed="rId3">
            <a:alphaModFix/>
          </a:blip>
          <a:stretch>
            <a:fillRect/>
          </a:stretch>
        </p:blipFill>
        <p:spPr>
          <a:xfrm>
            <a:off x="3864300" y="2845475"/>
            <a:ext cx="1359649" cy="1598000"/>
          </a:xfrm>
          <a:prstGeom prst="rect">
            <a:avLst/>
          </a:prstGeom>
          <a:noFill/>
          <a:ln>
            <a:noFill/>
          </a:ln>
        </p:spPr>
      </p:pic>
      <p:sp>
        <p:nvSpPr>
          <p:cNvPr id="89" name="Google Shape;89;p15"/>
          <p:cNvSpPr txBox="1">
            <a:spLocks noGrp="1"/>
          </p:cNvSpPr>
          <p:nvPr>
            <p:ph type="title"/>
          </p:nvPr>
        </p:nvSpPr>
        <p:spPr>
          <a:xfrm>
            <a:off x="685800" y="667559"/>
            <a:ext cx="7772400" cy="845100"/>
          </a:xfrm>
          <a:prstGeom prst="rect">
            <a:avLst/>
          </a:prstGeom>
        </p:spPr>
        <p:txBody>
          <a:bodyPr spcFirstLastPara="1" wrap="square" lIns="91425" tIns="45700" rIns="91425" bIns="45700" anchor="ctr" anchorCtr="0">
            <a:normAutofit fontScale="90000"/>
          </a:bodyPr>
          <a:lstStyle/>
          <a:p>
            <a:pPr marL="0" lvl="0" indent="0" algn="ctr" rtl="0">
              <a:lnSpc>
                <a:spcPct val="120000"/>
              </a:lnSpc>
              <a:spcBef>
                <a:spcPts val="2400"/>
              </a:spcBef>
              <a:spcAft>
                <a:spcPts val="1800"/>
              </a:spcAft>
              <a:buNone/>
            </a:pPr>
            <a:r>
              <a:rPr lang="en"/>
              <a:t>Customer Analysis in the Marketing Strategy of Huawei </a:t>
            </a:r>
            <a:endParaRPr/>
          </a:p>
        </p:txBody>
      </p:sp>
      <p:sp>
        <p:nvSpPr>
          <p:cNvPr id="90" name="Google Shape;90;p15"/>
          <p:cNvSpPr txBox="1">
            <a:spLocks noGrp="1"/>
          </p:cNvSpPr>
          <p:nvPr>
            <p:ph type="body" idx="1"/>
          </p:nvPr>
        </p:nvSpPr>
        <p:spPr>
          <a:xfrm>
            <a:off x="1371600" y="1998733"/>
            <a:ext cx="6400800" cy="700800"/>
          </a:xfrm>
          <a:prstGeom prst="rect">
            <a:avLst/>
          </a:prstGeom>
        </p:spPr>
        <p:txBody>
          <a:bodyPr spcFirstLastPara="1" wrap="square" lIns="91425" tIns="45700" rIns="91425" bIns="45700" anchor="t" anchorCtr="0">
            <a:normAutofit/>
          </a:bodyPr>
          <a:lstStyle/>
          <a:p>
            <a:pPr marL="0" lvl="0" indent="0" algn="ctr" rtl="0">
              <a:spcBef>
                <a:spcPts val="0"/>
              </a:spcBef>
              <a:spcAft>
                <a:spcPts val="0"/>
              </a:spcAft>
              <a:buNone/>
            </a:pPr>
            <a:r>
              <a:rPr lang="en" sz="1400">
                <a:latin typeface="Georgia"/>
                <a:ea typeface="Georgia"/>
                <a:cs typeface="Georgia"/>
                <a:sym typeface="Georgia"/>
              </a:rPr>
              <a:t> Peijin Li </a:t>
            </a:r>
            <a:endParaRPr sz="1400">
              <a:latin typeface="Georgia"/>
              <a:ea typeface="Georgia"/>
              <a:cs typeface="Georgia"/>
              <a:sym typeface="Georgia"/>
            </a:endParaRPr>
          </a:p>
          <a:p>
            <a:pPr marL="0" lvl="0" indent="0" algn="ctr" rtl="0">
              <a:spcBef>
                <a:spcPts val="0"/>
              </a:spcBef>
              <a:spcAft>
                <a:spcPts val="0"/>
              </a:spcAft>
              <a:buNone/>
            </a:pPr>
            <a:r>
              <a:rPr lang="en" sz="1400">
                <a:latin typeface="Georgia"/>
                <a:ea typeface="Georgia"/>
                <a:cs typeface="Georgia"/>
                <a:sym typeface="Georgia"/>
              </a:rPr>
              <a:t>May 2nd, 2023</a:t>
            </a:r>
            <a:endParaRPr sz="1400">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311700" y="445025"/>
            <a:ext cx="8520600" cy="5727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
              <a:t>Social Network Data </a:t>
            </a:r>
            <a:endParaRPr/>
          </a:p>
        </p:txBody>
      </p:sp>
      <p:sp>
        <p:nvSpPr>
          <p:cNvPr id="96" name="Google Shape;96;p16"/>
          <p:cNvSpPr txBox="1">
            <a:spLocks noGrp="1"/>
          </p:cNvSpPr>
          <p:nvPr>
            <p:ph type="body" idx="1"/>
          </p:nvPr>
        </p:nvSpPr>
        <p:spPr>
          <a:xfrm>
            <a:off x="311700" y="1017725"/>
            <a:ext cx="8883300" cy="3444300"/>
          </a:xfrm>
          <a:prstGeom prst="rect">
            <a:avLst/>
          </a:prstGeom>
        </p:spPr>
        <p:txBody>
          <a:bodyPr spcFirstLastPara="1" wrap="square" lIns="91425" tIns="45700" rIns="91425" bIns="91425" anchor="t" anchorCtr="0">
            <a:normAutofit fontScale="92500" lnSpcReduction="20000"/>
          </a:bodyPr>
          <a:lstStyle/>
          <a:p>
            <a:pPr marL="0" lvl="0" indent="0" algn="l" rtl="0">
              <a:spcBef>
                <a:spcPts val="640"/>
              </a:spcBef>
              <a:spcAft>
                <a:spcPts val="0"/>
              </a:spcAft>
              <a:buClr>
                <a:schemeClr val="dk1"/>
              </a:buClr>
              <a:buSzPct val="45833"/>
              <a:buFont typeface="Arial"/>
              <a:buNone/>
            </a:pPr>
            <a:r>
              <a:rPr lang="en" sz="2400">
                <a:solidFill>
                  <a:schemeClr val="dk2"/>
                </a:solidFill>
                <a:latin typeface="Georgia"/>
                <a:ea typeface="Georgia"/>
                <a:cs typeface="Georgia"/>
                <a:sym typeface="Georgia"/>
              </a:rPr>
              <a:t>Data Source:</a:t>
            </a:r>
            <a:r>
              <a:rPr lang="en" sz="2400" u="sng">
                <a:solidFill>
                  <a:schemeClr val="hlink"/>
                </a:solidFill>
                <a:latin typeface="Georgia"/>
                <a:ea typeface="Georgia"/>
                <a:cs typeface="Georgia"/>
                <a:sym typeface="Georgia"/>
                <a:hlinkClick r:id="rId3"/>
              </a:rPr>
              <a:t> Huawei Social Network Data</a:t>
            </a:r>
            <a:endParaRPr sz="2400">
              <a:solidFill>
                <a:schemeClr val="dk2"/>
              </a:solidFill>
              <a:latin typeface="Georgia"/>
              <a:ea typeface="Georgia"/>
              <a:cs typeface="Georgia"/>
              <a:sym typeface="Georgia"/>
            </a:endParaRPr>
          </a:p>
          <a:p>
            <a:pPr marL="457200" lvl="0" indent="-290274" algn="l" rtl="0">
              <a:lnSpc>
                <a:spcPct val="115000"/>
              </a:lnSpc>
              <a:spcBef>
                <a:spcPts val="1500"/>
              </a:spcBef>
              <a:spcAft>
                <a:spcPts val="0"/>
              </a:spcAft>
              <a:buClr>
                <a:srgbClr val="3C4043"/>
              </a:buClr>
              <a:buSzPct val="61285"/>
              <a:buChar char="●"/>
            </a:pPr>
            <a:r>
              <a:rPr lang="en" sz="1713">
                <a:latin typeface="Georgia"/>
                <a:ea typeface="Georgia"/>
                <a:cs typeface="Georgia"/>
                <a:sym typeface="Georgia"/>
              </a:rPr>
              <a:t>Huawei </a:t>
            </a:r>
            <a:r>
              <a:rPr lang="en" sz="1713" b="1">
                <a:latin typeface="Georgia"/>
                <a:ea typeface="Georgia"/>
                <a:cs typeface="Georgia"/>
                <a:sym typeface="Georgia"/>
              </a:rPr>
              <a:t>Facebook Communication Network</a:t>
            </a:r>
            <a:r>
              <a:rPr lang="en" sz="1713">
                <a:latin typeface="Georgia"/>
                <a:ea typeface="Georgia"/>
                <a:cs typeface="Georgia"/>
                <a:sym typeface="Georgia"/>
              </a:rPr>
              <a:t> is Directed and Labeled having 1000 nodes and 250315 edges</a:t>
            </a:r>
            <a:endParaRPr sz="1713">
              <a:latin typeface="Georgia"/>
              <a:ea typeface="Georgia"/>
              <a:cs typeface="Georgia"/>
              <a:sym typeface="Georgia"/>
            </a:endParaRPr>
          </a:p>
          <a:p>
            <a:pPr marL="457200" lvl="0" indent="-290274" algn="l" rtl="0">
              <a:lnSpc>
                <a:spcPct val="115000"/>
              </a:lnSpc>
              <a:spcBef>
                <a:spcPts val="0"/>
              </a:spcBef>
              <a:spcAft>
                <a:spcPts val="0"/>
              </a:spcAft>
              <a:buClr>
                <a:srgbClr val="3C4043"/>
              </a:buClr>
              <a:buSzPct val="61285"/>
              <a:buChar char="●"/>
            </a:pPr>
            <a:r>
              <a:rPr lang="en" sz="1713">
                <a:latin typeface="Georgia"/>
                <a:ea typeface="Georgia"/>
                <a:cs typeface="Georgia"/>
                <a:sym typeface="Georgia"/>
              </a:rPr>
              <a:t>Huawei </a:t>
            </a:r>
            <a:r>
              <a:rPr lang="en" sz="1713" b="1">
                <a:latin typeface="Georgia"/>
                <a:ea typeface="Georgia"/>
                <a:cs typeface="Georgia"/>
                <a:sym typeface="Georgia"/>
              </a:rPr>
              <a:t>Twitter Communication Network</a:t>
            </a:r>
            <a:r>
              <a:rPr lang="en" sz="1713">
                <a:latin typeface="Georgia"/>
                <a:ea typeface="Georgia"/>
                <a:cs typeface="Georgia"/>
                <a:sym typeface="Georgia"/>
              </a:rPr>
              <a:t> is Directed and Labeled having</a:t>
            </a:r>
            <a:br>
              <a:rPr lang="en" sz="1713">
                <a:latin typeface="Georgia"/>
                <a:ea typeface="Georgia"/>
                <a:cs typeface="Georgia"/>
                <a:sym typeface="Georgia"/>
              </a:rPr>
            </a:br>
            <a:r>
              <a:rPr lang="en" sz="1713">
                <a:latin typeface="Georgia"/>
                <a:ea typeface="Georgia"/>
                <a:cs typeface="Georgia"/>
                <a:sym typeface="Georgia"/>
              </a:rPr>
              <a:t>1000 Nodes and 50153 edges</a:t>
            </a:r>
            <a:endParaRPr sz="1713">
              <a:latin typeface="Georgia"/>
              <a:ea typeface="Georgia"/>
              <a:cs typeface="Georgia"/>
              <a:sym typeface="Georgia"/>
            </a:endParaRPr>
          </a:p>
          <a:p>
            <a:pPr marL="457200" lvl="0" indent="-290274" algn="l" rtl="0">
              <a:lnSpc>
                <a:spcPct val="115000"/>
              </a:lnSpc>
              <a:spcBef>
                <a:spcPts val="0"/>
              </a:spcBef>
              <a:spcAft>
                <a:spcPts val="0"/>
              </a:spcAft>
              <a:buClr>
                <a:srgbClr val="3C4043"/>
              </a:buClr>
              <a:buSzPct val="61285"/>
              <a:buChar char="●"/>
            </a:pPr>
            <a:r>
              <a:rPr lang="en" sz="1713">
                <a:latin typeface="Georgia"/>
                <a:ea typeface="Georgia"/>
                <a:cs typeface="Georgia"/>
                <a:sym typeface="Georgia"/>
              </a:rPr>
              <a:t>Huawei </a:t>
            </a:r>
            <a:r>
              <a:rPr lang="en" sz="1713" b="1">
                <a:latin typeface="Georgia"/>
                <a:ea typeface="Georgia"/>
                <a:cs typeface="Georgia"/>
                <a:sym typeface="Georgia"/>
              </a:rPr>
              <a:t>Instagram Communication Network </a:t>
            </a:r>
            <a:r>
              <a:rPr lang="en" sz="1713">
                <a:latin typeface="Georgia"/>
                <a:ea typeface="Georgia"/>
                <a:cs typeface="Georgia"/>
                <a:sym typeface="Georgia"/>
              </a:rPr>
              <a:t>is Directed and Labeled having</a:t>
            </a:r>
            <a:br>
              <a:rPr lang="en" sz="1713">
                <a:latin typeface="Georgia"/>
                <a:ea typeface="Georgia"/>
                <a:cs typeface="Georgia"/>
                <a:sym typeface="Georgia"/>
              </a:rPr>
            </a:br>
            <a:r>
              <a:rPr lang="en" sz="1713">
                <a:latin typeface="Georgia"/>
                <a:ea typeface="Georgia"/>
                <a:cs typeface="Georgia"/>
                <a:sym typeface="Georgia"/>
              </a:rPr>
              <a:t>1000 Nodes and 4933 edges</a:t>
            </a:r>
            <a:endParaRPr sz="1713">
              <a:latin typeface="Georgia"/>
              <a:ea typeface="Georgia"/>
              <a:cs typeface="Georgia"/>
              <a:sym typeface="Georgia"/>
            </a:endParaRPr>
          </a:p>
          <a:p>
            <a:pPr marL="0" lvl="0" indent="0" algn="l" rtl="0">
              <a:spcBef>
                <a:spcPts val="1200"/>
              </a:spcBef>
              <a:spcAft>
                <a:spcPts val="0"/>
              </a:spcAft>
              <a:buNone/>
            </a:pPr>
            <a:r>
              <a:rPr lang="en" sz="2400">
                <a:solidFill>
                  <a:schemeClr val="dk2"/>
                </a:solidFill>
                <a:latin typeface="Georgia"/>
                <a:ea typeface="Georgia"/>
                <a:cs typeface="Georgia"/>
                <a:sym typeface="Georgia"/>
              </a:rPr>
              <a:t>Data Collection </a:t>
            </a:r>
            <a:endParaRPr sz="2400">
              <a:solidFill>
                <a:schemeClr val="dk2"/>
              </a:solidFill>
              <a:latin typeface="Georgia"/>
              <a:ea typeface="Georgia"/>
              <a:cs typeface="Georgia"/>
              <a:sym typeface="Georgia"/>
            </a:endParaRPr>
          </a:p>
          <a:p>
            <a:pPr marL="457200" lvl="0" indent="-290274" algn="l" rtl="0">
              <a:lnSpc>
                <a:spcPct val="115000"/>
              </a:lnSpc>
              <a:spcBef>
                <a:spcPts val="640"/>
              </a:spcBef>
              <a:spcAft>
                <a:spcPts val="0"/>
              </a:spcAft>
              <a:buClr>
                <a:srgbClr val="3C4043"/>
              </a:buClr>
              <a:buSzPct val="61285"/>
              <a:buChar char="●"/>
            </a:pPr>
            <a:r>
              <a:rPr lang="en" sz="1713">
                <a:latin typeface="Georgia"/>
                <a:ea typeface="Georgia"/>
                <a:cs typeface="Georgia"/>
                <a:sym typeface="Georgia"/>
              </a:rPr>
              <a:t>This Network was collected by crawling the Huawei’s social media platforms - Facebook, Twitter and Instagram. </a:t>
            </a:r>
            <a:endParaRPr sz="1713">
              <a:latin typeface="Georgia"/>
              <a:ea typeface="Georgia"/>
              <a:cs typeface="Georgia"/>
              <a:sym typeface="Georgia"/>
            </a:endParaRPr>
          </a:p>
          <a:p>
            <a:pPr marL="457200" lvl="0" indent="-290274" algn="l" rtl="0">
              <a:lnSpc>
                <a:spcPct val="115000"/>
              </a:lnSpc>
              <a:spcBef>
                <a:spcPts val="0"/>
              </a:spcBef>
              <a:spcAft>
                <a:spcPts val="0"/>
              </a:spcAft>
              <a:buClr>
                <a:srgbClr val="3C4043"/>
              </a:buClr>
              <a:buSzPct val="61285"/>
              <a:buFont typeface="Arial"/>
              <a:buChar char="●"/>
            </a:pPr>
            <a:r>
              <a:rPr lang="en" sz="1713">
                <a:latin typeface="Georgia"/>
                <a:ea typeface="Georgia"/>
                <a:cs typeface="Georgia"/>
                <a:sym typeface="Georgia"/>
              </a:rPr>
              <a:t>Thus this network has three layers. NLP techniques are used to took only positive reviews from posts and after that data is preprocessed.</a:t>
            </a:r>
            <a:endParaRPr sz="1050">
              <a:solidFill>
                <a:srgbClr val="3C4043"/>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p:nvPr/>
        </p:nvSpPr>
        <p:spPr>
          <a:xfrm>
            <a:off x="598200" y="981825"/>
            <a:ext cx="7947600" cy="20796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txBox="1">
            <a:spLocks noGrp="1"/>
          </p:cNvSpPr>
          <p:nvPr>
            <p:ph type="body" idx="1"/>
          </p:nvPr>
        </p:nvSpPr>
        <p:spPr>
          <a:xfrm>
            <a:off x="914700" y="1086300"/>
            <a:ext cx="7631100" cy="3441300"/>
          </a:xfrm>
          <a:prstGeom prst="rect">
            <a:avLst/>
          </a:prstGeom>
        </p:spPr>
        <p:txBody>
          <a:bodyPr spcFirstLastPara="1" wrap="square" lIns="91425" tIns="45700" rIns="91425" bIns="45700" anchor="t" anchorCtr="0">
            <a:normAutofit/>
          </a:bodyPr>
          <a:lstStyle/>
          <a:p>
            <a:pPr marL="0" lvl="0" indent="0" algn="just" rtl="0">
              <a:lnSpc>
                <a:spcPct val="115000"/>
              </a:lnSpc>
              <a:spcBef>
                <a:spcPts val="0"/>
              </a:spcBef>
              <a:spcAft>
                <a:spcPts val="0"/>
              </a:spcAft>
              <a:buNone/>
            </a:pPr>
            <a:endParaRPr sz="1713">
              <a:latin typeface="Georgia"/>
              <a:ea typeface="Georgia"/>
              <a:cs typeface="Georgia"/>
              <a:sym typeface="Georgia"/>
            </a:endParaRPr>
          </a:p>
          <a:p>
            <a:pPr marL="914400" marR="0" lvl="1" indent="-330200" algn="just" rtl="0">
              <a:lnSpc>
                <a:spcPct val="115000"/>
              </a:lnSpc>
              <a:spcBef>
                <a:spcPts val="0"/>
              </a:spcBef>
              <a:spcAft>
                <a:spcPts val="0"/>
              </a:spcAft>
              <a:buSzPts val="1600"/>
              <a:buFont typeface="Georgia"/>
              <a:buChar char="○"/>
            </a:pPr>
            <a:r>
              <a:rPr lang="en" sz="1713">
                <a:latin typeface="Georgia"/>
                <a:ea typeface="Georgia"/>
                <a:cs typeface="Georgia"/>
                <a:sym typeface="Georgia"/>
              </a:rPr>
              <a:t>Facebook Data</a:t>
            </a:r>
            <a:endParaRPr sz="1713">
              <a:latin typeface="Georgia"/>
              <a:ea typeface="Georgia"/>
              <a:cs typeface="Georgia"/>
              <a:sym typeface="Georgia"/>
            </a:endParaRPr>
          </a:p>
          <a:p>
            <a:pPr marL="914400" marR="0" lvl="0" indent="0" algn="just" rtl="0">
              <a:lnSpc>
                <a:spcPct val="115000"/>
              </a:lnSpc>
              <a:spcBef>
                <a:spcPts val="0"/>
              </a:spcBef>
              <a:spcAft>
                <a:spcPts val="0"/>
              </a:spcAft>
              <a:buNone/>
            </a:pPr>
            <a:endParaRPr sz="1713">
              <a:latin typeface="Georgia"/>
              <a:ea typeface="Georgia"/>
              <a:cs typeface="Georgia"/>
              <a:sym typeface="Georgia"/>
            </a:endParaRPr>
          </a:p>
          <a:p>
            <a:pPr marL="914400" marR="0" lvl="0" indent="0" algn="just" rtl="0">
              <a:lnSpc>
                <a:spcPct val="115000"/>
              </a:lnSpc>
              <a:spcBef>
                <a:spcPts val="0"/>
              </a:spcBef>
              <a:spcAft>
                <a:spcPts val="0"/>
              </a:spcAft>
              <a:buNone/>
            </a:pPr>
            <a:endParaRPr sz="1713">
              <a:latin typeface="Georgia"/>
              <a:ea typeface="Georgia"/>
              <a:cs typeface="Georgia"/>
              <a:sym typeface="Georgia"/>
            </a:endParaRPr>
          </a:p>
          <a:p>
            <a:pPr marL="914400" marR="0" lvl="1" indent="-330200" algn="just" rtl="0">
              <a:lnSpc>
                <a:spcPct val="115000"/>
              </a:lnSpc>
              <a:spcBef>
                <a:spcPts val="0"/>
              </a:spcBef>
              <a:spcAft>
                <a:spcPts val="0"/>
              </a:spcAft>
              <a:buSzPts val="1600"/>
              <a:buFont typeface="Georgia"/>
              <a:buChar char="○"/>
            </a:pPr>
            <a:r>
              <a:rPr lang="en" sz="1713">
                <a:latin typeface="Georgia"/>
                <a:ea typeface="Georgia"/>
                <a:cs typeface="Georgia"/>
                <a:sym typeface="Georgia"/>
              </a:rPr>
              <a:t>Instagram Data</a:t>
            </a:r>
            <a:endParaRPr sz="1713">
              <a:latin typeface="Georgia"/>
              <a:ea typeface="Georgia"/>
              <a:cs typeface="Georgia"/>
              <a:sym typeface="Georgia"/>
            </a:endParaRPr>
          </a:p>
          <a:p>
            <a:pPr marL="0" marR="0" lvl="0" indent="0" algn="just" rtl="0">
              <a:lnSpc>
                <a:spcPct val="115000"/>
              </a:lnSpc>
              <a:spcBef>
                <a:spcPts val="0"/>
              </a:spcBef>
              <a:spcAft>
                <a:spcPts val="0"/>
              </a:spcAft>
              <a:buNone/>
            </a:pPr>
            <a:endParaRPr sz="1713">
              <a:latin typeface="Georgia"/>
              <a:ea typeface="Georgia"/>
              <a:cs typeface="Georgia"/>
              <a:sym typeface="Georgia"/>
            </a:endParaRPr>
          </a:p>
          <a:p>
            <a:pPr marL="914400" marR="0" lvl="0" indent="0" algn="just" rtl="0">
              <a:lnSpc>
                <a:spcPct val="115000"/>
              </a:lnSpc>
              <a:spcBef>
                <a:spcPts val="0"/>
              </a:spcBef>
              <a:spcAft>
                <a:spcPts val="0"/>
              </a:spcAft>
              <a:buNone/>
            </a:pPr>
            <a:endParaRPr sz="1713">
              <a:latin typeface="Georgia"/>
              <a:ea typeface="Georgia"/>
              <a:cs typeface="Georgia"/>
              <a:sym typeface="Georgia"/>
            </a:endParaRPr>
          </a:p>
          <a:p>
            <a:pPr marL="914400" marR="0" lvl="1" indent="-330200" algn="just" rtl="0">
              <a:lnSpc>
                <a:spcPct val="115000"/>
              </a:lnSpc>
              <a:spcBef>
                <a:spcPts val="0"/>
              </a:spcBef>
              <a:spcAft>
                <a:spcPts val="0"/>
              </a:spcAft>
              <a:buSzPts val="1600"/>
              <a:buFont typeface="Georgia"/>
              <a:buChar char="○"/>
            </a:pPr>
            <a:r>
              <a:rPr lang="en" sz="1713">
                <a:latin typeface="Georgia"/>
                <a:ea typeface="Georgia"/>
                <a:cs typeface="Georgia"/>
                <a:sym typeface="Georgia"/>
              </a:rPr>
              <a:t>Twitter Data</a:t>
            </a:r>
            <a:endParaRPr sz="1713">
              <a:latin typeface="Georgia"/>
              <a:ea typeface="Georgia"/>
              <a:cs typeface="Georgia"/>
              <a:sym typeface="Georgia"/>
            </a:endParaRPr>
          </a:p>
          <a:p>
            <a:pPr marL="0" marR="0" lvl="0" indent="0" algn="just" rtl="0">
              <a:lnSpc>
                <a:spcPct val="115000"/>
              </a:lnSpc>
              <a:spcBef>
                <a:spcPts val="0"/>
              </a:spcBef>
              <a:spcAft>
                <a:spcPts val="0"/>
              </a:spcAft>
              <a:buNone/>
            </a:pPr>
            <a:endParaRPr sz="1713">
              <a:latin typeface="Georgia"/>
              <a:ea typeface="Georgia"/>
              <a:cs typeface="Georgia"/>
              <a:sym typeface="Georgia"/>
            </a:endParaRPr>
          </a:p>
          <a:p>
            <a:pPr marL="457200" lvl="0" indent="0" algn="just" rtl="0">
              <a:lnSpc>
                <a:spcPct val="115000"/>
              </a:lnSpc>
              <a:spcBef>
                <a:spcPts val="0"/>
              </a:spcBef>
              <a:spcAft>
                <a:spcPts val="0"/>
              </a:spcAft>
              <a:buNone/>
            </a:pPr>
            <a:endParaRPr sz="1400">
              <a:latin typeface="Georgia"/>
              <a:ea typeface="Georgia"/>
              <a:cs typeface="Georgia"/>
              <a:sym typeface="Georgia"/>
            </a:endParaRPr>
          </a:p>
        </p:txBody>
      </p:sp>
      <p:sp>
        <p:nvSpPr>
          <p:cNvPr id="103" name="Google Shape;103;p17"/>
          <p:cNvSpPr txBox="1">
            <a:spLocks noGrp="1"/>
          </p:cNvSpPr>
          <p:nvPr>
            <p:ph type="title"/>
          </p:nvPr>
        </p:nvSpPr>
        <p:spPr>
          <a:xfrm>
            <a:off x="598200" y="156628"/>
            <a:ext cx="8229600" cy="539400"/>
          </a:xfrm>
          <a:prstGeom prst="rect">
            <a:avLst/>
          </a:prstGeom>
        </p:spPr>
        <p:txBody>
          <a:bodyPr spcFirstLastPara="1" wrap="square" lIns="91425" tIns="45700" rIns="91425" bIns="45700" anchor="ctr" anchorCtr="0">
            <a:normAutofit fontScale="90000"/>
          </a:bodyPr>
          <a:lstStyle/>
          <a:p>
            <a:pPr marL="0" lvl="0" indent="0" algn="l" rtl="0">
              <a:lnSpc>
                <a:spcPct val="120000"/>
              </a:lnSpc>
              <a:spcBef>
                <a:spcPts val="0"/>
              </a:spcBef>
              <a:spcAft>
                <a:spcPts val="1800"/>
              </a:spcAft>
              <a:buNone/>
            </a:pPr>
            <a:r>
              <a:rPr lang="en"/>
              <a:t>Data</a:t>
            </a:r>
            <a:endParaRPr/>
          </a:p>
        </p:txBody>
      </p:sp>
      <p:pic>
        <p:nvPicPr>
          <p:cNvPr id="104" name="Google Shape;104;p17"/>
          <p:cNvPicPr preferRelativeResize="0"/>
          <p:nvPr/>
        </p:nvPicPr>
        <p:blipFill>
          <a:blip r:embed="rId3">
            <a:alphaModFix/>
          </a:blip>
          <a:stretch>
            <a:fillRect/>
          </a:stretch>
        </p:blipFill>
        <p:spPr>
          <a:xfrm>
            <a:off x="3718625" y="1086300"/>
            <a:ext cx="4958326" cy="1875350"/>
          </a:xfrm>
          <a:prstGeom prst="rect">
            <a:avLst/>
          </a:prstGeom>
          <a:noFill/>
          <a:ln>
            <a:noFill/>
          </a:ln>
        </p:spPr>
      </p:pic>
      <p:pic>
        <p:nvPicPr>
          <p:cNvPr id="105" name="Google Shape;105;p17"/>
          <p:cNvPicPr preferRelativeResize="0"/>
          <p:nvPr/>
        </p:nvPicPr>
        <p:blipFill>
          <a:blip r:embed="rId4">
            <a:alphaModFix/>
          </a:blip>
          <a:stretch>
            <a:fillRect/>
          </a:stretch>
        </p:blipFill>
        <p:spPr>
          <a:xfrm>
            <a:off x="3718625" y="1789800"/>
            <a:ext cx="4958327" cy="1563900"/>
          </a:xfrm>
          <a:prstGeom prst="rect">
            <a:avLst/>
          </a:prstGeom>
          <a:noFill/>
          <a:ln>
            <a:noFill/>
          </a:ln>
        </p:spPr>
      </p:pic>
      <p:pic>
        <p:nvPicPr>
          <p:cNvPr id="106" name="Google Shape;106;p17"/>
          <p:cNvPicPr preferRelativeResize="0"/>
          <p:nvPr/>
        </p:nvPicPr>
        <p:blipFill>
          <a:blip r:embed="rId5">
            <a:alphaModFix/>
          </a:blip>
          <a:stretch>
            <a:fillRect/>
          </a:stretch>
        </p:blipFill>
        <p:spPr>
          <a:xfrm>
            <a:off x="3718625" y="2361675"/>
            <a:ext cx="4958324" cy="1916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p:nvPr/>
        </p:nvSpPr>
        <p:spPr>
          <a:xfrm>
            <a:off x="598200" y="981825"/>
            <a:ext cx="7947600" cy="20796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txBox="1">
            <a:spLocks noGrp="1"/>
          </p:cNvSpPr>
          <p:nvPr>
            <p:ph type="body" idx="1"/>
          </p:nvPr>
        </p:nvSpPr>
        <p:spPr>
          <a:xfrm>
            <a:off x="316200" y="1086290"/>
            <a:ext cx="8229600" cy="3441300"/>
          </a:xfrm>
          <a:prstGeom prst="rect">
            <a:avLst/>
          </a:prstGeom>
        </p:spPr>
        <p:txBody>
          <a:bodyPr spcFirstLastPara="1" wrap="square" lIns="91425" tIns="45700" rIns="91425" bIns="45700" anchor="t" anchorCtr="0">
            <a:normAutofit lnSpcReduction="20000"/>
          </a:bodyPr>
          <a:lstStyle/>
          <a:p>
            <a:pPr marL="0" lvl="0" indent="0" algn="just" rtl="0">
              <a:lnSpc>
                <a:spcPct val="115000"/>
              </a:lnSpc>
              <a:spcBef>
                <a:spcPts val="0"/>
              </a:spcBef>
              <a:spcAft>
                <a:spcPts val="0"/>
              </a:spcAft>
              <a:buNone/>
            </a:pPr>
            <a:endParaRPr sz="1713">
              <a:latin typeface="Georgia"/>
              <a:ea typeface="Georgia"/>
              <a:cs typeface="Georgia"/>
              <a:sym typeface="Georgia"/>
            </a:endParaRPr>
          </a:p>
          <a:p>
            <a:pPr marL="914400" marR="0" lvl="1" indent="-330200" algn="just" rtl="0">
              <a:lnSpc>
                <a:spcPct val="115000"/>
              </a:lnSpc>
              <a:spcBef>
                <a:spcPts val="0"/>
              </a:spcBef>
              <a:spcAft>
                <a:spcPts val="0"/>
              </a:spcAft>
              <a:buSzPts val="1600"/>
              <a:buFont typeface="Georgia"/>
              <a:buChar char="○"/>
            </a:pPr>
            <a:r>
              <a:rPr lang="en" sz="1713">
                <a:latin typeface="Georgia"/>
                <a:ea typeface="Georgia"/>
                <a:cs typeface="Georgia"/>
                <a:sym typeface="Georgia"/>
              </a:rPr>
              <a:t>Huawei Technologies Co.Ltd. is a Chinese multinational networking, telecommunications equipment, and services company headquartered in Shenzhen, Guangdong. It is the largest telecommunications equipment manufacturer in the world, having overtaken Ericsson in 2012. </a:t>
            </a:r>
            <a:endParaRPr sz="1713">
              <a:latin typeface="Georgia"/>
              <a:ea typeface="Georgia"/>
              <a:cs typeface="Georgia"/>
              <a:sym typeface="Georgia"/>
            </a:endParaRPr>
          </a:p>
          <a:p>
            <a:pPr marL="914400" marR="0" lvl="0" indent="0" algn="just" rtl="0">
              <a:lnSpc>
                <a:spcPct val="115000"/>
              </a:lnSpc>
              <a:spcBef>
                <a:spcPts val="0"/>
              </a:spcBef>
              <a:spcAft>
                <a:spcPts val="0"/>
              </a:spcAft>
              <a:buNone/>
            </a:pPr>
            <a:endParaRPr sz="1713">
              <a:latin typeface="Georgia"/>
              <a:ea typeface="Georgia"/>
              <a:cs typeface="Georgia"/>
              <a:sym typeface="Georgia"/>
            </a:endParaRPr>
          </a:p>
          <a:p>
            <a:pPr marL="914400" marR="0" lvl="1" indent="-330200" algn="just" rtl="0">
              <a:lnSpc>
                <a:spcPct val="115000"/>
              </a:lnSpc>
              <a:spcBef>
                <a:spcPts val="0"/>
              </a:spcBef>
              <a:spcAft>
                <a:spcPts val="0"/>
              </a:spcAft>
              <a:buSzPts val="1600"/>
              <a:buFont typeface="Georgia"/>
              <a:buChar char="○"/>
            </a:pPr>
            <a:r>
              <a:rPr lang="en" sz="1713">
                <a:latin typeface="Georgia"/>
                <a:ea typeface="Georgia"/>
                <a:cs typeface="Georgia"/>
                <a:sym typeface="Georgia"/>
              </a:rPr>
              <a:t>In 2014, Huawei recorded a profit of 34.2 billion CNY (5.5 billion USD). Its products and services have been deployed in more than 170 countries and it currently serves 45 of the world's 50 largest telecoms operators.</a:t>
            </a:r>
            <a:endParaRPr sz="1713">
              <a:latin typeface="Georgia"/>
              <a:ea typeface="Georgia"/>
              <a:cs typeface="Georgia"/>
              <a:sym typeface="Georgia"/>
            </a:endParaRPr>
          </a:p>
          <a:p>
            <a:pPr marL="914400" marR="0" lvl="0" indent="0" algn="just" rtl="0">
              <a:lnSpc>
                <a:spcPct val="115000"/>
              </a:lnSpc>
              <a:spcBef>
                <a:spcPts val="0"/>
              </a:spcBef>
              <a:spcAft>
                <a:spcPts val="0"/>
              </a:spcAft>
              <a:buNone/>
            </a:pPr>
            <a:endParaRPr sz="1713">
              <a:latin typeface="Georgia"/>
              <a:ea typeface="Georgia"/>
              <a:cs typeface="Georgia"/>
              <a:sym typeface="Georgia"/>
            </a:endParaRPr>
          </a:p>
          <a:p>
            <a:pPr marL="914400" marR="0" lvl="1" indent="-330200" algn="just" rtl="0">
              <a:lnSpc>
                <a:spcPct val="115000"/>
              </a:lnSpc>
              <a:spcBef>
                <a:spcPts val="0"/>
              </a:spcBef>
              <a:spcAft>
                <a:spcPts val="0"/>
              </a:spcAft>
              <a:buSzPts val="1600"/>
              <a:buFont typeface="Georgia"/>
              <a:buChar char="○"/>
            </a:pPr>
            <a:r>
              <a:rPr lang="en" sz="1713">
                <a:latin typeface="Georgia"/>
                <a:ea typeface="Georgia"/>
                <a:cs typeface="Georgia"/>
                <a:sym typeface="Georgia"/>
              </a:rPr>
              <a:t>From July to September 2017, Huawei surpassed Apple and became the second largest smartphone manufacturer in the world after Samsung.</a:t>
            </a:r>
            <a:endParaRPr sz="1713">
              <a:latin typeface="Georgia"/>
              <a:ea typeface="Georgia"/>
              <a:cs typeface="Georgia"/>
              <a:sym typeface="Georgia"/>
            </a:endParaRPr>
          </a:p>
          <a:p>
            <a:pPr marL="457200" lvl="0" indent="0" algn="just" rtl="0">
              <a:lnSpc>
                <a:spcPct val="115000"/>
              </a:lnSpc>
              <a:spcBef>
                <a:spcPts val="0"/>
              </a:spcBef>
              <a:spcAft>
                <a:spcPts val="0"/>
              </a:spcAft>
              <a:buNone/>
            </a:pPr>
            <a:endParaRPr sz="1400">
              <a:latin typeface="Georgia"/>
              <a:ea typeface="Georgia"/>
              <a:cs typeface="Georgia"/>
              <a:sym typeface="Georgia"/>
            </a:endParaRPr>
          </a:p>
        </p:txBody>
      </p:sp>
      <p:sp>
        <p:nvSpPr>
          <p:cNvPr id="113" name="Google Shape;113;p18"/>
          <p:cNvSpPr txBox="1">
            <a:spLocks noGrp="1"/>
          </p:cNvSpPr>
          <p:nvPr>
            <p:ph type="title"/>
          </p:nvPr>
        </p:nvSpPr>
        <p:spPr>
          <a:xfrm>
            <a:off x="598200" y="156628"/>
            <a:ext cx="8229600" cy="539400"/>
          </a:xfrm>
          <a:prstGeom prst="rect">
            <a:avLst/>
          </a:prstGeom>
        </p:spPr>
        <p:txBody>
          <a:bodyPr spcFirstLastPara="1" wrap="square" lIns="91425" tIns="45700" rIns="91425" bIns="45700" anchor="ctr" anchorCtr="0">
            <a:normAutofit fontScale="90000"/>
          </a:bodyPr>
          <a:lstStyle/>
          <a:p>
            <a:pPr marL="0" lvl="0" indent="0" algn="l" rtl="0">
              <a:lnSpc>
                <a:spcPct val="120000"/>
              </a:lnSpc>
              <a:spcBef>
                <a:spcPts val="0"/>
              </a:spcBef>
              <a:spcAft>
                <a:spcPts val="1800"/>
              </a:spcAft>
              <a:buNone/>
            </a:pPr>
            <a:r>
              <a:rPr lang="en"/>
              <a:t>Context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p:nvPr/>
        </p:nvSpPr>
        <p:spPr>
          <a:xfrm>
            <a:off x="598200" y="981825"/>
            <a:ext cx="7947600" cy="20796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9"/>
          <p:cNvSpPr txBox="1">
            <a:spLocks noGrp="1"/>
          </p:cNvSpPr>
          <p:nvPr>
            <p:ph type="body" idx="1"/>
          </p:nvPr>
        </p:nvSpPr>
        <p:spPr>
          <a:xfrm>
            <a:off x="457200" y="1153440"/>
            <a:ext cx="8229600" cy="3441300"/>
          </a:xfrm>
          <a:prstGeom prst="rect">
            <a:avLst/>
          </a:prstGeom>
        </p:spPr>
        <p:txBody>
          <a:bodyPr spcFirstLastPara="1" wrap="square" lIns="91425" tIns="45700" rIns="91425" bIns="45700" anchor="t" anchorCtr="0">
            <a:normAutofit fontScale="92500" lnSpcReduction="20000"/>
          </a:bodyPr>
          <a:lstStyle/>
          <a:p>
            <a:pPr marL="457200" lvl="0" indent="-329233" algn="l" rtl="0">
              <a:lnSpc>
                <a:spcPct val="115000"/>
              </a:lnSpc>
              <a:spcBef>
                <a:spcPts val="640"/>
              </a:spcBef>
              <a:spcAft>
                <a:spcPts val="0"/>
              </a:spcAft>
              <a:buSzPct val="100000"/>
              <a:buFont typeface="Georgia"/>
              <a:buChar char="❖"/>
            </a:pPr>
            <a:r>
              <a:rPr lang="en" sz="1713">
                <a:latin typeface="Georgia"/>
                <a:ea typeface="Georgia"/>
                <a:cs typeface="Georgia"/>
                <a:sym typeface="Georgia"/>
              </a:rPr>
              <a:t>Social Media Analysis Helps the Huawei Company to improve their businesses form the following ways :</a:t>
            </a:r>
            <a:endParaRPr sz="1713">
              <a:latin typeface="Georgia"/>
              <a:ea typeface="Georgia"/>
              <a:cs typeface="Georgia"/>
              <a:sym typeface="Georgia"/>
            </a:endParaRPr>
          </a:p>
          <a:p>
            <a:pPr marL="990600" lvl="0" indent="-290274" algn="l" rtl="0">
              <a:lnSpc>
                <a:spcPct val="115000"/>
              </a:lnSpc>
              <a:spcBef>
                <a:spcPts val="0"/>
              </a:spcBef>
              <a:spcAft>
                <a:spcPts val="0"/>
              </a:spcAft>
              <a:buClr>
                <a:srgbClr val="3C4043"/>
              </a:buClr>
              <a:buSzPct val="61285"/>
              <a:buChar char="●"/>
            </a:pPr>
            <a:r>
              <a:rPr lang="en" sz="1713">
                <a:latin typeface="Georgia"/>
                <a:ea typeface="Georgia"/>
                <a:cs typeface="Georgia"/>
                <a:sym typeface="Georgia"/>
              </a:rPr>
              <a:t>Grow the business and evaluate the impact of marketing campaigns.</a:t>
            </a:r>
            <a:endParaRPr sz="1713">
              <a:latin typeface="Georgia"/>
              <a:ea typeface="Georgia"/>
              <a:cs typeface="Georgia"/>
              <a:sym typeface="Georgia"/>
            </a:endParaRPr>
          </a:p>
          <a:p>
            <a:pPr marL="990600" lvl="0" indent="-290274" algn="l" rtl="0">
              <a:lnSpc>
                <a:spcPct val="115000"/>
              </a:lnSpc>
              <a:spcBef>
                <a:spcPts val="0"/>
              </a:spcBef>
              <a:spcAft>
                <a:spcPts val="0"/>
              </a:spcAft>
              <a:buClr>
                <a:srgbClr val="3C4043"/>
              </a:buClr>
              <a:buSzPct val="61285"/>
              <a:buChar char="●"/>
            </a:pPr>
            <a:r>
              <a:rPr lang="en" sz="1713">
                <a:latin typeface="Georgia"/>
                <a:ea typeface="Georgia"/>
                <a:cs typeface="Georgia"/>
                <a:sym typeface="Georgia"/>
              </a:rPr>
              <a:t>Make better business decisions and build a strong strategy.</a:t>
            </a:r>
            <a:endParaRPr sz="1713">
              <a:latin typeface="Georgia"/>
              <a:ea typeface="Georgia"/>
              <a:cs typeface="Georgia"/>
              <a:sym typeface="Georgia"/>
            </a:endParaRPr>
          </a:p>
          <a:p>
            <a:pPr marL="990600" lvl="0" indent="-290274" algn="l" rtl="0">
              <a:lnSpc>
                <a:spcPct val="115000"/>
              </a:lnSpc>
              <a:spcBef>
                <a:spcPts val="0"/>
              </a:spcBef>
              <a:spcAft>
                <a:spcPts val="0"/>
              </a:spcAft>
              <a:buClr>
                <a:srgbClr val="3C4043"/>
              </a:buClr>
              <a:buSzPct val="61285"/>
              <a:buChar char="●"/>
            </a:pPr>
            <a:r>
              <a:rPr lang="en" sz="1713">
                <a:latin typeface="Georgia"/>
                <a:ea typeface="Georgia"/>
                <a:cs typeface="Georgia"/>
                <a:sym typeface="Georgia"/>
              </a:rPr>
              <a:t>Improve customer experience and satisfaction and build brand awareness.</a:t>
            </a:r>
            <a:endParaRPr sz="1713">
              <a:latin typeface="Georgia"/>
              <a:ea typeface="Georgia"/>
              <a:cs typeface="Georgia"/>
              <a:sym typeface="Georgia"/>
            </a:endParaRPr>
          </a:p>
          <a:p>
            <a:pPr marL="990600" lvl="0" indent="-290274" algn="l" rtl="0">
              <a:lnSpc>
                <a:spcPct val="115000"/>
              </a:lnSpc>
              <a:spcBef>
                <a:spcPts val="0"/>
              </a:spcBef>
              <a:spcAft>
                <a:spcPts val="0"/>
              </a:spcAft>
              <a:buClr>
                <a:srgbClr val="3C4043"/>
              </a:buClr>
              <a:buSzPct val="61285"/>
              <a:buChar char="●"/>
            </a:pPr>
            <a:r>
              <a:rPr lang="en" sz="1713">
                <a:latin typeface="Georgia"/>
                <a:ea typeface="Georgia"/>
                <a:cs typeface="Georgia"/>
                <a:sym typeface="Georgia"/>
              </a:rPr>
              <a:t>Social media analytics helps Huawei organizations understand their targeted audience.</a:t>
            </a:r>
            <a:endParaRPr sz="1713">
              <a:latin typeface="Georgia"/>
              <a:ea typeface="Georgia"/>
              <a:cs typeface="Georgia"/>
              <a:sym typeface="Georgia"/>
            </a:endParaRPr>
          </a:p>
          <a:p>
            <a:pPr marL="990600" lvl="0" indent="-290274" algn="l" rtl="0">
              <a:lnSpc>
                <a:spcPct val="115000"/>
              </a:lnSpc>
              <a:spcBef>
                <a:spcPts val="0"/>
              </a:spcBef>
              <a:spcAft>
                <a:spcPts val="0"/>
              </a:spcAft>
              <a:buClr>
                <a:srgbClr val="3C4043"/>
              </a:buClr>
              <a:buSzPct val="61285"/>
              <a:buChar char="●"/>
            </a:pPr>
            <a:r>
              <a:rPr lang="en" sz="1713">
                <a:latin typeface="Georgia"/>
                <a:ea typeface="Georgia"/>
                <a:cs typeface="Georgia"/>
                <a:sym typeface="Georgia"/>
              </a:rPr>
              <a:t>Social media analytics can increase engagement and responsiveness.</a:t>
            </a:r>
            <a:endParaRPr sz="1713">
              <a:latin typeface="Georgia"/>
              <a:ea typeface="Georgia"/>
              <a:cs typeface="Georgia"/>
              <a:sym typeface="Georgia"/>
            </a:endParaRPr>
          </a:p>
          <a:p>
            <a:pPr marL="990600" lvl="0" indent="-290274" algn="l" rtl="0">
              <a:lnSpc>
                <a:spcPct val="115000"/>
              </a:lnSpc>
              <a:spcBef>
                <a:spcPts val="0"/>
              </a:spcBef>
              <a:spcAft>
                <a:spcPts val="0"/>
              </a:spcAft>
              <a:buClr>
                <a:srgbClr val="3C4043"/>
              </a:buClr>
              <a:buSzPct val="61285"/>
              <a:buChar char="●"/>
            </a:pPr>
            <a:r>
              <a:rPr lang="en" sz="1713">
                <a:latin typeface="Georgia"/>
                <a:ea typeface="Georgia"/>
                <a:cs typeface="Georgia"/>
                <a:sym typeface="Georgia"/>
              </a:rPr>
              <a:t>Social media analytics to measure and improve brand awareness.</a:t>
            </a:r>
            <a:endParaRPr sz="1713">
              <a:latin typeface="Georgia"/>
              <a:ea typeface="Georgia"/>
              <a:cs typeface="Georgia"/>
              <a:sym typeface="Georgia"/>
            </a:endParaRPr>
          </a:p>
          <a:p>
            <a:pPr marL="990600" lvl="0" indent="-290274" algn="l" rtl="0">
              <a:lnSpc>
                <a:spcPct val="115000"/>
              </a:lnSpc>
              <a:spcBef>
                <a:spcPts val="0"/>
              </a:spcBef>
              <a:spcAft>
                <a:spcPts val="0"/>
              </a:spcAft>
              <a:buClr>
                <a:srgbClr val="3C4043"/>
              </a:buClr>
              <a:buSzPct val="61285"/>
              <a:buChar char="●"/>
            </a:pPr>
            <a:r>
              <a:rPr lang="en" sz="1713">
                <a:latin typeface="Georgia"/>
                <a:ea typeface="Georgia"/>
                <a:cs typeface="Georgia"/>
                <a:sym typeface="Georgia"/>
              </a:rPr>
              <a:t>Social media analytics can highlight problems and weaknesses to</a:t>
            </a:r>
            <a:br>
              <a:rPr lang="en" sz="1713">
                <a:latin typeface="Georgia"/>
                <a:ea typeface="Georgia"/>
                <a:cs typeface="Georgia"/>
                <a:sym typeface="Georgia"/>
              </a:rPr>
            </a:br>
            <a:r>
              <a:rPr lang="en" sz="1713">
                <a:latin typeface="Georgia"/>
                <a:ea typeface="Georgia"/>
                <a:cs typeface="Georgia"/>
                <a:sym typeface="Georgia"/>
              </a:rPr>
              <a:t>discover new trends and avoid a brand crisis.</a:t>
            </a:r>
            <a:endParaRPr sz="1713">
              <a:latin typeface="Georgia"/>
              <a:ea typeface="Georgia"/>
              <a:cs typeface="Georgia"/>
              <a:sym typeface="Georgia"/>
            </a:endParaRPr>
          </a:p>
          <a:p>
            <a:pPr marL="990600" lvl="0" indent="-290274" algn="l" rtl="0">
              <a:lnSpc>
                <a:spcPct val="115000"/>
              </a:lnSpc>
              <a:spcBef>
                <a:spcPts val="0"/>
              </a:spcBef>
              <a:spcAft>
                <a:spcPts val="0"/>
              </a:spcAft>
              <a:buClr>
                <a:srgbClr val="3C4043"/>
              </a:buClr>
              <a:buSzPct val="61285"/>
              <a:buChar char="●"/>
            </a:pPr>
            <a:r>
              <a:rPr lang="en" sz="1713">
                <a:latin typeface="Georgia"/>
                <a:ea typeface="Georgia"/>
                <a:cs typeface="Georgia"/>
                <a:sym typeface="Georgia"/>
              </a:rPr>
              <a:t>Social media analytics can help you learn from the competitors.</a:t>
            </a:r>
            <a:endParaRPr sz="1713">
              <a:latin typeface="Georgia"/>
              <a:ea typeface="Georgia"/>
              <a:cs typeface="Georgia"/>
              <a:sym typeface="Georgia"/>
            </a:endParaRPr>
          </a:p>
          <a:p>
            <a:pPr marL="914400" marR="0" lvl="1" indent="-322580" algn="just" rtl="0">
              <a:lnSpc>
                <a:spcPct val="115000"/>
              </a:lnSpc>
              <a:spcBef>
                <a:spcPts val="0"/>
              </a:spcBef>
              <a:spcAft>
                <a:spcPts val="0"/>
              </a:spcAft>
              <a:buSzPct val="93388"/>
              <a:buFont typeface="Georgia"/>
              <a:buChar char="○"/>
            </a:pPr>
            <a:endParaRPr sz="1713">
              <a:latin typeface="Georgia"/>
              <a:ea typeface="Georgia"/>
              <a:cs typeface="Georgia"/>
              <a:sym typeface="Georgia"/>
            </a:endParaRPr>
          </a:p>
          <a:p>
            <a:pPr marL="457200" lvl="0" indent="0" algn="just" rtl="0">
              <a:lnSpc>
                <a:spcPct val="115000"/>
              </a:lnSpc>
              <a:spcBef>
                <a:spcPts val="0"/>
              </a:spcBef>
              <a:spcAft>
                <a:spcPts val="0"/>
              </a:spcAft>
              <a:buNone/>
            </a:pPr>
            <a:endParaRPr sz="1400">
              <a:latin typeface="Georgia"/>
              <a:ea typeface="Georgia"/>
              <a:cs typeface="Georgia"/>
              <a:sym typeface="Georgia"/>
            </a:endParaRPr>
          </a:p>
        </p:txBody>
      </p:sp>
      <p:sp>
        <p:nvSpPr>
          <p:cNvPr id="120" name="Google Shape;120;p19"/>
          <p:cNvSpPr txBox="1">
            <a:spLocks noGrp="1"/>
          </p:cNvSpPr>
          <p:nvPr>
            <p:ph type="title"/>
          </p:nvPr>
        </p:nvSpPr>
        <p:spPr>
          <a:xfrm>
            <a:off x="457200" y="129775"/>
            <a:ext cx="8229600" cy="585000"/>
          </a:xfrm>
          <a:prstGeom prst="rect">
            <a:avLst/>
          </a:prstGeom>
        </p:spPr>
        <p:txBody>
          <a:bodyPr spcFirstLastPara="1" wrap="square" lIns="91425" tIns="45700" rIns="91425" bIns="45700" anchor="ctr" anchorCtr="0">
            <a:noAutofit/>
          </a:bodyPr>
          <a:lstStyle/>
          <a:p>
            <a:pPr marL="0" lvl="0" indent="0" algn="l" rtl="0">
              <a:lnSpc>
                <a:spcPct val="120000"/>
              </a:lnSpc>
              <a:spcBef>
                <a:spcPts val="2400"/>
              </a:spcBef>
              <a:spcAft>
                <a:spcPts val="1800"/>
              </a:spcAft>
              <a:buNone/>
            </a:pPr>
            <a:r>
              <a:rPr lang="en" sz="2400"/>
              <a:t>Customer Analysis in the Marketing Strategy of Huawei through Social Network Analysis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p:nvPr/>
        </p:nvSpPr>
        <p:spPr>
          <a:xfrm>
            <a:off x="598200" y="981825"/>
            <a:ext cx="7947600" cy="20796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0"/>
          <p:cNvSpPr txBox="1">
            <a:spLocks noGrp="1"/>
          </p:cNvSpPr>
          <p:nvPr>
            <p:ph type="title"/>
          </p:nvPr>
        </p:nvSpPr>
        <p:spPr>
          <a:xfrm>
            <a:off x="598200" y="156628"/>
            <a:ext cx="8229600" cy="539400"/>
          </a:xfrm>
          <a:prstGeom prst="rect">
            <a:avLst/>
          </a:prstGeom>
        </p:spPr>
        <p:txBody>
          <a:bodyPr spcFirstLastPara="1" wrap="square" lIns="91425" tIns="45700" rIns="91425" bIns="45700" anchor="ctr" anchorCtr="0">
            <a:normAutofit fontScale="90000"/>
          </a:bodyPr>
          <a:lstStyle/>
          <a:p>
            <a:pPr marL="0" lvl="0" indent="0" algn="l" rtl="0">
              <a:lnSpc>
                <a:spcPct val="120000"/>
              </a:lnSpc>
              <a:spcBef>
                <a:spcPts val="0"/>
              </a:spcBef>
              <a:spcAft>
                <a:spcPts val="1800"/>
              </a:spcAft>
              <a:buNone/>
            </a:pPr>
            <a:r>
              <a:rPr lang="en"/>
              <a:t>Exploratory Data Analysis </a:t>
            </a:r>
            <a:endParaRPr/>
          </a:p>
        </p:txBody>
      </p:sp>
      <p:pic>
        <p:nvPicPr>
          <p:cNvPr id="127" name="Google Shape;127;p20"/>
          <p:cNvPicPr preferRelativeResize="0"/>
          <p:nvPr/>
        </p:nvPicPr>
        <p:blipFill>
          <a:blip r:embed="rId3">
            <a:alphaModFix/>
          </a:blip>
          <a:stretch>
            <a:fillRect/>
          </a:stretch>
        </p:blipFill>
        <p:spPr>
          <a:xfrm>
            <a:off x="4073775" y="1007650"/>
            <a:ext cx="5070226" cy="3128175"/>
          </a:xfrm>
          <a:prstGeom prst="rect">
            <a:avLst/>
          </a:prstGeom>
          <a:noFill/>
          <a:ln>
            <a:noFill/>
          </a:ln>
        </p:spPr>
      </p:pic>
      <p:sp>
        <p:nvSpPr>
          <p:cNvPr id="128" name="Google Shape;128;p20"/>
          <p:cNvSpPr txBox="1">
            <a:spLocks noGrp="1"/>
          </p:cNvSpPr>
          <p:nvPr>
            <p:ph type="body" idx="1"/>
          </p:nvPr>
        </p:nvSpPr>
        <p:spPr>
          <a:xfrm>
            <a:off x="416900" y="1099725"/>
            <a:ext cx="3452400" cy="2623200"/>
          </a:xfrm>
          <a:prstGeom prst="rect">
            <a:avLst/>
          </a:prstGeom>
        </p:spPr>
        <p:txBody>
          <a:bodyPr spcFirstLastPara="1" wrap="square" lIns="91425" tIns="45700" rIns="91425" bIns="45700" anchor="t" anchorCtr="0">
            <a:normAutofit lnSpcReduction="10000"/>
          </a:bodyPr>
          <a:lstStyle/>
          <a:p>
            <a:pPr marL="990600" lvl="0" indent="-295275" algn="l" rtl="0">
              <a:lnSpc>
                <a:spcPct val="115000"/>
              </a:lnSpc>
              <a:spcBef>
                <a:spcPts val="1500"/>
              </a:spcBef>
              <a:spcAft>
                <a:spcPts val="0"/>
              </a:spcAft>
              <a:buClr>
                <a:srgbClr val="3C4043"/>
              </a:buClr>
              <a:buSzPts val="1050"/>
              <a:buChar char="●"/>
            </a:pPr>
            <a:r>
              <a:rPr lang="en" sz="1713">
                <a:latin typeface="Georgia"/>
                <a:ea typeface="Georgia"/>
                <a:cs typeface="Georgia"/>
                <a:sym typeface="Georgia"/>
              </a:rPr>
              <a:t>The average degree of Facebook Network is 108.874</a:t>
            </a:r>
            <a:endParaRPr sz="1713">
              <a:latin typeface="Georgia"/>
              <a:ea typeface="Georgia"/>
              <a:cs typeface="Georgia"/>
              <a:sym typeface="Georgia"/>
            </a:endParaRPr>
          </a:p>
          <a:p>
            <a:pPr marL="990600" lvl="0" indent="-295275" algn="l" rtl="0">
              <a:lnSpc>
                <a:spcPct val="115000"/>
              </a:lnSpc>
              <a:spcBef>
                <a:spcPts val="0"/>
              </a:spcBef>
              <a:spcAft>
                <a:spcPts val="0"/>
              </a:spcAft>
              <a:buClr>
                <a:srgbClr val="3C4043"/>
              </a:buClr>
              <a:buSzPts val="1050"/>
              <a:buChar char="●"/>
            </a:pPr>
            <a:r>
              <a:rPr lang="en" sz="1713">
                <a:latin typeface="Georgia"/>
                <a:ea typeface="Georgia"/>
                <a:cs typeface="Georgia"/>
                <a:sym typeface="Georgia"/>
              </a:rPr>
              <a:t>The density of Facebook Network is 0.108983</a:t>
            </a:r>
            <a:endParaRPr sz="1713">
              <a:latin typeface="Georgia"/>
              <a:ea typeface="Georgia"/>
              <a:cs typeface="Georgia"/>
              <a:sym typeface="Georgia"/>
            </a:endParaRPr>
          </a:p>
          <a:p>
            <a:pPr marL="990600" lvl="0" indent="-295275" algn="l" rtl="0">
              <a:lnSpc>
                <a:spcPct val="115000"/>
              </a:lnSpc>
              <a:spcBef>
                <a:spcPts val="0"/>
              </a:spcBef>
              <a:spcAft>
                <a:spcPts val="0"/>
              </a:spcAft>
              <a:buClr>
                <a:srgbClr val="3C4043"/>
              </a:buClr>
              <a:buSzPts val="1050"/>
              <a:buChar char="●"/>
            </a:pPr>
            <a:r>
              <a:rPr lang="en" sz="1713">
                <a:latin typeface="Georgia"/>
                <a:ea typeface="Georgia"/>
                <a:cs typeface="Georgia"/>
                <a:sym typeface="Georgia"/>
              </a:rPr>
              <a:t>The member with the highest betweenness centrality is 36</a:t>
            </a:r>
            <a:endParaRPr sz="1400">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p:nvPr/>
        </p:nvSpPr>
        <p:spPr>
          <a:xfrm>
            <a:off x="598200" y="981825"/>
            <a:ext cx="7947600" cy="20796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1"/>
          <p:cNvSpPr txBox="1">
            <a:spLocks noGrp="1"/>
          </p:cNvSpPr>
          <p:nvPr>
            <p:ph type="title"/>
          </p:nvPr>
        </p:nvSpPr>
        <p:spPr>
          <a:xfrm>
            <a:off x="598200" y="156628"/>
            <a:ext cx="8229600" cy="539400"/>
          </a:xfrm>
          <a:prstGeom prst="rect">
            <a:avLst/>
          </a:prstGeom>
        </p:spPr>
        <p:txBody>
          <a:bodyPr spcFirstLastPara="1" wrap="square" lIns="91425" tIns="45700" rIns="91425" bIns="45700" anchor="ctr" anchorCtr="0">
            <a:normAutofit fontScale="90000"/>
          </a:bodyPr>
          <a:lstStyle/>
          <a:p>
            <a:pPr marL="0" lvl="0" indent="0" algn="l" rtl="0">
              <a:lnSpc>
                <a:spcPct val="120000"/>
              </a:lnSpc>
              <a:spcBef>
                <a:spcPts val="0"/>
              </a:spcBef>
              <a:spcAft>
                <a:spcPts val="1800"/>
              </a:spcAft>
              <a:buNone/>
            </a:pPr>
            <a:r>
              <a:rPr lang="en"/>
              <a:t>Exploratory Data Analysis </a:t>
            </a:r>
            <a:endParaRPr/>
          </a:p>
        </p:txBody>
      </p:sp>
      <p:sp>
        <p:nvSpPr>
          <p:cNvPr id="135" name="Google Shape;135;p21"/>
          <p:cNvSpPr txBox="1">
            <a:spLocks noGrp="1"/>
          </p:cNvSpPr>
          <p:nvPr>
            <p:ph type="body" idx="1"/>
          </p:nvPr>
        </p:nvSpPr>
        <p:spPr>
          <a:xfrm>
            <a:off x="416900" y="1099725"/>
            <a:ext cx="4558200" cy="3441300"/>
          </a:xfrm>
          <a:prstGeom prst="rect">
            <a:avLst/>
          </a:prstGeom>
        </p:spPr>
        <p:txBody>
          <a:bodyPr spcFirstLastPara="1" wrap="square" lIns="91425" tIns="45700" rIns="91425" bIns="45700" anchor="t" anchorCtr="0">
            <a:normAutofit/>
          </a:bodyPr>
          <a:lstStyle/>
          <a:p>
            <a:pPr marL="990600" lvl="0" indent="-295275" algn="l" rtl="0">
              <a:lnSpc>
                <a:spcPct val="115000"/>
              </a:lnSpc>
              <a:spcBef>
                <a:spcPts val="1500"/>
              </a:spcBef>
              <a:spcAft>
                <a:spcPts val="0"/>
              </a:spcAft>
              <a:buClr>
                <a:srgbClr val="3C4043"/>
              </a:buClr>
              <a:buSzPts val="1050"/>
              <a:buChar char="●"/>
            </a:pPr>
            <a:r>
              <a:rPr lang="en" sz="1713">
                <a:latin typeface="Georgia"/>
                <a:ea typeface="Georgia"/>
                <a:cs typeface="Georgia"/>
                <a:sym typeface="Georgia"/>
              </a:rPr>
              <a:t>The average degree of Instagram Network is 9.866</a:t>
            </a:r>
            <a:endParaRPr sz="1713">
              <a:latin typeface="Georgia"/>
              <a:ea typeface="Georgia"/>
              <a:cs typeface="Georgia"/>
              <a:sym typeface="Georgia"/>
            </a:endParaRPr>
          </a:p>
          <a:p>
            <a:pPr marL="990600" lvl="0" indent="-337393" algn="l" rtl="0">
              <a:lnSpc>
                <a:spcPct val="115000"/>
              </a:lnSpc>
              <a:spcBef>
                <a:spcPts val="0"/>
              </a:spcBef>
              <a:spcAft>
                <a:spcPts val="0"/>
              </a:spcAft>
              <a:buClr>
                <a:srgbClr val="3C4043"/>
              </a:buClr>
              <a:buSzPts val="1713"/>
              <a:buFont typeface="Georgia"/>
              <a:buChar char="●"/>
            </a:pPr>
            <a:r>
              <a:rPr lang="en" sz="1713">
                <a:latin typeface="Georgia"/>
                <a:ea typeface="Georgia"/>
                <a:cs typeface="Georgia"/>
                <a:sym typeface="Georgia"/>
              </a:rPr>
              <a:t>The density of Instagram Network is 0.009875876</a:t>
            </a:r>
            <a:endParaRPr sz="1713">
              <a:latin typeface="Georgia"/>
              <a:ea typeface="Georgia"/>
              <a:cs typeface="Georgia"/>
              <a:sym typeface="Georgia"/>
            </a:endParaRPr>
          </a:p>
          <a:p>
            <a:pPr marL="990600" lvl="0" indent="-337393" algn="l" rtl="0">
              <a:lnSpc>
                <a:spcPct val="115000"/>
              </a:lnSpc>
              <a:spcBef>
                <a:spcPts val="0"/>
              </a:spcBef>
              <a:spcAft>
                <a:spcPts val="0"/>
              </a:spcAft>
              <a:buClr>
                <a:srgbClr val="3C4043"/>
              </a:buClr>
              <a:buSzPts val="1713"/>
              <a:buFont typeface="Georgia"/>
              <a:buChar char="●"/>
            </a:pPr>
            <a:r>
              <a:rPr lang="en" sz="1713">
                <a:latin typeface="Georgia"/>
                <a:ea typeface="Georgia"/>
                <a:cs typeface="Georgia"/>
                <a:sym typeface="Georgia"/>
              </a:rPr>
              <a:t>The member with the highest betweenness centrality is 698</a:t>
            </a:r>
            <a:endParaRPr sz="1400">
              <a:latin typeface="Georgia"/>
              <a:ea typeface="Georgia"/>
              <a:cs typeface="Georgia"/>
              <a:sym typeface="Georgia"/>
            </a:endParaRPr>
          </a:p>
        </p:txBody>
      </p:sp>
      <p:pic>
        <p:nvPicPr>
          <p:cNvPr id="136" name="Google Shape;136;p21"/>
          <p:cNvPicPr preferRelativeResize="0"/>
          <p:nvPr/>
        </p:nvPicPr>
        <p:blipFill>
          <a:blip r:embed="rId3">
            <a:alphaModFix/>
          </a:blip>
          <a:stretch>
            <a:fillRect/>
          </a:stretch>
        </p:blipFill>
        <p:spPr>
          <a:xfrm>
            <a:off x="4975150" y="1099731"/>
            <a:ext cx="4074851" cy="2670955"/>
          </a:xfrm>
          <a:prstGeom prst="rect">
            <a:avLst/>
          </a:prstGeom>
          <a:noFill/>
          <a:ln w="9525" cap="flat" cmpd="sng">
            <a:solidFill>
              <a:schemeClr val="lt1"/>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p:nvPr/>
        </p:nvSpPr>
        <p:spPr>
          <a:xfrm>
            <a:off x="598200" y="981825"/>
            <a:ext cx="7947600" cy="20796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txBox="1">
            <a:spLocks noGrp="1"/>
          </p:cNvSpPr>
          <p:nvPr>
            <p:ph type="title"/>
          </p:nvPr>
        </p:nvSpPr>
        <p:spPr>
          <a:xfrm>
            <a:off x="598200" y="156628"/>
            <a:ext cx="8229600" cy="539400"/>
          </a:xfrm>
          <a:prstGeom prst="rect">
            <a:avLst/>
          </a:prstGeom>
        </p:spPr>
        <p:txBody>
          <a:bodyPr spcFirstLastPara="1" wrap="square" lIns="91425" tIns="45700" rIns="91425" bIns="45700" anchor="ctr" anchorCtr="0">
            <a:normAutofit fontScale="90000"/>
          </a:bodyPr>
          <a:lstStyle/>
          <a:p>
            <a:pPr marL="0" lvl="0" indent="0" algn="l" rtl="0">
              <a:lnSpc>
                <a:spcPct val="120000"/>
              </a:lnSpc>
              <a:spcBef>
                <a:spcPts val="0"/>
              </a:spcBef>
              <a:spcAft>
                <a:spcPts val="1800"/>
              </a:spcAft>
              <a:buNone/>
            </a:pPr>
            <a:r>
              <a:rPr lang="en"/>
              <a:t>Exploratory Data Analysis </a:t>
            </a:r>
            <a:endParaRPr/>
          </a:p>
        </p:txBody>
      </p:sp>
      <p:sp>
        <p:nvSpPr>
          <p:cNvPr id="143" name="Google Shape;143;p22"/>
          <p:cNvSpPr txBox="1">
            <a:spLocks noGrp="1"/>
          </p:cNvSpPr>
          <p:nvPr>
            <p:ph type="body" idx="1"/>
          </p:nvPr>
        </p:nvSpPr>
        <p:spPr>
          <a:xfrm>
            <a:off x="416900" y="1099725"/>
            <a:ext cx="3962700" cy="3441300"/>
          </a:xfrm>
          <a:prstGeom prst="rect">
            <a:avLst/>
          </a:prstGeom>
        </p:spPr>
        <p:txBody>
          <a:bodyPr spcFirstLastPara="1" wrap="square" lIns="91425" tIns="45700" rIns="91425" bIns="45700" anchor="t" anchorCtr="0">
            <a:normAutofit/>
          </a:bodyPr>
          <a:lstStyle/>
          <a:p>
            <a:pPr marL="990600" lvl="0" indent="-295275" algn="l" rtl="0">
              <a:lnSpc>
                <a:spcPct val="115000"/>
              </a:lnSpc>
              <a:spcBef>
                <a:spcPts val="1500"/>
              </a:spcBef>
              <a:spcAft>
                <a:spcPts val="0"/>
              </a:spcAft>
              <a:buClr>
                <a:srgbClr val="3C4043"/>
              </a:buClr>
              <a:buSzPts val="1050"/>
              <a:buChar char="●"/>
            </a:pPr>
            <a:r>
              <a:rPr lang="en" sz="1713">
                <a:latin typeface="Georgia"/>
                <a:ea typeface="Georgia"/>
                <a:cs typeface="Georgia"/>
                <a:sym typeface="Georgia"/>
              </a:rPr>
              <a:t>The average degree of Twitter Network is 500.63</a:t>
            </a:r>
            <a:endParaRPr sz="1713">
              <a:latin typeface="Georgia"/>
              <a:ea typeface="Georgia"/>
              <a:cs typeface="Georgia"/>
              <a:sym typeface="Georgia"/>
            </a:endParaRPr>
          </a:p>
          <a:p>
            <a:pPr marL="990600" lvl="0" indent="-337393" algn="l" rtl="0">
              <a:lnSpc>
                <a:spcPct val="115000"/>
              </a:lnSpc>
              <a:spcBef>
                <a:spcPts val="0"/>
              </a:spcBef>
              <a:spcAft>
                <a:spcPts val="0"/>
              </a:spcAft>
              <a:buClr>
                <a:srgbClr val="3C4043"/>
              </a:buClr>
              <a:buSzPts val="1713"/>
              <a:buFont typeface="Georgia"/>
              <a:buChar char="●"/>
            </a:pPr>
            <a:r>
              <a:rPr lang="en" sz="1713">
                <a:latin typeface="Georgia"/>
                <a:ea typeface="Georgia"/>
                <a:cs typeface="Georgia"/>
                <a:sym typeface="Georgia"/>
              </a:rPr>
              <a:t>The density of Twitter Network is 0.5011311</a:t>
            </a:r>
            <a:endParaRPr sz="1713">
              <a:latin typeface="Georgia"/>
              <a:ea typeface="Georgia"/>
              <a:cs typeface="Georgia"/>
              <a:sym typeface="Georgia"/>
            </a:endParaRPr>
          </a:p>
          <a:p>
            <a:pPr marL="990600" lvl="0" indent="-337393" algn="l" rtl="0">
              <a:lnSpc>
                <a:spcPct val="115000"/>
              </a:lnSpc>
              <a:spcBef>
                <a:spcPts val="0"/>
              </a:spcBef>
              <a:spcAft>
                <a:spcPts val="0"/>
              </a:spcAft>
              <a:buClr>
                <a:srgbClr val="3C4043"/>
              </a:buClr>
              <a:buSzPts val="1713"/>
              <a:buFont typeface="Georgia"/>
              <a:buChar char="●"/>
            </a:pPr>
            <a:r>
              <a:rPr lang="en" sz="1713">
                <a:latin typeface="Georgia"/>
                <a:ea typeface="Georgia"/>
                <a:cs typeface="Georgia"/>
                <a:sym typeface="Georgia"/>
              </a:rPr>
              <a:t>The member with the highest betweenness centrality is 193</a:t>
            </a:r>
            <a:endParaRPr sz="1713">
              <a:latin typeface="Georgia"/>
              <a:ea typeface="Georgia"/>
              <a:cs typeface="Georgia"/>
              <a:sym typeface="Georgia"/>
            </a:endParaRPr>
          </a:p>
          <a:p>
            <a:pPr marL="457200" lvl="0" indent="0" algn="just" rtl="0">
              <a:lnSpc>
                <a:spcPct val="115000"/>
              </a:lnSpc>
              <a:spcBef>
                <a:spcPts val="1200"/>
              </a:spcBef>
              <a:spcAft>
                <a:spcPts val="0"/>
              </a:spcAft>
              <a:buNone/>
            </a:pPr>
            <a:endParaRPr sz="1400">
              <a:latin typeface="Georgia"/>
              <a:ea typeface="Georgia"/>
              <a:cs typeface="Georgia"/>
              <a:sym typeface="Georgia"/>
            </a:endParaRPr>
          </a:p>
        </p:txBody>
      </p:sp>
      <p:pic>
        <p:nvPicPr>
          <p:cNvPr id="144" name="Google Shape;144;p22"/>
          <p:cNvPicPr preferRelativeResize="0"/>
          <p:nvPr/>
        </p:nvPicPr>
        <p:blipFill>
          <a:blip r:embed="rId3">
            <a:alphaModFix/>
          </a:blip>
          <a:stretch>
            <a:fillRect/>
          </a:stretch>
        </p:blipFill>
        <p:spPr>
          <a:xfrm>
            <a:off x="4271675" y="1099725"/>
            <a:ext cx="4556124" cy="2760226"/>
          </a:xfrm>
          <a:prstGeom prst="rect">
            <a:avLst/>
          </a:prstGeom>
          <a:noFill/>
          <a:ln w="9525" cap="flat" cmpd="sng">
            <a:solidFill>
              <a:schemeClr val="lt1"/>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311700" y="445025"/>
            <a:ext cx="8520600" cy="5727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
              <a:t>Further Analysis and Explorations </a:t>
            </a:r>
            <a:endParaRPr/>
          </a:p>
        </p:txBody>
      </p:sp>
      <p:sp>
        <p:nvSpPr>
          <p:cNvPr id="150" name="Google Shape;150;p23"/>
          <p:cNvSpPr txBox="1">
            <a:spLocks noGrp="1"/>
          </p:cNvSpPr>
          <p:nvPr>
            <p:ph type="body" idx="1"/>
          </p:nvPr>
        </p:nvSpPr>
        <p:spPr>
          <a:xfrm>
            <a:off x="310900" y="1152475"/>
            <a:ext cx="8883300" cy="3444300"/>
          </a:xfrm>
          <a:prstGeom prst="rect">
            <a:avLst/>
          </a:prstGeom>
        </p:spPr>
        <p:txBody>
          <a:bodyPr spcFirstLastPara="1" wrap="square" lIns="91425" tIns="45700" rIns="91425" bIns="91425" anchor="t" anchorCtr="0">
            <a:normAutofit lnSpcReduction="20000"/>
          </a:bodyPr>
          <a:lstStyle/>
          <a:p>
            <a:pPr marL="0" lvl="0" indent="0" algn="l" rtl="0">
              <a:spcBef>
                <a:spcPts val="640"/>
              </a:spcBef>
              <a:spcAft>
                <a:spcPts val="0"/>
              </a:spcAft>
              <a:buClr>
                <a:schemeClr val="dk1"/>
              </a:buClr>
              <a:buSzPts val="1100"/>
              <a:buFont typeface="Arial"/>
              <a:buNone/>
            </a:pPr>
            <a:r>
              <a:rPr lang="en" sz="2400">
                <a:solidFill>
                  <a:schemeClr val="dk2"/>
                </a:solidFill>
                <a:latin typeface="Georgia"/>
                <a:ea typeface="Georgia"/>
                <a:cs typeface="Georgia"/>
                <a:sym typeface="Georgia"/>
              </a:rPr>
              <a:t> Potential Tools</a:t>
            </a:r>
            <a:endParaRPr sz="2400">
              <a:solidFill>
                <a:schemeClr val="dk2"/>
              </a:solidFill>
              <a:latin typeface="Georgia"/>
              <a:ea typeface="Georgia"/>
              <a:cs typeface="Georgia"/>
              <a:sym typeface="Georgia"/>
            </a:endParaRPr>
          </a:p>
          <a:p>
            <a:pPr marL="457200" lvl="0" indent="-295275" algn="l" rtl="0">
              <a:lnSpc>
                <a:spcPct val="115000"/>
              </a:lnSpc>
              <a:spcBef>
                <a:spcPts val="1500"/>
              </a:spcBef>
              <a:spcAft>
                <a:spcPts val="0"/>
              </a:spcAft>
              <a:buSzPts val="1050"/>
              <a:buChar char="•"/>
            </a:pPr>
            <a:r>
              <a:rPr lang="en" sz="2400">
                <a:latin typeface="Georgia"/>
                <a:ea typeface="Georgia"/>
                <a:cs typeface="Georgia"/>
                <a:sym typeface="Georgia"/>
              </a:rPr>
              <a:t> Centrality Analysis</a:t>
            </a:r>
            <a:endParaRPr sz="2400">
              <a:latin typeface="Georgia"/>
              <a:ea typeface="Georgia"/>
              <a:cs typeface="Georgia"/>
              <a:sym typeface="Georgia"/>
            </a:endParaRPr>
          </a:p>
          <a:p>
            <a:pPr marL="457200" lvl="0" indent="-295275" algn="l" rtl="0">
              <a:lnSpc>
                <a:spcPct val="115000"/>
              </a:lnSpc>
              <a:spcBef>
                <a:spcPts val="0"/>
              </a:spcBef>
              <a:spcAft>
                <a:spcPts val="0"/>
              </a:spcAft>
              <a:buSzPts val="1050"/>
              <a:buChar char="•"/>
            </a:pPr>
            <a:r>
              <a:rPr lang="en" sz="2400">
                <a:latin typeface="Georgia"/>
                <a:ea typeface="Georgia"/>
                <a:cs typeface="Georgia"/>
                <a:sym typeface="Georgia"/>
              </a:rPr>
              <a:t> Exponential Random Graph Models</a:t>
            </a:r>
            <a:endParaRPr sz="2400">
              <a:latin typeface="Georgia"/>
              <a:ea typeface="Georgia"/>
              <a:cs typeface="Georgia"/>
              <a:sym typeface="Georgia"/>
            </a:endParaRPr>
          </a:p>
          <a:p>
            <a:pPr marL="457200" lvl="0" indent="-381000" algn="l" rtl="0">
              <a:lnSpc>
                <a:spcPct val="115000"/>
              </a:lnSpc>
              <a:spcBef>
                <a:spcPts val="0"/>
              </a:spcBef>
              <a:spcAft>
                <a:spcPts val="0"/>
              </a:spcAft>
              <a:buSzPts val="2400"/>
              <a:buFont typeface="Georgia"/>
              <a:buChar char="•"/>
            </a:pPr>
            <a:r>
              <a:rPr lang="en" sz="2400">
                <a:latin typeface="Georgia"/>
                <a:ea typeface="Georgia"/>
                <a:cs typeface="Georgia"/>
                <a:sym typeface="Georgia"/>
              </a:rPr>
              <a:t> PageRank</a:t>
            </a:r>
            <a:endParaRPr sz="2400">
              <a:latin typeface="Georgia"/>
              <a:ea typeface="Georgia"/>
              <a:cs typeface="Georgia"/>
              <a:sym typeface="Georgia"/>
            </a:endParaRPr>
          </a:p>
          <a:p>
            <a:pPr marL="0" lvl="0" indent="0" algn="l" rtl="0">
              <a:spcBef>
                <a:spcPts val="1200"/>
              </a:spcBef>
              <a:spcAft>
                <a:spcPts val="0"/>
              </a:spcAft>
              <a:buNone/>
            </a:pPr>
            <a:r>
              <a:rPr lang="en" sz="2400">
                <a:solidFill>
                  <a:schemeClr val="dk2"/>
                </a:solidFill>
                <a:latin typeface="Georgia"/>
                <a:ea typeface="Georgia"/>
                <a:cs typeface="Georgia"/>
                <a:sym typeface="Georgia"/>
              </a:rPr>
              <a:t>Research Question  </a:t>
            </a:r>
            <a:endParaRPr sz="2400">
              <a:solidFill>
                <a:schemeClr val="dk2"/>
              </a:solidFill>
              <a:latin typeface="Georgia"/>
              <a:ea typeface="Georgia"/>
              <a:cs typeface="Georgia"/>
              <a:sym typeface="Georgia"/>
            </a:endParaRPr>
          </a:p>
          <a:p>
            <a:pPr marL="457200" lvl="0" indent="-316798" algn="l" rtl="0">
              <a:lnSpc>
                <a:spcPct val="115000"/>
              </a:lnSpc>
              <a:spcBef>
                <a:spcPts val="640"/>
              </a:spcBef>
              <a:spcAft>
                <a:spcPts val="0"/>
              </a:spcAft>
              <a:buSzPts val="1389"/>
              <a:buFont typeface="Georgia"/>
              <a:buChar char="•"/>
            </a:pPr>
            <a:r>
              <a:rPr lang="en" sz="2075">
                <a:latin typeface="Georgia"/>
                <a:ea typeface="Georgia"/>
                <a:cs typeface="Georgia"/>
                <a:sym typeface="Georgia"/>
              </a:rPr>
              <a:t>What is the clustering features in each of the social median platform and who are the influential nodes in the network?</a:t>
            </a:r>
            <a:endParaRPr sz="2075">
              <a:latin typeface="Georgia"/>
              <a:ea typeface="Georgia"/>
              <a:cs typeface="Georgia"/>
              <a:sym typeface="Georgia"/>
            </a:endParaRPr>
          </a:p>
          <a:p>
            <a:pPr marL="457200" lvl="0" indent="-274680" algn="l" rtl="0">
              <a:lnSpc>
                <a:spcPct val="115000"/>
              </a:lnSpc>
              <a:spcBef>
                <a:spcPts val="0"/>
              </a:spcBef>
              <a:spcAft>
                <a:spcPts val="0"/>
              </a:spcAft>
              <a:buClr>
                <a:srgbClr val="3C4043"/>
              </a:buClr>
              <a:buSzPts val="726"/>
              <a:buFont typeface="Arial"/>
              <a:buChar char="•"/>
            </a:pPr>
            <a:r>
              <a:rPr lang="en" sz="2075">
                <a:latin typeface="Georgia"/>
                <a:ea typeface="Georgia"/>
                <a:cs typeface="Georgia"/>
                <a:sym typeface="Georgia"/>
              </a:rPr>
              <a:t>What is the difference of connection in different groups of people (gender/race). </a:t>
            </a:r>
            <a:endParaRPr sz="725">
              <a:solidFill>
                <a:srgbClr val="3C4043"/>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gui2d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1170</Words>
  <Application>Microsoft Office PowerPoint</Application>
  <PresentationFormat>全屏显示(16:9)</PresentationFormat>
  <Paragraphs>67</Paragraphs>
  <Slides>9</Slides>
  <Notes>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Helvetica Neue</vt:lpstr>
      <vt:lpstr>Georgia</vt:lpstr>
      <vt:lpstr>Arial</vt:lpstr>
      <vt:lpstr>Calibri</vt:lpstr>
      <vt:lpstr>gui2de</vt:lpstr>
      <vt:lpstr>Customer Analysis in the Marketing Strategy of Huawei </vt:lpstr>
      <vt:lpstr>Social Network Data </vt:lpstr>
      <vt:lpstr>Data</vt:lpstr>
      <vt:lpstr>Context </vt:lpstr>
      <vt:lpstr>Customer Analysis in the Marketing Strategy of Huawei through Social Network Analysis</vt:lpstr>
      <vt:lpstr>Exploratory Data Analysis </vt:lpstr>
      <vt:lpstr>Exploratory Data Analysis </vt:lpstr>
      <vt:lpstr>Exploratory Data Analysis </vt:lpstr>
      <vt:lpstr>Further Analysis and Explorations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Analysis in the Marketing Strategy of Huawei </dc:title>
  <cp:lastModifiedBy>李 佩锦</cp:lastModifiedBy>
  <cp:revision>2</cp:revision>
  <dcterms:modified xsi:type="dcterms:W3CDTF">2023-05-03T00:29:46Z</dcterms:modified>
</cp:coreProperties>
</file>