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7" r:id="rId3"/>
    <p:sldId id="308" r:id="rId4"/>
    <p:sldId id="326" r:id="rId5"/>
    <p:sldId id="317" r:id="rId6"/>
    <p:sldId id="327" r:id="rId7"/>
    <p:sldId id="328" r:id="rId8"/>
    <p:sldId id="330" r:id="rId9"/>
    <p:sldId id="329" r:id="rId10"/>
    <p:sldId id="309" r:id="rId11"/>
    <p:sldId id="331" r:id="rId12"/>
    <p:sldId id="319" r:id="rId13"/>
    <p:sldId id="320" r:id="rId14"/>
    <p:sldId id="333" r:id="rId15"/>
    <p:sldId id="315" r:id="rId16"/>
    <p:sldId id="316" r:id="rId17"/>
    <p:sldId id="311" r:id="rId18"/>
    <p:sldId id="323" r:id="rId19"/>
    <p:sldId id="324" r:id="rId20"/>
    <p:sldId id="335" r:id="rId21"/>
    <p:sldId id="336" r:id="rId22"/>
    <p:sldId id="338" r:id="rId23"/>
    <p:sldId id="332" r:id="rId24"/>
    <p:sldId id="293" r:id="rId25"/>
    <p:sldId id="314" r:id="rId26"/>
    <p:sldId id="306" r:id="rId27"/>
    <p:sldId id="334" r:id="rId2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8" autoAdjust="0"/>
    <p:restoredTop sz="79540" autoAdjust="0"/>
  </p:normalViewPr>
  <p:slideViewPr>
    <p:cSldViewPr snapToGrid="0">
      <p:cViewPr varScale="1">
        <p:scale>
          <a:sx n="59" d="100"/>
          <a:sy n="59" d="100"/>
        </p:scale>
        <p:origin x="1338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E5CFE4-4609-438B-BF5C-CD8DED88474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0CB515-AEE7-4BA4-B319-8F66D9B503C3}">
      <dgm:prSet/>
      <dgm:spPr/>
      <dgm:t>
        <a:bodyPr/>
        <a:lstStyle/>
        <a:p>
          <a:r>
            <a:rPr lang="es-ES"/>
            <a:t>O MobileNet foi treinado no TensorFlow, usando o otimizador RMSProp.</a:t>
          </a:r>
          <a:endParaRPr lang="en-US"/>
        </a:p>
      </dgm:t>
    </dgm:pt>
    <dgm:pt modelId="{1101FD4A-8099-441E-BEEF-CEBCBC86484E}" type="parTrans" cxnId="{8E15629A-DE27-4ED7-B03F-BD1F48953D1E}">
      <dgm:prSet/>
      <dgm:spPr/>
      <dgm:t>
        <a:bodyPr/>
        <a:lstStyle/>
        <a:p>
          <a:endParaRPr lang="en-US"/>
        </a:p>
      </dgm:t>
    </dgm:pt>
    <dgm:pt modelId="{E1A8D825-5CF5-4B0D-9E75-43A1FAFF882A}" type="sibTrans" cxnId="{8E15629A-DE27-4ED7-B03F-BD1F48953D1E}">
      <dgm:prSet/>
      <dgm:spPr/>
      <dgm:t>
        <a:bodyPr/>
        <a:lstStyle/>
        <a:p>
          <a:endParaRPr lang="en-US"/>
        </a:p>
      </dgm:t>
    </dgm:pt>
    <dgm:pt modelId="{51542F1B-8912-4129-A70C-861A958567E0}">
      <dgm:prSet/>
      <dgm:spPr/>
      <dgm:t>
        <a:bodyPr/>
        <a:lstStyle/>
        <a:p>
          <a:r>
            <a:rPr lang="es-ES" b="1" dirty="0" err="1"/>
            <a:t>RMSProp</a:t>
          </a:r>
          <a:r>
            <a:rPr lang="es-ES" b="1" dirty="0"/>
            <a:t>: </a:t>
          </a:r>
          <a:r>
            <a:rPr lang="es-ES" dirty="0"/>
            <a:t>adapta a taxa de aprendizado a cada parâmetro, permitindo um treinamento mais estável e mais rápido.</a:t>
          </a:r>
          <a:endParaRPr lang="en-US" dirty="0"/>
        </a:p>
      </dgm:t>
    </dgm:pt>
    <dgm:pt modelId="{056EB273-9813-48C2-AE0F-053B8DFF8390}" type="parTrans" cxnId="{3B72924C-D22E-4CC5-8521-C49ECB46D276}">
      <dgm:prSet/>
      <dgm:spPr/>
      <dgm:t>
        <a:bodyPr/>
        <a:lstStyle/>
        <a:p>
          <a:endParaRPr lang="en-US"/>
        </a:p>
      </dgm:t>
    </dgm:pt>
    <dgm:pt modelId="{83B160C4-1462-482D-BC85-FB98B6E0EB38}" type="sibTrans" cxnId="{3B72924C-D22E-4CC5-8521-C49ECB46D276}">
      <dgm:prSet/>
      <dgm:spPr/>
      <dgm:t>
        <a:bodyPr/>
        <a:lstStyle/>
        <a:p>
          <a:endParaRPr lang="en-US"/>
        </a:p>
      </dgm:t>
    </dgm:pt>
    <dgm:pt modelId="{A658D40E-81E4-429D-81AB-611CD2939637}">
      <dgm:prSet/>
      <dgm:spPr/>
      <dgm:t>
        <a:bodyPr/>
        <a:lstStyle/>
        <a:p>
          <a:r>
            <a:rPr lang="es-ES"/>
            <a:t>O procedimento seguiu a mesma estratégia do InceptionV3.</a:t>
          </a:r>
          <a:endParaRPr lang="en-US"/>
        </a:p>
      </dgm:t>
    </dgm:pt>
    <dgm:pt modelId="{2FE83AAB-53AB-4393-A017-A1317F7803DB}" type="parTrans" cxnId="{1FFA6F78-2072-441F-848B-455857C2CEFC}">
      <dgm:prSet/>
      <dgm:spPr/>
      <dgm:t>
        <a:bodyPr/>
        <a:lstStyle/>
        <a:p>
          <a:endParaRPr lang="en-US"/>
        </a:p>
      </dgm:t>
    </dgm:pt>
    <dgm:pt modelId="{947FECD2-113F-4AAB-8638-55FAFDBCC3C6}" type="sibTrans" cxnId="{1FFA6F78-2072-441F-848B-455857C2CEFC}">
      <dgm:prSet/>
      <dgm:spPr/>
      <dgm:t>
        <a:bodyPr/>
        <a:lstStyle/>
        <a:p>
          <a:endParaRPr lang="en-US"/>
        </a:p>
      </dgm:t>
    </dgm:pt>
    <dgm:pt modelId="{1F203424-6C5E-429C-8CE9-2D1070C8330D}">
      <dgm:prSet/>
      <dgm:spPr/>
      <dgm:t>
        <a:bodyPr/>
        <a:lstStyle/>
        <a:p>
          <a:r>
            <a:rPr lang="es-ES" b="1" dirty="0" err="1"/>
            <a:t>Descida de gradiente assíncrona</a:t>
          </a:r>
          <a:r>
            <a:rPr lang="es-ES" b="1" dirty="0"/>
            <a:t>: </a:t>
          </a:r>
          <a:r>
            <a:rPr lang="es-ES" dirty="0"/>
            <a:t>vários processadores treinam em paralelo e atualizam os parâmetros sem esperar que todos eles terminem.</a:t>
          </a:r>
          <a:endParaRPr lang="en-US" dirty="0"/>
        </a:p>
      </dgm:t>
    </dgm:pt>
    <dgm:pt modelId="{6398A049-35C8-4D0F-98D6-DE484B00B6B8}" type="parTrans" cxnId="{665909B9-D464-4A73-A892-4E2B09BDDCC4}">
      <dgm:prSet/>
      <dgm:spPr/>
      <dgm:t>
        <a:bodyPr/>
        <a:lstStyle/>
        <a:p>
          <a:endParaRPr lang="en-US"/>
        </a:p>
      </dgm:t>
    </dgm:pt>
    <dgm:pt modelId="{36C3E4A9-3BB3-4C4C-8821-0260D462A23C}" type="sibTrans" cxnId="{665909B9-D464-4A73-A892-4E2B09BDDCC4}">
      <dgm:prSet/>
      <dgm:spPr/>
      <dgm:t>
        <a:bodyPr/>
        <a:lstStyle/>
        <a:p>
          <a:endParaRPr lang="en-US"/>
        </a:p>
      </dgm:t>
    </dgm:pt>
    <dgm:pt modelId="{AFA6C46F-9609-47ED-A4A4-5BF71AF7BA9C}">
      <dgm:prSet/>
      <dgm:spPr/>
      <dgm:t>
        <a:bodyPr/>
        <a:lstStyle/>
        <a:p>
          <a:r>
            <a:rPr lang="es-ES"/>
            <a:t>Todas as variantes do MobileNet podem ser treinadas com a configuração básica.</a:t>
          </a:r>
          <a:endParaRPr lang="en-US"/>
        </a:p>
      </dgm:t>
    </dgm:pt>
    <dgm:pt modelId="{28C031CA-A324-4AAF-BF23-96A7E1D478C0}" type="parTrans" cxnId="{47BF6430-4B65-456B-B96A-5864EF663061}">
      <dgm:prSet/>
      <dgm:spPr/>
      <dgm:t>
        <a:bodyPr/>
        <a:lstStyle/>
        <a:p>
          <a:endParaRPr lang="en-US"/>
        </a:p>
      </dgm:t>
    </dgm:pt>
    <dgm:pt modelId="{97A25885-4E27-4D5E-80C5-9798DAEAA26B}" type="sibTrans" cxnId="{47BF6430-4B65-456B-B96A-5864EF663061}">
      <dgm:prSet/>
      <dgm:spPr/>
      <dgm:t>
        <a:bodyPr/>
        <a:lstStyle/>
        <a:p>
          <a:endParaRPr lang="en-US"/>
        </a:p>
      </dgm:t>
    </dgm:pt>
    <dgm:pt modelId="{AC80EB35-225A-4609-BE48-28E63A31CE30}">
      <dgm:prSet/>
      <dgm:spPr/>
      <dgm:t>
        <a:bodyPr/>
        <a:lstStyle/>
        <a:p>
          <a:r>
            <a:rPr lang="es-ES" dirty="0"/>
            <a:t>Resultados diferentes ao alterar apenas os </a:t>
          </a:r>
          <a:r>
            <a:rPr lang="es-ES" dirty="0" err="1"/>
            <a:t>hiperparâmetros </a:t>
          </a:r>
          <a:r>
            <a:rPr lang="es-ES" b="1" dirty="0"/>
            <a:t>(α e ρ)</a:t>
          </a:r>
          <a:r>
            <a:rPr lang="es-ES" b="0" dirty="0"/>
            <a:t>.</a:t>
          </a:r>
          <a:endParaRPr lang="en-US" b="0" dirty="0"/>
        </a:p>
      </dgm:t>
    </dgm:pt>
    <dgm:pt modelId="{21BFED43-3639-42B5-B6C0-62B3D6F3B8D5}" type="parTrans" cxnId="{2C593B8A-1A7C-42B3-9E12-C8D7A5DC15C8}">
      <dgm:prSet/>
      <dgm:spPr/>
      <dgm:t>
        <a:bodyPr/>
        <a:lstStyle/>
        <a:p>
          <a:endParaRPr lang="en-US"/>
        </a:p>
      </dgm:t>
    </dgm:pt>
    <dgm:pt modelId="{D80DF4C6-D19C-443C-8521-25A2227B8D7B}" type="sibTrans" cxnId="{2C593B8A-1A7C-42B3-9E12-C8D7A5DC15C8}">
      <dgm:prSet/>
      <dgm:spPr/>
      <dgm:t>
        <a:bodyPr/>
        <a:lstStyle/>
        <a:p>
          <a:endParaRPr lang="en-US"/>
        </a:p>
      </dgm:t>
    </dgm:pt>
    <dgm:pt modelId="{363A9BE7-AB26-435F-ADAB-1D49D6BF314E}" type="pres">
      <dgm:prSet presAssocID="{BFE5CFE4-4609-438B-BF5C-CD8DED884743}" presName="Name0" presStyleCnt="0">
        <dgm:presLayoutVars>
          <dgm:dir/>
          <dgm:animLvl val="lvl"/>
          <dgm:resizeHandles val="exact"/>
        </dgm:presLayoutVars>
      </dgm:prSet>
      <dgm:spPr/>
    </dgm:pt>
    <dgm:pt modelId="{635086D7-106A-48C1-AB8A-E06E8A035C3D}" type="pres">
      <dgm:prSet presAssocID="{920CB515-AEE7-4BA4-B319-8F66D9B503C3}" presName="linNode" presStyleCnt="0"/>
      <dgm:spPr/>
    </dgm:pt>
    <dgm:pt modelId="{2A016BE2-8258-4C22-9BA3-C44E9A41DBCD}" type="pres">
      <dgm:prSet presAssocID="{920CB515-AEE7-4BA4-B319-8F66D9B503C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8560075-3DF2-4F0B-9E0A-D30730A8AE07}" type="pres">
      <dgm:prSet presAssocID="{920CB515-AEE7-4BA4-B319-8F66D9B503C3}" presName="descendantText" presStyleLbl="alignAccFollowNode1" presStyleIdx="0" presStyleCnt="3">
        <dgm:presLayoutVars>
          <dgm:bulletEnabled val="1"/>
        </dgm:presLayoutVars>
      </dgm:prSet>
      <dgm:spPr/>
    </dgm:pt>
    <dgm:pt modelId="{35CF7B8E-E04D-4CC7-A585-F1C06ADE2516}" type="pres">
      <dgm:prSet presAssocID="{E1A8D825-5CF5-4B0D-9E75-43A1FAFF882A}" presName="sp" presStyleCnt="0"/>
      <dgm:spPr/>
    </dgm:pt>
    <dgm:pt modelId="{D642F352-95A4-489F-A1ED-057BB5550122}" type="pres">
      <dgm:prSet presAssocID="{A658D40E-81E4-429D-81AB-611CD2939637}" presName="linNode" presStyleCnt="0"/>
      <dgm:spPr/>
    </dgm:pt>
    <dgm:pt modelId="{DBE76719-F556-4D93-821D-6562FC04009A}" type="pres">
      <dgm:prSet presAssocID="{A658D40E-81E4-429D-81AB-611CD293963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2EA8E98-0BEB-4963-8A7F-684014415D39}" type="pres">
      <dgm:prSet presAssocID="{A658D40E-81E4-429D-81AB-611CD2939637}" presName="descendantText" presStyleLbl="alignAccFollowNode1" presStyleIdx="1" presStyleCnt="3">
        <dgm:presLayoutVars>
          <dgm:bulletEnabled val="1"/>
        </dgm:presLayoutVars>
      </dgm:prSet>
      <dgm:spPr/>
    </dgm:pt>
    <dgm:pt modelId="{263CADAD-9F91-4EC4-A525-36DECC5780FC}" type="pres">
      <dgm:prSet presAssocID="{947FECD2-113F-4AAB-8638-55FAFDBCC3C6}" presName="sp" presStyleCnt="0"/>
      <dgm:spPr/>
    </dgm:pt>
    <dgm:pt modelId="{828074D1-5EA0-4787-8A37-744E0D1491E5}" type="pres">
      <dgm:prSet presAssocID="{AFA6C46F-9609-47ED-A4A4-5BF71AF7BA9C}" presName="linNode" presStyleCnt="0"/>
      <dgm:spPr/>
    </dgm:pt>
    <dgm:pt modelId="{1975B185-FD5F-4BE1-823E-F5746E252E59}" type="pres">
      <dgm:prSet presAssocID="{AFA6C46F-9609-47ED-A4A4-5BF71AF7BA9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86CA471-D6BC-41C8-97D1-037BB94FA806}" type="pres">
      <dgm:prSet presAssocID="{AFA6C46F-9609-47ED-A4A4-5BF71AF7BA9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7B00E0E-3532-4682-83AA-9121B86ADBBC}" type="presOf" srcId="{A658D40E-81E4-429D-81AB-611CD2939637}" destId="{DBE76719-F556-4D93-821D-6562FC04009A}" srcOrd="0" destOrd="0" presId="urn:microsoft.com/office/officeart/2005/8/layout/vList5"/>
    <dgm:cxn modelId="{9758A11D-DC12-4068-8F9F-807393F4D647}" type="presOf" srcId="{AFA6C46F-9609-47ED-A4A4-5BF71AF7BA9C}" destId="{1975B185-FD5F-4BE1-823E-F5746E252E59}" srcOrd="0" destOrd="0" presId="urn:microsoft.com/office/officeart/2005/8/layout/vList5"/>
    <dgm:cxn modelId="{47BF6430-4B65-456B-B96A-5864EF663061}" srcId="{BFE5CFE4-4609-438B-BF5C-CD8DED884743}" destId="{AFA6C46F-9609-47ED-A4A4-5BF71AF7BA9C}" srcOrd="2" destOrd="0" parTransId="{28C031CA-A324-4AAF-BF23-96A7E1D478C0}" sibTransId="{97A25885-4E27-4D5E-80C5-9798DAEAA26B}"/>
    <dgm:cxn modelId="{3B72924C-D22E-4CC5-8521-C49ECB46D276}" srcId="{920CB515-AEE7-4BA4-B319-8F66D9B503C3}" destId="{51542F1B-8912-4129-A70C-861A958567E0}" srcOrd="0" destOrd="0" parTransId="{056EB273-9813-48C2-AE0F-053B8DFF8390}" sibTransId="{83B160C4-1462-482D-BC85-FB98B6E0EB38}"/>
    <dgm:cxn modelId="{C0530950-8EAA-4958-8B50-E1B6C2ED38EC}" type="presOf" srcId="{AC80EB35-225A-4609-BE48-28E63A31CE30}" destId="{286CA471-D6BC-41C8-97D1-037BB94FA806}" srcOrd="0" destOrd="0" presId="urn:microsoft.com/office/officeart/2005/8/layout/vList5"/>
    <dgm:cxn modelId="{A6FAC755-E115-4BB4-B0D0-90C231B4B0E5}" type="presOf" srcId="{920CB515-AEE7-4BA4-B319-8F66D9B503C3}" destId="{2A016BE2-8258-4C22-9BA3-C44E9A41DBCD}" srcOrd="0" destOrd="0" presId="urn:microsoft.com/office/officeart/2005/8/layout/vList5"/>
    <dgm:cxn modelId="{1FFA6F78-2072-441F-848B-455857C2CEFC}" srcId="{BFE5CFE4-4609-438B-BF5C-CD8DED884743}" destId="{A658D40E-81E4-429D-81AB-611CD2939637}" srcOrd="1" destOrd="0" parTransId="{2FE83AAB-53AB-4393-A017-A1317F7803DB}" sibTransId="{947FECD2-113F-4AAB-8638-55FAFDBCC3C6}"/>
    <dgm:cxn modelId="{48158178-2875-46D3-B400-16ED67C1BB04}" type="presOf" srcId="{BFE5CFE4-4609-438B-BF5C-CD8DED884743}" destId="{363A9BE7-AB26-435F-ADAB-1D49D6BF314E}" srcOrd="0" destOrd="0" presId="urn:microsoft.com/office/officeart/2005/8/layout/vList5"/>
    <dgm:cxn modelId="{2C593B8A-1A7C-42B3-9E12-C8D7A5DC15C8}" srcId="{AFA6C46F-9609-47ED-A4A4-5BF71AF7BA9C}" destId="{AC80EB35-225A-4609-BE48-28E63A31CE30}" srcOrd="0" destOrd="0" parTransId="{21BFED43-3639-42B5-B6C0-62B3D6F3B8D5}" sibTransId="{D80DF4C6-D19C-443C-8521-25A2227B8D7B}"/>
    <dgm:cxn modelId="{8E15629A-DE27-4ED7-B03F-BD1F48953D1E}" srcId="{BFE5CFE4-4609-438B-BF5C-CD8DED884743}" destId="{920CB515-AEE7-4BA4-B319-8F66D9B503C3}" srcOrd="0" destOrd="0" parTransId="{1101FD4A-8099-441E-BEEF-CEBCBC86484E}" sibTransId="{E1A8D825-5CF5-4B0D-9E75-43A1FAFF882A}"/>
    <dgm:cxn modelId="{43405EA8-DE61-4EB9-8A69-39D727723ECA}" type="presOf" srcId="{51542F1B-8912-4129-A70C-861A958567E0}" destId="{18560075-3DF2-4F0B-9E0A-D30730A8AE07}" srcOrd="0" destOrd="0" presId="urn:microsoft.com/office/officeart/2005/8/layout/vList5"/>
    <dgm:cxn modelId="{665909B9-D464-4A73-A892-4E2B09BDDCC4}" srcId="{A658D40E-81E4-429D-81AB-611CD2939637}" destId="{1F203424-6C5E-429C-8CE9-2D1070C8330D}" srcOrd="0" destOrd="0" parTransId="{6398A049-35C8-4D0F-98D6-DE484B00B6B8}" sibTransId="{36C3E4A9-3BB3-4C4C-8821-0260D462A23C}"/>
    <dgm:cxn modelId="{2ED46EEC-3532-40BF-B8DE-6ABD4C2A1AF2}" type="presOf" srcId="{1F203424-6C5E-429C-8CE9-2D1070C8330D}" destId="{22EA8E98-0BEB-4963-8A7F-684014415D39}" srcOrd="0" destOrd="0" presId="urn:microsoft.com/office/officeart/2005/8/layout/vList5"/>
    <dgm:cxn modelId="{0B92618E-C509-44EC-BB31-3AFC15C6F9A5}" type="presParOf" srcId="{363A9BE7-AB26-435F-ADAB-1D49D6BF314E}" destId="{635086D7-106A-48C1-AB8A-E06E8A035C3D}" srcOrd="0" destOrd="0" presId="urn:microsoft.com/office/officeart/2005/8/layout/vList5"/>
    <dgm:cxn modelId="{D8429C38-F71E-4EC3-A9CF-3CD8F259D1D1}" type="presParOf" srcId="{635086D7-106A-48C1-AB8A-E06E8A035C3D}" destId="{2A016BE2-8258-4C22-9BA3-C44E9A41DBCD}" srcOrd="0" destOrd="0" presId="urn:microsoft.com/office/officeart/2005/8/layout/vList5"/>
    <dgm:cxn modelId="{3E93C173-05FB-4808-A1B1-C548DF1581E1}" type="presParOf" srcId="{635086D7-106A-48C1-AB8A-E06E8A035C3D}" destId="{18560075-3DF2-4F0B-9E0A-D30730A8AE07}" srcOrd="1" destOrd="0" presId="urn:microsoft.com/office/officeart/2005/8/layout/vList5"/>
    <dgm:cxn modelId="{39A693A7-AAFB-4E1F-8486-A3828264ED44}" type="presParOf" srcId="{363A9BE7-AB26-435F-ADAB-1D49D6BF314E}" destId="{35CF7B8E-E04D-4CC7-A585-F1C06ADE2516}" srcOrd="1" destOrd="0" presId="urn:microsoft.com/office/officeart/2005/8/layout/vList5"/>
    <dgm:cxn modelId="{698C4EF9-2431-461E-9225-6FC03B20A116}" type="presParOf" srcId="{363A9BE7-AB26-435F-ADAB-1D49D6BF314E}" destId="{D642F352-95A4-489F-A1ED-057BB5550122}" srcOrd="2" destOrd="0" presId="urn:microsoft.com/office/officeart/2005/8/layout/vList5"/>
    <dgm:cxn modelId="{A5E3C478-704B-4C45-A505-50F26D8D9193}" type="presParOf" srcId="{D642F352-95A4-489F-A1ED-057BB5550122}" destId="{DBE76719-F556-4D93-821D-6562FC04009A}" srcOrd="0" destOrd="0" presId="urn:microsoft.com/office/officeart/2005/8/layout/vList5"/>
    <dgm:cxn modelId="{C8C17211-194A-4F36-B998-1097BE35FDD5}" type="presParOf" srcId="{D642F352-95A4-489F-A1ED-057BB5550122}" destId="{22EA8E98-0BEB-4963-8A7F-684014415D39}" srcOrd="1" destOrd="0" presId="urn:microsoft.com/office/officeart/2005/8/layout/vList5"/>
    <dgm:cxn modelId="{A96FD2E2-9CBC-4E75-8B78-31E71FBD809A}" type="presParOf" srcId="{363A9BE7-AB26-435F-ADAB-1D49D6BF314E}" destId="{263CADAD-9F91-4EC4-A525-36DECC5780FC}" srcOrd="3" destOrd="0" presId="urn:microsoft.com/office/officeart/2005/8/layout/vList5"/>
    <dgm:cxn modelId="{1BB92ABF-7322-459A-8CA2-6371F7AA17D7}" type="presParOf" srcId="{363A9BE7-AB26-435F-ADAB-1D49D6BF314E}" destId="{828074D1-5EA0-4787-8A37-744E0D1491E5}" srcOrd="4" destOrd="0" presId="urn:microsoft.com/office/officeart/2005/8/layout/vList5"/>
    <dgm:cxn modelId="{B40546C2-54B5-4CB3-86B7-330C4BCA517E}" type="presParOf" srcId="{828074D1-5EA0-4787-8A37-744E0D1491E5}" destId="{1975B185-FD5F-4BE1-823E-F5746E252E59}" srcOrd="0" destOrd="0" presId="urn:microsoft.com/office/officeart/2005/8/layout/vList5"/>
    <dgm:cxn modelId="{C2B9808E-E2BE-4E95-B48E-EB84DDCDF0F2}" type="presParOf" srcId="{828074D1-5EA0-4787-8A37-744E0D1491E5}" destId="{286CA471-D6BC-41C8-97D1-037BB94FA80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7F49F0-9AD1-4451-AAC5-3BBF90D78A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D2868A-80B1-498D-91FF-7E4B94DC9ABD}">
      <dgm:prSet/>
      <dgm:spPr/>
      <dgm:t>
        <a:bodyPr/>
        <a:lstStyle/>
        <a:p>
          <a:r>
            <a:rPr lang="es-ES"/>
            <a:t>Regularização na MobileNet</a:t>
          </a:r>
          <a:endParaRPr lang="en-US"/>
        </a:p>
      </dgm:t>
    </dgm:pt>
    <dgm:pt modelId="{633A8ADD-AC7F-403A-A6CC-36DD9ECB7A39}" type="parTrans" cxnId="{5276533A-F99A-48E0-8954-E5BEB59A875B}">
      <dgm:prSet/>
      <dgm:spPr/>
      <dgm:t>
        <a:bodyPr/>
        <a:lstStyle/>
        <a:p>
          <a:endParaRPr lang="en-US"/>
        </a:p>
      </dgm:t>
    </dgm:pt>
    <dgm:pt modelId="{4E251FB4-FECA-4D93-826A-D8B8DAC8730E}" type="sibTrans" cxnId="{5276533A-F99A-48E0-8954-E5BEB59A875B}">
      <dgm:prSet/>
      <dgm:spPr/>
      <dgm:t>
        <a:bodyPr/>
        <a:lstStyle/>
        <a:p>
          <a:endParaRPr lang="en-US"/>
        </a:p>
      </dgm:t>
    </dgm:pt>
    <dgm:pt modelId="{EF493B06-4EC4-4653-94B4-F505532BD836}">
      <dgm:prSet/>
      <dgm:spPr/>
      <dgm:t>
        <a:bodyPr/>
        <a:lstStyle/>
        <a:p>
          <a:r>
            <a:rPr lang="es-ES"/>
            <a:t>Usa menos regularização do que as redes maiores.</a:t>
          </a:r>
          <a:endParaRPr lang="en-US"/>
        </a:p>
      </dgm:t>
    </dgm:pt>
    <dgm:pt modelId="{7970ECEF-37CB-4EB9-B477-1259FF321584}" type="parTrans" cxnId="{348645EA-DB0D-49BD-85F9-E2428794A2FB}">
      <dgm:prSet/>
      <dgm:spPr/>
      <dgm:t>
        <a:bodyPr/>
        <a:lstStyle/>
        <a:p>
          <a:endParaRPr lang="en-US"/>
        </a:p>
      </dgm:t>
    </dgm:pt>
    <dgm:pt modelId="{496EAC0D-37E2-454C-9047-F16ACF3EAEBA}" type="sibTrans" cxnId="{348645EA-DB0D-49BD-85F9-E2428794A2FB}">
      <dgm:prSet/>
      <dgm:spPr/>
      <dgm:t>
        <a:bodyPr/>
        <a:lstStyle/>
        <a:p>
          <a:endParaRPr lang="en-US"/>
        </a:p>
      </dgm:t>
    </dgm:pt>
    <dgm:pt modelId="{187B760A-F716-4263-BBA3-AC950633FBB1}">
      <dgm:prSet/>
      <dgm:spPr/>
      <dgm:t>
        <a:bodyPr/>
        <a:lstStyle/>
        <a:p>
          <a:r>
            <a:rPr lang="es-ES"/>
            <a:t>Não usa técnicas adicionais, como suavização de rótulos ou cabeças laterais.</a:t>
          </a:r>
          <a:endParaRPr lang="en-US"/>
        </a:p>
      </dgm:t>
    </dgm:pt>
    <dgm:pt modelId="{548954DE-E846-4570-A015-EE310E854C77}" type="parTrans" cxnId="{0A03B22A-7A7B-4430-BF91-CDB3F07140DA}">
      <dgm:prSet/>
      <dgm:spPr/>
      <dgm:t>
        <a:bodyPr/>
        <a:lstStyle/>
        <a:p>
          <a:endParaRPr lang="en-US"/>
        </a:p>
      </dgm:t>
    </dgm:pt>
    <dgm:pt modelId="{1B4EFF89-40CD-4596-B968-B1956C6BF8B2}" type="sibTrans" cxnId="{0A03B22A-7A7B-4430-BF91-CDB3F07140DA}">
      <dgm:prSet/>
      <dgm:spPr/>
      <dgm:t>
        <a:bodyPr/>
        <a:lstStyle/>
        <a:p>
          <a:endParaRPr lang="en-US"/>
        </a:p>
      </dgm:t>
    </dgm:pt>
    <dgm:pt modelId="{24CE0CAE-E3BE-40F7-919C-B0C896B9A219}">
      <dgm:prSet/>
      <dgm:spPr/>
      <dgm:t>
        <a:bodyPr/>
        <a:lstStyle/>
        <a:p>
          <a:r>
            <a:rPr lang="es-ES"/>
            <a:t>Aumento de dados</a:t>
          </a:r>
          <a:endParaRPr lang="en-US"/>
        </a:p>
      </dgm:t>
    </dgm:pt>
    <dgm:pt modelId="{E128F2FF-F0CE-47E8-B4CB-3174A4DC6161}" type="parTrans" cxnId="{5C541C16-F1BE-4178-82E0-81423DD7F2ED}">
      <dgm:prSet/>
      <dgm:spPr/>
      <dgm:t>
        <a:bodyPr/>
        <a:lstStyle/>
        <a:p>
          <a:endParaRPr lang="en-US"/>
        </a:p>
      </dgm:t>
    </dgm:pt>
    <dgm:pt modelId="{B3A8755E-0A66-4D77-BA4F-0709ACA828CA}" type="sibTrans" cxnId="{5C541C16-F1BE-4178-82E0-81423DD7F2ED}">
      <dgm:prSet/>
      <dgm:spPr/>
      <dgm:t>
        <a:bodyPr/>
        <a:lstStyle/>
        <a:p>
          <a:endParaRPr lang="en-US"/>
        </a:p>
      </dgm:t>
    </dgm:pt>
    <dgm:pt modelId="{4040ADDA-0012-4D84-BA29-2AB1D2DFBC7B}">
      <dgm:prSet/>
      <dgm:spPr/>
      <dgm:t>
        <a:bodyPr/>
        <a:lstStyle/>
        <a:p>
          <a:r>
            <a:rPr lang="es-ES"/>
            <a:t>Foram aplicadas transformações mais simples: recorte moderado, sem distorções agressivas.</a:t>
          </a:r>
          <a:endParaRPr lang="en-US"/>
        </a:p>
      </dgm:t>
    </dgm:pt>
    <dgm:pt modelId="{F7E3F911-F8B2-4464-905D-42F3A9B276D3}" type="parTrans" cxnId="{21F37BE4-B7C4-465F-94F9-EF702AEA3FFA}">
      <dgm:prSet/>
      <dgm:spPr/>
      <dgm:t>
        <a:bodyPr/>
        <a:lstStyle/>
        <a:p>
          <a:endParaRPr lang="en-US"/>
        </a:p>
      </dgm:t>
    </dgm:pt>
    <dgm:pt modelId="{1C39555F-3B1A-42DF-91F2-B7DD92E5536D}" type="sibTrans" cxnId="{21F37BE4-B7C4-465F-94F9-EF702AEA3FFA}">
      <dgm:prSet/>
      <dgm:spPr/>
      <dgm:t>
        <a:bodyPr/>
        <a:lstStyle/>
        <a:p>
          <a:endParaRPr lang="en-US"/>
        </a:p>
      </dgm:t>
    </dgm:pt>
    <dgm:pt modelId="{79871120-04EE-4F0B-9A16-63752E4DF8F2}">
      <dgm:prSet/>
      <dgm:spPr/>
      <dgm:t>
        <a:bodyPr/>
        <a:lstStyle/>
        <a:p>
          <a:r>
            <a:rPr lang="es-ES"/>
            <a:t>Decaimento de peso (regularização L2)</a:t>
          </a:r>
          <a:endParaRPr lang="en-US"/>
        </a:p>
      </dgm:t>
    </dgm:pt>
    <dgm:pt modelId="{903B5B53-7A93-4185-BC63-1C419ADB502E}" type="parTrans" cxnId="{A95D60B5-DE96-4339-91D3-B95C0012DB73}">
      <dgm:prSet/>
      <dgm:spPr/>
      <dgm:t>
        <a:bodyPr/>
        <a:lstStyle/>
        <a:p>
          <a:endParaRPr lang="en-US"/>
        </a:p>
      </dgm:t>
    </dgm:pt>
    <dgm:pt modelId="{B0A9C041-B9EF-414C-A879-B883037703FF}" type="sibTrans" cxnId="{A95D60B5-DE96-4339-91D3-B95C0012DB73}">
      <dgm:prSet/>
      <dgm:spPr/>
      <dgm:t>
        <a:bodyPr/>
        <a:lstStyle/>
        <a:p>
          <a:endParaRPr lang="en-US"/>
        </a:p>
      </dgm:t>
    </dgm:pt>
    <dgm:pt modelId="{D463E2A8-AA9D-4850-ABFF-72BAC388A4BD}">
      <dgm:prSet/>
      <dgm:spPr/>
      <dgm:t>
        <a:bodyPr/>
        <a:lstStyle/>
        <a:p>
          <a:r>
            <a:rPr lang="es-ES"/>
            <a:t>Pouco ou nenhum aplicado a filtros de profundidade, porque eles já têm poucos parâmetros.</a:t>
          </a:r>
          <a:endParaRPr lang="en-US"/>
        </a:p>
      </dgm:t>
    </dgm:pt>
    <dgm:pt modelId="{37C02F9F-B0D6-476B-AC69-9F86146AF9A5}" type="parTrans" cxnId="{E0407027-30E2-41DE-997C-203D98F72D21}">
      <dgm:prSet/>
      <dgm:spPr/>
      <dgm:t>
        <a:bodyPr/>
        <a:lstStyle/>
        <a:p>
          <a:endParaRPr lang="en-US"/>
        </a:p>
      </dgm:t>
    </dgm:pt>
    <dgm:pt modelId="{26417308-187D-4CD0-9494-9E619D71B435}" type="sibTrans" cxnId="{E0407027-30E2-41DE-997C-203D98F72D21}">
      <dgm:prSet/>
      <dgm:spPr/>
      <dgm:t>
        <a:bodyPr/>
        <a:lstStyle/>
        <a:p>
          <a:endParaRPr lang="en-US"/>
        </a:p>
      </dgm:t>
    </dgm:pt>
    <dgm:pt modelId="{F81DCCAA-CDD1-439E-931B-42ADFFB261F3}">
      <dgm:prSet/>
      <dgm:spPr/>
      <dgm:t>
        <a:bodyPr/>
        <a:lstStyle/>
        <a:p>
          <a:r>
            <a:rPr lang="es-ES"/>
            <a:t>Função de ativação</a:t>
          </a:r>
          <a:endParaRPr lang="en-US"/>
        </a:p>
      </dgm:t>
    </dgm:pt>
    <dgm:pt modelId="{D90B2F67-1EB0-4E19-8BBB-2C6D83399C8B}" type="parTrans" cxnId="{7F2CC317-F0D8-49BD-8E60-22B5C79ECD54}">
      <dgm:prSet/>
      <dgm:spPr/>
      <dgm:t>
        <a:bodyPr/>
        <a:lstStyle/>
        <a:p>
          <a:endParaRPr lang="en-US"/>
        </a:p>
      </dgm:t>
    </dgm:pt>
    <dgm:pt modelId="{7E02C3DC-6BFF-4BAE-B6FA-01F2D637738B}" type="sibTrans" cxnId="{7F2CC317-F0D8-49BD-8E60-22B5C79ECD54}">
      <dgm:prSet/>
      <dgm:spPr/>
      <dgm:t>
        <a:bodyPr/>
        <a:lstStyle/>
        <a:p>
          <a:endParaRPr lang="en-US"/>
        </a:p>
      </dgm:t>
    </dgm:pt>
    <dgm:pt modelId="{7701032D-5C51-4F80-90AC-00434A468387}">
      <dgm:prSet/>
      <dgm:spPr/>
      <dgm:t>
        <a:bodyPr/>
        <a:lstStyle/>
        <a:p>
          <a:r>
            <a:rPr lang="es-ES"/>
            <a:t>Todas as camadas convolucionais foram seguidas por ReLU (Rectified Linear Unit), que introduz a não linearidade e acelera o treinamento.</a:t>
          </a:r>
          <a:endParaRPr lang="en-US"/>
        </a:p>
      </dgm:t>
    </dgm:pt>
    <dgm:pt modelId="{336FD109-9100-42B8-8B9B-5B0B5000FC48}" type="parTrans" cxnId="{73E45DE8-D346-4234-BE8E-4C9F0E2C2904}">
      <dgm:prSet/>
      <dgm:spPr/>
      <dgm:t>
        <a:bodyPr/>
        <a:lstStyle/>
        <a:p>
          <a:endParaRPr lang="en-US"/>
        </a:p>
      </dgm:t>
    </dgm:pt>
    <dgm:pt modelId="{70864947-2D46-4605-A070-CBEEF51CD685}" type="sibTrans" cxnId="{73E45DE8-D346-4234-BE8E-4C9F0E2C2904}">
      <dgm:prSet/>
      <dgm:spPr/>
      <dgm:t>
        <a:bodyPr/>
        <a:lstStyle/>
        <a:p>
          <a:endParaRPr lang="en-US"/>
        </a:p>
      </dgm:t>
    </dgm:pt>
    <dgm:pt modelId="{226D927A-B66F-4944-93F5-66176C82CD74}" type="pres">
      <dgm:prSet presAssocID="{F47F49F0-9AD1-4451-AAC5-3BBF90D78A2F}" presName="Name0" presStyleCnt="0">
        <dgm:presLayoutVars>
          <dgm:dir/>
          <dgm:animLvl val="lvl"/>
          <dgm:resizeHandles val="exact"/>
        </dgm:presLayoutVars>
      </dgm:prSet>
      <dgm:spPr/>
    </dgm:pt>
    <dgm:pt modelId="{47E2D2F4-AD44-4AB1-8BAA-C1931CDE3261}" type="pres">
      <dgm:prSet presAssocID="{0FD2868A-80B1-498D-91FF-7E4B94DC9ABD}" presName="linNode" presStyleCnt="0"/>
      <dgm:spPr/>
    </dgm:pt>
    <dgm:pt modelId="{98B749BE-EE98-4E63-A3F8-AC900D732AEA}" type="pres">
      <dgm:prSet presAssocID="{0FD2868A-80B1-498D-91FF-7E4B94DC9AB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E70802F-18D3-411A-94B1-0F14114F4BDD}" type="pres">
      <dgm:prSet presAssocID="{0FD2868A-80B1-498D-91FF-7E4B94DC9ABD}" presName="descendantText" presStyleLbl="alignAccFollowNode1" presStyleIdx="0" presStyleCnt="4">
        <dgm:presLayoutVars>
          <dgm:bulletEnabled val="1"/>
        </dgm:presLayoutVars>
      </dgm:prSet>
      <dgm:spPr/>
    </dgm:pt>
    <dgm:pt modelId="{23E4266A-4EB2-46FC-B0CB-95C655101142}" type="pres">
      <dgm:prSet presAssocID="{4E251FB4-FECA-4D93-826A-D8B8DAC8730E}" presName="sp" presStyleCnt="0"/>
      <dgm:spPr/>
    </dgm:pt>
    <dgm:pt modelId="{485645D1-FB69-4124-9803-E9D64F0D6AD6}" type="pres">
      <dgm:prSet presAssocID="{24CE0CAE-E3BE-40F7-919C-B0C896B9A219}" presName="linNode" presStyleCnt="0"/>
      <dgm:spPr/>
    </dgm:pt>
    <dgm:pt modelId="{2C406CAF-7536-4F1E-962D-2FC35DCECC8D}" type="pres">
      <dgm:prSet presAssocID="{24CE0CAE-E3BE-40F7-919C-B0C896B9A21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DBE2817-0B57-4CAE-95E6-374E9B55FFB1}" type="pres">
      <dgm:prSet presAssocID="{24CE0CAE-E3BE-40F7-919C-B0C896B9A219}" presName="descendantText" presStyleLbl="alignAccFollowNode1" presStyleIdx="1" presStyleCnt="4">
        <dgm:presLayoutVars>
          <dgm:bulletEnabled val="1"/>
        </dgm:presLayoutVars>
      </dgm:prSet>
      <dgm:spPr/>
    </dgm:pt>
    <dgm:pt modelId="{079E97A7-3F21-4E66-9D72-EFE2D0AA718C}" type="pres">
      <dgm:prSet presAssocID="{B3A8755E-0A66-4D77-BA4F-0709ACA828CA}" presName="sp" presStyleCnt="0"/>
      <dgm:spPr/>
    </dgm:pt>
    <dgm:pt modelId="{7E626E70-9497-4AC0-9F7F-E5AB32FA5884}" type="pres">
      <dgm:prSet presAssocID="{79871120-04EE-4F0B-9A16-63752E4DF8F2}" presName="linNode" presStyleCnt="0"/>
      <dgm:spPr/>
    </dgm:pt>
    <dgm:pt modelId="{DD8BD9FD-5F65-49F1-BC00-754504A58520}" type="pres">
      <dgm:prSet presAssocID="{79871120-04EE-4F0B-9A16-63752E4DF8F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693C0CA-8B20-44BB-AAEB-4FC46B025DA8}" type="pres">
      <dgm:prSet presAssocID="{79871120-04EE-4F0B-9A16-63752E4DF8F2}" presName="descendantText" presStyleLbl="alignAccFollowNode1" presStyleIdx="2" presStyleCnt="4">
        <dgm:presLayoutVars>
          <dgm:bulletEnabled val="1"/>
        </dgm:presLayoutVars>
      </dgm:prSet>
      <dgm:spPr/>
    </dgm:pt>
    <dgm:pt modelId="{18595D46-86E9-4AD5-88D2-F0DC5F4ABF6A}" type="pres">
      <dgm:prSet presAssocID="{B0A9C041-B9EF-414C-A879-B883037703FF}" presName="sp" presStyleCnt="0"/>
      <dgm:spPr/>
    </dgm:pt>
    <dgm:pt modelId="{D9FB8401-0A1C-4BDB-996E-DB7ED7722633}" type="pres">
      <dgm:prSet presAssocID="{F81DCCAA-CDD1-439E-931B-42ADFFB261F3}" presName="linNode" presStyleCnt="0"/>
      <dgm:spPr/>
    </dgm:pt>
    <dgm:pt modelId="{677ECF15-6A10-4411-A62E-7013DAF77B4E}" type="pres">
      <dgm:prSet presAssocID="{F81DCCAA-CDD1-439E-931B-42ADFFB261F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6027E2E-7E59-4CD5-98A8-6D20562766B2}" type="pres">
      <dgm:prSet presAssocID="{F81DCCAA-CDD1-439E-931B-42ADFFB261F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EE789614-5FEE-4D9E-AC55-94657FD7ED52}" type="presOf" srcId="{7701032D-5C51-4F80-90AC-00434A468387}" destId="{B6027E2E-7E59-4CD5-98A8-6D20562766B2}" srcOrd="0" destOrd="0" presId="urn:microsoft.com/office/officeart/2005/8/layout/vList5"/>
    <dgm:cxn modelId="{5C541C16-F1BE-4178-82E0-81423DD7F2ED}" srcId="{F47F49F0-9AD1-4451-AAC5-3BBF90D78A2F}" destId="{24CE0CAE-E3BE-40F7-919C-B0C896B9A219}" srcOrd="1" destOrd="0" parTransId="{E128F2FF-F0CE-47E8-B4CB-3174A4DC6161}" sibTransId="{B3A8755E-0A66-4D77-BA4F-0709ACA828CA}"/>
    <dgm:cxn modelId="{7F2CC317-F0D8-49BD-8E60-22B5C79ECD54}" srcId="{F47F49F0-9AD1-4451-AAC5-3BBF90D78A2F}" destId="{F81DCCAA-CDD1-439E-931B-42ADFFB261F3}" srcOrd="3" destOrd="0" parTransId="{D90B2F67-1EB0-4E19-8BBB-2C6D83399C8B}" sibTransId="{7E02C3DC-6BFF-4BAE-B6FA-01F2D637738B}"/>
    <dgm:cxn modelId="{3CD6651B-19BB-42E9-8492-4EB666CCF203}" type="presOf" srcId="{79871120-04EE-4F0B-9A16-63752E4DF8F2}" destId="{DD8BD9FD-5F65-49F1-BC00-754504A58520}" srcOrd="0" destOrd="0" presId="urn:microsoft.com/office/officeart/2005/8/layout/vList5"/>
    <dgm:cxn modelId="{5102B321-E7C2-42AC-8F2F-C8647A2020B2}" type="presOf" srcId="{187B760A-F716-4263-BBA3-AC950633FBB1}" destId="{9E70802F-18D3-411A-94B1-0F14114F4BDD}" srcOrd="0" destOrd="1" presId="urn:microsoft.com/office/officeart/2005/8/layout/vList5"/>
    <dgm:cxn modelId="{E0407027-30E2-41DE-997C-203D98F72D21}" srcId="{79871120-04EE-4F0B-9A16-63752E4DF8F2}" destId="{D463E2A8-AA9D-4850-ABFF-72BAC388A4BD}" srcOrd="0" destOrd="0" parTransId="{37C02F9F-B0D6-476B-AC69-9F86146AF9A5}" sibTransId="{26417308-187D-4CD0-9494-9E619D71B435}"/>
    <dgm:cxn modelId="{0A03B22A-7A7B-4430-BF91-CDB3F07140DA}" srcId="{0FD2868A-80B1-498D-91FF-7E4B94DC9ABD}" destId="{187B760A-F716-4263-BBA3-AC950633FBB1}" srcOrd="1" destOrd="0" parTransId="{548954DE-E846-4570-A015-EE310E854C77}" sibTransId="{1B4EFF89-40CD-4596-B968-B1956C6BF8B2}"/>
    <dgm:cxn modelId="{92B5D836-A5D3-48BB-B810-86F308B16023}" type="presOf" srcId="{EF493B06-4EC4-4653-94B4-F505532BD836}" destId="{9E70802F-18D3-411A-94B1-0F14114F4BDD}" srcOrd="0" destOrd="0" presId="urn:microsoft.com/office/officeart/2005/8/layout/vList5"/>
    <dgm:cxn modelId="{5276533A-F99A-48E0-8954-E5BEB59A875B}" srcId="{F47F49F0-9AD1-4451-AAC5-3BBF90D78A2F}" destId="{0FD2868A-80B1-498D-91FF-7E4B94DC9ABD}" srcOrd="0" destOrd="0" parTransId="{633A8ADD-AC7F-403A-A6CC-36DD9ECB7A39}" sibTransId="{4E251FB4-FECA-4D93-826A-D8B8DAC8730E}"/>
    <dgm:cxn modelId="{DAD90A60-A0F6-49F7-B294-246E17E706EF}" type="presOf" srcId="{D463E2A8-AA9D-4850-ABFF-72BAC388A4BD}" destId="{8693C0CA-8B20-44BB-AAEB-4FC46B025DA8}" srcOrd="0" destOrd="0" presId="urn:microsoft.com/office/officeart/2005/8/layout/vList5"/>
    <dgm:cxn modelId="{DCEC9E7C-CE6F-4ADB-BDC5-A61E594561C1}" type="presOf" srcId="{F81DCCAA-CDD1-439E-931B-42ADFFB261F3}" destId="{677ECF15-6A10-4411-A62E-7013DAF77B4E}" srcOrd="0" destOrd="0" presId="urn:microsoft.com/office/officeart/2005/8/layout/vList5"/>
    <dgm:cxn modelId="{4066B999-BC4B-4BE4-89F0-6FE74D0F7B8F}" type="presOf" srcId="{0FD2868A-80B1-498D-91FF-7E4B94DC9ABD}" destId="{98B749BE-EE98-4E63-A3F8-AC900D732AEA}" srcOrd="0" destOrd="0" presId="urn:microsoft.com/office/officeart/2005/8/layout/vList5"/>
    <dgm:cxn modelId="{A95D60B5-DE96-4339-91D3-B95C0012DB73}" srcId="{F47F49F0-9AD1-4451-AAC5-3BBF90D78A2F}" destId="{79871120-04EE-4F0B-9A16-63752E4DF8F2}" srcOrd="2" destOrd="0" parTransId="{903B5B53-7A93-4185-BC63-1C419ADB502E}" sibTransId="{B0A9C041-B9EF-414C-A879-B883037703FF}"/>
    <dgm:cxn modelId="{206A92BC-33FD-4C04-8CCD-EC9F566E8377}" type="presOf" srcId="{F47F49F0-9AD1-4451-AAC5-3BBF90D78A2F}" destId="{226D927A-B66F-4944-93F5-66176C82CD74}" srcOrd="0" destOrd="0" presId="urn:microsoft.com/office/officeart/2005/8/layout/vList5"/>
    <dgm:cxn modelId="{5E05FDCD-6A72-49E2-8A05-009F44719BF5}" type="presOf" srcId="{4040ADDA-0012-4D84-BA29-2AB1D2DFBC7B}" destId="{8DBE2817-0B57-4CAE-95E6-374E9B55FFB1}" srcOrd="0" destOrd="0" presId="urn:microsoft.com/office/officeart/2005/8/layout/vList5"/>
    <dgm:cxn modelId="{DE2B7ED9-FA07-437C-80A5-A812ED61D278}" type="presOf" srcId="{24CE0CAE-E3BE-40F7-919C-B0C896B9A219}" destId="{2C406CAF-7536-4F1E-962D-2FC35DCECC8D}" srcOrd="0" destOrd="0" presId="urn:microsoft.com/office/officeart/2005/8/layout/vList5"/>
    <dgm:cxn modelId="{21F37BE4-B7C4-465F-94F9-EF702AEA3FFA}" srcId="{24CE0CAE-E3BE-40F7-919C-B0C896B9A219}" destId="{4040ADDA-0012-4D84-BA29-2AB1D2DFBC7B}" srcOrd="0" destOrd="0" parTransId="{F7E3F911-F8B2-4464-905D-42F3A9B276D3}" sibTransId="{1C39555F-3B1A-42DF-91F2-B7DD92E5536D}"/>
    <dgm:cxn modelId="{73E45DE8-D346-4234-BE8E-4C9F0E2C2904}" srcId="{F81DCCAA-CDD1-439E-931B-42ADFFB261F3}" destId="{7701032D-5C51-4F80-90AC-00434A468387}" srcOrd="0" destOrd="0" parTransId="{336FD109-9100-42B8-8B9B-5B0B5000FC48}" sibTransId="{70864947-2D46-4605-A070-CBEEF51CD685}"/>
    <dgm:cxn modelId="{348645EA-DB0D-49BD-85F9-E2428794A2FB}" srcId="{0FD2868A-80B1-498D-91FF-7E4B94DC9ABD}" destId="{EF493B06-4EC4-4653-94B4-F505532BD836}" srcOrd="0" destOrd="0" parTransId="{7970ECEF-37CB-4EB9-B477-1259FF321584}" sibTransId="{496EAC0D-37E2-454C-9047-F16ACF3EAEBA}"/>
    <dgm:cxn modelId="{128392AF-7371-45FF-B0E8-11DBF9DB0D5C}" type="presParOf" srcId="{226D927A-B66F-4944-93F5-66176C82CD74}" destId="{47E2D2F4-AD44-4AB1-8BAA-C1931CDE3261}" srcOrd="0" destOrd="0" presId="urn:microsoft.com/office/officeart/2005/8/layout/vList5"/>
    <dgm:cxn modelId="{2A43D835-D099-4D30-9367-21B4B642EB61}" type="presParOf" srcId="{47E2D2F4-AD44-4AB1-8BAA-C1931CDE3261}" destId="{98B749BE-EE98-4E63-A3F8-AC900D732AEA}" srcOrd="0" destOrd="0" presId="urn:microsoft.com/office/officeart/2005/8/layout/vList5"/>
    <dgm:cxn modelId="{6AAA1BDB-F02B-42CD-9C96-FDB3396F3DAD}" type="presParOf" srcId="{47E2D2F4-AD44-4AB1-8BAA-C1931CDE3261}" destId="{9E70802F-18D3-411A-94B1-0F14114F4BDD}" srcOrd="1" destOrd="0" presId="urn:microsoft.com/office/officeart/2005/8/layout/vList5"/>
    <dgm:cxn modelId="{ACB5B5E3-080A-49D4-A0E2-34560EE24BD7}" type="presParOf" srcId="{226D927A-B66F-4944-93F5-66176C82CD74}" destId="{23E4266A-4EB2-46FC-B0CB-95C655101142}" srcOrd="1" destOrd="0" presId="urn:microsoft.com/office/officeart/2005/8/layout/vList5"/>
    <dgm:cxn modelId="{302AFFA3-D0FE-4646-80CC-CB4D27239E9E}" type="presParOf" srcId="{226D927A-B66F-4944-93F5-66176C82CD74}" destId="{485645D1-FB69-4124-9803-E9D64F0D6AD6}" srcOrd="2" destOrd="0" presId="urn:microsoft.com/office/officeart/2005/8/layout/vList5"/>
    <dgm:cxn modelId="{E8F61D77-1BE9-432A-89E9-8B20CF075520}" type="presParOf" srcId="{485645D1-FB69-4124-9803-E9D64F0D6AD6}" destId="{2C406CAF-7536-4F1E-962D-2FC35DCECC8D}" srcOrd="0" destOrd="0" presId="urn:microsoft.com/office/officeart/2005/8/layout/vList5"/>
    <dgm:cxn modelId="{4FCCEFAF-1450-44E9-B83A-6666115AB0E3}" type="presParOf" srcId="{485645D1-FB69-4124-9803-E9D64F0D6AD6}" destId="{8DBE2817-0B57-4CAE-95E6-374E9B55FFB1}" srcOrd="1" destOrd="0" presId="urn:microsoft.com/office/officeart/2005/8/layout/vList5"/>
    <dgm:cxn modelId="{9C3A4F0C-9807-43C4-84A2-BB1634B4DEBA}" type="presParOf" srcId="{226D927A-B66F-4944-93F5-66176C82CD74}" destId="{079E97A7-3F21-4E66-9D72-EFE2D0AA718C}" srcOrd="3" destOrd="0" presId="urn:microsoft.com/office/officeart/2005/8/layout/vList5"/>
    <dgm:cxn modelId="{F43307C7-3269-4A80-91A3-6E0AB0534137}" type="presParOf" srcId="{226D927A-B66F-4944-93F5-66176C82CD74}" destId="{7E626E70-9497-4AC0-9F7F-E5AB32FA5884}" srcOrd="4" destOrd="0" presId="urn:microsoft.com/office/officeart/2005/8/layout/vList5"/>
    <dgm:cxn modelId="{5BE60CFD-5059-45C6-BCEF-0E3C594E0375}" type="presParOf" srcId="{7E626E70-9497-4AC0-9F7F-E5AB32FA5884}" destId="{DD8BD9FD-5F65-49F1-BC00-754504A58520}" srcOrd="0" destOrd="0" presId="urn:microsoft.com/office/officeart/2005/8/layout/vList5"/>
    <dgm:cxn modelId="{FB2EAD9E-FC4E-49EA-90B5-08D3F83F5220}" type="presParOf" srcId="{7E626E70-9497-4AC0-9F7F-E5AB32FA5884}" destId="{8693C0CA-8B20-44BB-AAEB-4FC46B025DA8}" srcOrd="1" destOrd="0" presId="urn:microsoft.com/office/officeart/2005/8/layout/vList5"/>
    <dgm:cxn modelId="{A482FD72-6A1A-4775-ABDC-E22C56AA893A}" type="presParOf" srcId="{226D927A-B66F-4944-93F5-66176C82CD74}" destId="{18595D46-86E9-4AD5-88D2-F0DC5F4ABF6A}" srcOrd="5" destOrd="0" presId="urn:microsoft.com/office/officeart/2005/8/layout/vList5"/>
    <dgm:cxn modelId="{939109B0-585B-4A05-9B70-AA55207F2F77}" type="presParOf" srcId="{226D927A-B66F-4944-93F5-66176C82CD74}" destId="{D9FB8401-0A1C-4BDB-996E-DB7ED7722633}" srcOrd="6" destOrd="0" presId="urn:microsoft.com/office/officeart/2005/8/layout/vList5"/>
    <dgm:cxn modelId="{6210CAA4-284A-49DF-8880-1824576F3608}" type="presParOf" srcId="{D9FB8401-0A1C-4BDB-996E-DB7ED7722633}" destId="{677ECF15-6A10-4411-A62E-7013DAF77B4E}" srcOrd="0" destOrd="0" presId="urn:microsoft.com/office/officeart/2005/8/layout/vList5"/>
    <dgm:cxn modelId="{E88F2330-B112-44E0-BA88-1C406AD8F9C1}" type="presParOf" srcId="{D9FB8401-0A1C-4BDB-996E-DB7ED7722633}" destId="{B6027E2E-7E59-4CD5-98A8-6D20562766B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6689FC-C170-48F2-A75A-0E299938F59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B7FE35-1984-493A-B8C1-2B28C27A4C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Redução de cálculo ≈8-9× com conv. separável em profundidade.</a:t>
          </a:r>
          <a:endParaRPr lang="en-US" sz="2400"/>
        </a:p>
      </dgm:t>
    </dgm:pt>
    <dgm:pt modelId="{CB958C74-11E3-4155-B270-73904D9771F7}" type="parTrans" cxnId="{96978D62-7B37-4702-919D-38D9060EFA1D}">
      <dgm:prSet/>
      <dgm:spPr/>
      <dgm:t>
        <a:bodyPr/>
        <a:lstStyle/>
        <a:p>
          <a:endParaRPr lang="en-US" sz="2400"/>
        </a:p>
      </dgm:t>
    </dgm:pt>
    <dgm:pt modelId="{14D3C95F-718B-4CE6-9F5D-E1A45763D689}" type="sibTrans" cxnId="{96978D62-7B37-4702-919D-38D9060EFA1D}">
      <dgm:prSet/>
      <dgm:spPr/>
      <dgm:t>
        <a:bodyPr/>
        <a:lstStyle/>
        <a:p>
          <a:endParaRPr lang="en-US" sz="2400"/>
        </a:p>
      </dgm:t>
    </dgm:pt>
    <dgm:pt modelId="{85EB8F52-B2B7-493B-B224-6CCC6C07C6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Modelo muito mais leve (~4,2 milhões de parâmetros).</a:t>
          </a:r>
          <a:endParaRPr lang="en-US" sz="2400"/>
        </a:p>
      </dgm:t>
    </dgm:pt>
    <dgm:pt modelId="{52C9EBDA-3359-4F99-97D9-C92191E41A98}" type="parTrans" cxnId="{0029D66E-C891-4D68-BDD0-A65868278B86}">
      <dgm:prSet/>
      <dgm:spPr/>
      <dgm:t>
        <a:bodyPr/>
        <a:lstStyle/>
        <a:p>
          <a:endParaRPr lang="en-US" sz="2400"/>
        </a:p>
      </dgm:t>
    </dgm:pt>
    <dgm:pt modelId="{FC275717-5CD2-4FC6-A620-54B7B1D7299C}" type="sibTrans" cxnId="{0029D66E-C891-4D68-BDD0-A65868278B86}">
      <dgm:prSet/>
      <dgm:spPr/>
      <dgm:t>
        <a:bodyPr/>
        <a:lstStyle/>
        <a:p>
          <a:endParaRPr lang="en-US" sz="2400"/>
        </a:p>
      </dgm:t>
    </dgm:pt>
    <dgm:pt modelId="{7BB16D21-7DDC-432B-A3E9-316F951C52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Bom desempenho no ImageNet com baixo custo.</a:t>
          </a:r>
          <a:endParaRPr lang="en-US" sz="2400"/>
        </a:p>
      </dgm:t>
    </dgm:pt>
    <dgm:pt modelId="{C714FB1D-A09B-4520-8041-B49D2192B9CD}" type="parTrans" cxnId="{BEFD6360-1091-4B7C-A365-FF27A4EB63A2}">
      <dgm:prSet/>
      <dgm:spPr/>
      <dgm:t>
        <a:bodyPr/>
        <a:lstStyle/>
        <a:p>
          <a:endParaRPr lang="en-US" sz="2400"/>
        </a:p>
      </dgm:t>
    </dgm:pt>
    <dgm:pt modelId="{5592416E-45E9-46EE-ADA5-29E472642CCE}" type="sibTrans" cxnId="{BEFD6360-1091-4B7C-A365-FF27A4EB63A2}">
      <dgm:prSet/>
      <dgm:spPr/>
      <dgm:t>
        <a:bodyPr/>
        <a:lstStyle/>
        <a:p>
          <a:endParaRPr lang="en-US" sz="2400"/>
        </a:p>
      </dgm:t>
    </dgm:pt>
    <dgm:pt modelId="{8DF3D8B2-C41E-46EE-8090-6781B56F88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Escalável com α (multiplicador de largura).</a:t>
          </a:r>
          <a:endParaRPr lang="en-US" sz="2400"/>
        </a:p>
      </dgm:t>
    </dgm:pt>
    <dgm:pt modelId="{DF8E5125-F0AC-41B5-94D8-FED72233E1A5}" type="parTrans" cxnId="{B96DFCB8-D733-42B7-A46E-8E48A82554C6}">
      <dgm:prSet/>
      <dgm:spPr/>
      <dgm:t>
        <a:bodyPr/>
        <a:lstStyle/>
        <a:p>
          <a:endParaRPr lang="en-US" sz="2400"/>
        </a:p>
      </dgm:t>
    </dgm:pt>
    <dgm:pt modelId="{0624B800-78E7-482A-93F4-FA3312AC2405}" type="sibTrans" cxnId="{B96DFCB8-D733-42B7-A46E-8E48A82554C6}">
      <dgm:prSet/>
      <dgm:spPr/>
      <dgm:t>
        <a:bodyPr/>
        <a:lstStyle/>
        <a:p>
          <a:endParaRPr lang="en-US" sz="2400"/>
        </a:p>
      </dgm:t>
    </dgm:pt>
    <dgm:pt modelId="{580DD101-E65E-41A6-B061-E9E2E5EF1A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Escalável com ρ (multiplicador de resolução).</a:t>
          </a:r>
          <a:endParaRPr lang="en-US" sz="2400"/>
        </a:p>
      </dgm:t>
    </dgm:pt>
    <dgm:pt modelId="{53D7E17A-7C97-417B-BB46-E57A4D3ECF3B}" type="parTrans" cxnId="{29939865-847F-4281-86A9-EB2A2D579C5A}">
      <dgm:prSet/>
      <dgm:spPr/>
      <dgm:t>
        <a:bodyPr/>
        <a:lstStyle/>
        <a:p>
          <a:endParaRPr lang="en-US" sz="2400"/>
        </a:p>
      </dgm:t>
    </dgm:pt>
    <dgm:pt modelId="{CA80F03E-0521-4725-9022-011526D1E859}" type="sibTrans" cxnId="{29939865-847F-4281-86A9-EB2A2D579C5A}">
      <dgm:prSet/>
      <dgm:spPr/>
      <dgm:t>
        <a:bodyPr/>
        <a:lstStyle/>
        <a:p>
          <a:endParaRPr lang="en-US" sz="2400"/>
        </a:p>
      </dgm:t>
    </dgm:pt>
    <dgm:pt modelId="{54FF5CAA-289D-4655-A07B-D20B9F13B0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Compatível com bibliotecas otimizadas (GEMM).</a:t>
          </a:r>
          <a:endParaRPr lang="en-US" sz="2400"/>
        </a:p>
      </dgm:t>
    </dgm:pt>
    <dgm:pt modelId="{90AD3FDC-BC62-4CD3-9D71-D8AF4C85F90B}" type="parTrans" cxnId="{588F4E19-BE98-4715-9D43-2C42B9100FFB}">
      <dgm:prSet/>
      <dgm:spPr/>
      <dgm:t>
        <a:bodyPr/>
        <a:lstStyle/>
        <a:p>
          <a:endParaRPr lang="en-US" sz="2400"/>
        </a:p>
      </dgm:t>
    </dgm:pt>
    <dgm:pt modelId="{2299839E-F41D-4DDE-951A-68B61E9432B0}" type="sibTrans" cxnId="{588F4E19-BE98-4715-9D43-2C42B9100FFB}">
      <dgm:prSet/>
      <dgm:spPr/>
      <dgm:t>
        <a:bodyPr/>
        <a:lstStyle/>
        <a:p>
          <a:endParaRPr lang="en-US" sz="2400"/>
        </a:p>
      </dgm:t>
    </dgm:pt>
    <dgm:pt modelId="{B76CC20D-50ED-4DD0-A020-1D16CB1185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Ideal para sistemas móveis, de IoT e incorporados.</a:t>
          </a:r>
          <a:endParaRPr lang="en-US" sz="2400"/>
        </a:p>
      </dgm:t>
    </dgm:pt>
    <dgm:pt modelId="{2E234A75-79F6-445B-949F-16E759104A3F}" type="parTrans" cxnId="{DB82E887-843F-452A-B770-28A6D2185709}">
      <dgm:prSet/>
      <dgm:spPr/>
      <dgm:t>
        <a:bodyPr/>
        <a:lstStyle/>
        <a:p>
          <a:endParaRPr lang="en-US" sz="2400"/>
        </a:p>
      </dgm:t>
    </dgm:pt>
    <dgm:pt modelId="{CDFF25B6-33AA-46EF-811F-5BB12C6DC8C1}" type="sibTrans" cxnId="{DB82E887-843F-452A-B770-28A6D2185709}">
      <dgm:prSet/>
      <dgm:spPr/>
      <dgm:t>
        <a:bodyPr/>
        <a:lstStyle/>
        <a:p>
          <a:endParaRPr lang="en-US" sz="2400"/>
        </a:p>
      </dgm:t>
    </dgm:pt>
    <dgm:pt modelId="{B47C1CB8-E5CC-442F-95E6-78649AE5E299}" type="pres">
      <dgm:prSet presAssocID="{E16689FC-C170-48F2-A75A-0E299938F593}" presName="root" presStyleCnt="0">
        <dgm:presLayoutVars>
          <dgm:dir/>
          <dgm:resizeHandles val="exact"/>
        </dgm:presLayoutVars>
      </dgm:prSet>
      <dgm:spPr/>
    </dgm:pt>
    <dgm:pt modelId="{145D2EAD-CCCA-4CB7-BA2B-B37823060C7B}" type="pres">
      <dgm:prSet presAssocID="{F5B7FE35-1984-493A-B8C1-2B28C27A4C2A}" presName="compNode" presStyleCnt="0"/>
      <dgm:spPr/>
    </dgm:pt>
    <dgm:pt modelId="{A1404AE0-AED9-4898-A20C-5943A117410A}" type="pres">
      <dgm:prSet presAssocID="{F5B7FE35-1984-493A-B8C1-2B28C27A4C2A}" presName="bgRect" presStyleLbl="bgShp" presStyleIdx="0" presStyleCnt="7"/>
      <dgm:spPr/>
    </dgm:pt>
    <dgm:pt modelId="{0E05C0B8-36CA-4C67-8857-683C463899D1}" type="pres">
      <dgm:prSet presAssocID="{F5B7FE35-1984-493A-B8C1-2B28C27A4C2A}" presName="iconRect" presStyleLbl="node1" presStyleIdx="0" presStyleCnt="7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DDE548A1-5FDA-4BA1-BF06-72C979EA8F7D}" type="pres">
      <dgm:prSet presAssocID="{F5B7FE35-1984-493A-B8C1-2B28C27A4C2A}" presName="spaceRect" presStyleCnt="0"/>
      <dgm:spPr/>
    </dgm:pt>
    <dgm:pt modelId="{C4323899-44FC-489F-9DCE-F1E14E78A032}" type="pres">
      <dgm:prSet presAssocID="{F5B7FE35-1984-493A-B8C1-2B28C27A4C2A}" presName="parTx" presStyleLbl="revTx" presStyleIdx="0" presStyleCnt="7">
        <dgm:presLayoutVars>
          <dgm:chMax val="0"/>
          <dgm:chPref val="0"/>
        </dgm:presLayoutVars>
      </dgm:prSet>
      <dgm:spPr/>
    </dgm:pt>
    <dgm:pt modelId="{AFBBCE9E-BAA3-4A42-8DDD-A494E1AE0CD8}" type="pres">
      <dgm:prSet presAssocID="{14D3C95F-718B-4CE6-9F5D-E1A45763D689}" presName="sibTrans" presStyleCnt="0"/>
      <dgm:spPr/>
    </dgm:pt>
    <dgm:pt modelId="{1F7C3DA4-9F18-4999-A263-94D52175C43C}" type="pres">
      <dgm:prSet presAssocID="{85EB8F52-B2B7-493B-B224-6CCC6C07C65E}" presName="compNode" presStyleCnt="0"/>
      <dgm:spPr/>
    </dgm:pt>
    <dgm:pt modelId="{0D4E6D32-A801-4FD5-BD6B-975B812DA6DE}" type="pres">
      <dgm:prSet presAssocID="{85EB8F52-B2B7-493B-B224-6CCC6C07C65E}" presName="bgRect" presStyleLbl="bgShp" presStyleIdx="1" presStyleCnt="7"/>
      <dgm:spPr/>
    </dgm:pt>
    <dgm:pt modelId="{15F5F9C8-3FED-409D-BD1D-9BB9C31B7380}" type="pres">
      <dgm:prSet presAssocID="{85EB8F52-B2B7-493B-B224-6CCC6C07C65E}" presName="iconRect" presStyleLbl="node1" presStyleIdx="1" presStyleCnt="7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EE716A08-BE11-46C4-9AF6-AA4C6E385680}" type="pres">
      <dgm:prSet presAssocID="{85EB8F52-B2B7-493B-B224-6CCC6C07C65E}" presName="spaceRect" presStyleCnt="0"/>
      <dgm:spPr/>
    </dgm:pt>
    <dgm:pt modelId="{D68C9EE5-6562-4567-83AB-F70D82CC88CE}" type="pres">
      <dgm:prSet presAssocID="{85EB8F52-B2B7-493B-B224-6CCC6C07C65E}" presName="parTx" presStyleLbl="revTx" presStyleIdx="1" presStyleCnt="7">
        <dgm:presLayoutVars>
          <dgm:chMax val="0"/>
          <dgm:chPref val="0"/>
        </dgm:presLayoutVars>
      </dgm:prSet>
      <dgm:spPr/>
    </dgm:pt>
    <dgm:pt modelId="{70759CB6-07BF-4088-89F1-23967B95A605}" type="pres">
      <dgm:prSet presAssocID="{FC275717-5CD2-4FC6-A620-54B7B1D7299C}" presName="sibTrans" presStyleCnt="0"/>
      <dgm:spPr/>
    </dgm:pt>
    <dgm:pt modelId="{99636986-EE83-4E8E-B761-DC2524556AF9}" type="pres">
      <dgm:prSet presAssocID="{7BB16D21-7DDC-432B-A3E9-316F951C524A}" presName="compNode" presStyleCnt="0"/>
      <dgm:spPr/>
    </dgm:pt>
    <dgm:pt modelId="{3D5BBDD8-278A-4E7D-9153-CA01849A309D}" type="pres">
      <dgm:prSet presAssocID="{7BB16D21-7DDC-432B-A3E9-316F951C524A}" presName="bgRect" presStyleLbl="bgShp" presStyleIdx="2" presStyleCnt="7"/>
      <dgm:spPr/>
    </dgm:pt>
    <dgm:pt modelId="{6203899B-F0B7-47D4-AB45-368050BC7A79}" type="pres">
      <dgm:prSet presAssocID="{7BB16D21-7DDC-432B-A3E9-316F951C524A}" presName="iconRect" presStyleLbl="node1" presStyleIdx="2" presStyleCnt="7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63EF6D7C-E8FC-4566-A88B-F4F246229E1E}" type="pres">
      <dgm:prSet presAssocID="{7BB16D21-7DDC-432B-A3E9-316F951C524A}" presName="spaceRect" presStyleCnt="0"/>
      <dgm:spPr/>
    </dgm:pt>
    <dgm:pt modelId="{AEB8EE83-B941-490D-8227-77418CE89554}" type="pres">
      <dgm:prSet presAssocID="{7BB16D21-7DDC-432B-A3E9-316F951C524A}" presName="parTx" presStyleLbl="revTx" presStyleIdx="2" presStyleCnt="7">
        <dgm:presLayoutVars>
          <dgm:chMax val="0"/>
          <dgm:chPref val="0"/>
        </dgm:presLayoutVars>
      </dgm:prSet>
      <dgm:spPr/>
    </dgm:pt>
    <dgm:pt modelId="{671EE30D-F6FA-44C4-A0B2-946E58178F70}" type="pres">
      <dgm:prSet presAssocID="{5592416E-45E9-46EE-ADA5-29E472642CCE}" presName="sibTrans" presStyleCnt="0"/>
      <dgm:spPr/>
    </dgm:pt>
    <dgm:pt modelId="{281A061B-E7C1-4142-848C-92C00BC2A75D}" type="pres">
      <dgm:prSet presAssocID="{8DF3D8B2-C41E-46EE-8090-6781B56F886C}" presName="compNode" presStyleCnt="0"/>
      <dgm:spPr/>
    </dgm:pt>
    <dgm:pt modelId="{D255F774-EB14-42C6-A08F-69008E8CB544}" type="pres">
      <dgm:prSet presAssocID="{8DF3D8B2-C41E-46EE-8090-6781B56F886C}" presName="bgRect" presStyleLbl="bgShp" presStyleIdx="3" presStyleCnt="7"/>
      <dgm:spPr/>
    </dgm:pt>
    <dgm:pt modelId="{5513CFAA-8BA8-42BB-AA09-277236081BD5}" type="pres">
      <dgm:prSet presAssocID="{8DF3D8B2-C41E-46EE-8090-6781B56F886C}" presName="iconRect" presStyleLbl="node1" presStyleIdx="3" presStyleCnt="7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5B573214-8EE4-4601-A6C8-3C5D7CC8DCB0}" type="pres">
      <dgm:prSet presAssocID="{8DF3D8B2-C41E-46EE-8090-6781B56F886C}" presName="spaceRect" presStyleCnt="0"/>
      <dgm:spPr/>
    </dgm:pt>
    <dgm:pt modelId="{D451BADE-9445-4AAF-84CB-48D6F086597D}" type="pres">
      <dgm:prSet presAssocID="{8DF3D8B2-C41E-46EE-8090-6781B56F886C}" presName="parTx" presStyleLbl="revTx" presStyleIdx="3" presStyleCnt="7">
        <dgm:presLayoutVars>
          <dgm:chMax val="0"/>
          <dgm:chPref val="0"/>
        </dgm:presLayoutVars>
      </dgm:prSet>
      <dgm:spPr/>
    </dgm:pt>
    <dgm:pt modelId="{4AF7173E-9F6E-4466-9F82-A9F94E8B08FF}" type="pres">
      <dgm:prSet presAssocID="{0624B800-78E7-482A-93F4-FA3312AC2405}" presName="sibTrans" presStyleCnt="0"/>
      <dgm:spPr/>
    </dgm:pt>
    <dgm:pt modelId="{CD66C74C-8606-4751-9FD0-9F0B0EE782AA}" type="pres">
      <dgm:prSet presAssocID="{580DD101-E65E-41A6-B061-E9E2E5EF1AE7}" presName="compNode" presStyleCnt="0"/>
      <dgm:spPr/>
    </dgm:pt>
    <dgm:pt modelId="{3246AD22-673E-4A0A-88F9-3D07CD105E0B}" type="pres">
      <dgm:prSet presAssocID="{580DD101-E65E-41A6-B061-E9E2E5EF1AE7}" presName="bgRect" presStyleLbl="bgShp" presStyleIdx="4" presStyleCnt="7"/>
      <dgm:spPr/>
    </dgm:pt>
    <dgm:pt modelId="{31D73CF0-0BA5-48E6-B3E7-967AAD998615}" type="pres">
      <dgm:prSet presAssocID="{580DD101-E65E-41A6-B061-E9E2E5EF1AE7}" presName="iconRect" presStyleLbl="node1" presStyleIdx="4" presStyleCnt="7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2C0EAB8-1195-449B-AF46-4B6AE8A9B467}" type="pres">
      <dgm:prSet presAssocID="{580DD101-E65E-41A6-B061-E9E2E5EF1AE7}" presName="spaceRect" presStyleCnt="0"/>
      <dgm:spPr/>
    </dgm:pt>
    <dgm:pt modelId="{BF79DD7A-95E8-486D-B08B-25656CEE7543}" type="pres">
      <dgm:prSet presAssocID="{580DD101-E65E-41A6-B061-E9E2E5EF1AE7}" presName="parTx" presStyleLbl="revTx" presStyleIdx="4" presStyleCnt="7">
        <dgm:presLayoutVars>
          <dgm:chMax val="0"/>
          <dgm:chPref val="0"/>
        </dgm:presLayoutVars>
      </dgm:prSet>
      <dgm:spPr/>
    </dgm:pt>
    <dgm:pt modelId="{62B2B49C-1C5E-42F6-A5D3-BB749B7FA10D}" type="pres">
      <dgm:prSet presAssocID="{CA80F03E-0521-4725-9022-011526D1E859}" presName="sibTrans" presStyleCnt="0"/>
      <dgm:spPr/>
    </dgm:pt>
    <dgm:pt modelId="{B58838DD-C81A-4081-8A61-5AC5A00D9E48}" type="pres">
      <dgm:prSet presAssocID="{54FF5CAA-289D-4655-A07B-D20B9F13B0F2}" presName="compNode" presStyleCnt="0"/>
      <dgm:spPr/>
    </dgm:pt>
    <dgm:pt modelId="{941115D3-0CB4-4586-A5EF-3971C85C785E}" type="pres">
      <dgm:prSet presAssocID="{54FF5CAA-289D-4655-A07B-D20B9F13B0F2}" presName="bgRect" presStyleLbl="bgShp" presStyleIdx="5" presStyleCnt="7"/>
      <dgm:spPr/>
    </dgm:pt>
    <dgm:pt modelId="{E07272C4-C4DB-4947-B303-2145494EFA27}" type="pres">
      <dgm:prSet presAssocID="{54FF5CAA-289D-4655-A07B-D20B9F13B0F2}" presName="iconRect" presStyleLbl="node1" presStyleIdx="5" presStyleCnt="7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069C21C5-184D-473B-9876-7A090418D7BB}" type="pres">
      <dgm:prSet presAssocID="{54FF5CAA-289D-4655-A07B-D20B9F13B0F2}" presName="spaceRect" presStyleCnt="0"/>
      <dgm:spPr/>
    </dgm:pt>
    <dgm:pt modelId="{EC435DE7-AF42-4C7A-83D3-91875604810B}" type="pres">
      <dgm:prSet presAssocID="{54FF5CAA-289D-4655-A07B-D20B9F13B0F2}" presName="parTx" presStyleLbl="revTx" presStyleIdx="5" presStyleCnt="7">
        <dgm:presLayoutVars>
          <dgm:chMax val="0"/>
          <dgm:chPref val="0"/>
        </dgm:presLayoutVars>
      </dgm:prSet>
      <dgm:spPr/>
    </dgm:pt>
    <dgm:pt modelId="{0A36192A-0EE4-465F-8867-32CCE2EC0ECB}" type="pres">
      <dgm:prSet presAssocID="{2299839E-F41D-4DDE-951A-68B61E9432B0}" presName="sibTrans" presStyleCnt="0"/>
      <dgm:spPr/>
    </dgm:pt>
    <dgm:pt modelId="{D67618EE-5204-44D5-A820-6F79573E79FB}" type="pres">
      <dgm:prSet presAssocID="{B76CC20D-50ED-4DD0-A020-1D16CB118541}" presName="compNode" presStyleCnt="0"/>
      <dgm:spPr/>
    </dgm:pt>
    <dgm:pt modelId="{BD845701-36FB-4DEA-A1D5-07D7ACBCCDFB}" type="pres">
      <dgm:prSet presAssocID="{B76CC20D-50ED-4DD0-A020-1D16CB118541}" presName="bgRect" presStyleLbl="bgShp" presStyleIdx="6" presStyleCnt="7"/>
      <dgm:spPr/>
    </dgm:pt>
    <dgm:pt modelId="{F9B3ED14-060B-4203-8E96-F924483610D1}" type="pres">
      <dgm:prSet presAssocID="{B76CC20D-50ED-4DD0-A020-1D16CB118541}" presName="iconRect" presStyleLbl="node1" presStyleIdx="6" presStyleCnt="7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097ED620-2FF6-47EB-B177-8F7A7376FC30}" type="pres">
      <dgm:prSet presAssocID="{B76CC20D-50ED-4DD0-A020-1D16CB118541}" presName="spaceRect" presStyleCnt="0"/>
      <dgm:spPr/>
    </dgm:pt>
    <dgm:pt modelId="{6A627D45-B7A1-4032-9B60-F42BA74D3895}" type="pres">
      <dgm:prSet presAssocID="{B76CC20D-50ED-4DD0-A020-1D16CB11854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46FE302-62C2-48FF-AC0A-15058EA0DCFB}" type="presOf" srcId="{F5B7FE35-1984-493A-B8C1-2B28C27A4C2A}" destId="{C4323899-44FC-489F-9DCE-F1E14E78A032}" srcOrd="0" destOrd="0" presId="urn:microsoft.com/office/officeart/2018/2/layout/IconVerticalSolidList"/>
    <dgm:cxn modelId="{588F4E19-BE98-4715-9D43-2C42B9100FFB}" srcId="{E16689FC-C170-48F2-A75A-0E299938F593}" destId="{54FF5CAA-289D-4655-A07B-D20B9F13B0F2}" srcOrd="5" destOrd="0" parTransId="{90AD3FDC-BC62-4CD3-9D71-D8AF4C85F90B}" sibTransId="{2299839E-F41D-4DDE-951A-68B61E9432B0}"/>
    <dgm:cxn modelId="{302E5919-2BF8-4E00-A316-3C56C762643A}" type="presOf" srcId="{580DD101-E65E-41A6-B061-E9E2E5EF1AE7}" destId="{BF79DD7A-95E8-486D-B08B-25656CEE7543}" srcOrd="0" destOrd="0" presId="urn:microsoft.com/office/officeart/2018/2/layout/IconVerticalSolidList"/>
    <dgm:cxn modelId="{BEFD6360-1091-4B7C-A365-FF27A4EB63A2}" srcId="{E16689FC-C170-48F2-A75A-0E299938F593}" destId="{7BB16D21-7DDC-432B-A3E9-316F951C524A}" srcOrd="2" destOrd="0" parTransId="{C714FB1D-A09B-4520-8041-B49D2192B9CD}" sibTransId="{5592416E-45E9-46EE-ADA5-29E472642CCE}"/>
    <dgm:cxn modelId="{96978D62-7B37-4702-919D-38D9060EFA1D}" srcId="{E16689FC-C170-48F2-A75A-0E299938F593}" destId="{F5B7FE35-1984-493A-B8C1-2B28C27A4C2A}" srcOrd="0" destOrd="0" parTransId="{CB958C74-11E3-4155-B270-73904D9771F7}" sibTransId="{14D3C95F-718B-4CE6-9F5D-E1A45763D689}"/>
    <dgm:cxn modelId="{29939865-847F-4281-86A9-EB2A2D579C5A}" srcId="{E16689FC-C170-48F2-A75A-0E299938F593}" destId="{580DD101-E65E-41A6-B061-E9E2E5EF1AE7}" srcOrd="4" destOrd="0" parTransId="{53D7E17A-7C97-417B-BB46-E57A4D3ECF3B}" sibTransId="{CA80F03E-0521-4725-9022-011526D1E859}"/>
    <dgm:cxn modelId="{C1ACCD45-8BD1-4162-BA7F-DCDC9FB17788}" type="presOf" srcId="{B76CC20D-50ED-4DD0-A020-1D16CB118541}" destId="{6A627D45-B7A1-4032-9B60-F42BA74D3895}" srcOrd="0" destOrd="0" presId="urn:microsoft.com/office/officeart/2018/2/layout/IconVerticalSolidList"/>
    <dgm:cxn modelId="{0029D66E-C891-4D68-BDD0-A65868278B86}" srcId="{E16689FC-C170-48F2-A75A-0E299938F593}" destId="{85EB8F52-B2B7-493B-B224-6CCC6C07C65E}" srcOrd="1" destOrd="0" parTransId="{52C9EBDA-3359-4F99-97D9-C92191E41A98}" sibTransId="{FC275717-5CD2-4FC6-A620-54B7B1D7299C}"/>
    <dgm:cxn modelId="{DB82E887-843F-452A-B770-28A6D2185709}" srcId="{E16689FC-C170-48F2-A75A-0E299938F593}" destId="{B76CC20D-50ED-4DD0-A020-1D16CB118541}" srcOrd="6" destOrd="0" parTransId="{2E234A75-79F6-445B-949F-16E759104A3F}" sibTransId="{CDFF25B6-33AA-46EF-811F-5BB12C6DC8C1}"/>
    <dgm:cxn modelId="{CD3B8C8F-3FE6-4FDD-A7C5-F2C260802433}" type="presOf" srcId="{54FF5CAA-289D-4655-A07B-D20B9F13B0F2}" destId="{EC435DE7-AF42-4C7A-83D3-91875604810B}" srcOrd="0" destOrd="0" presId="urn:microsoft.com/office/officeart/2018/2/layout/IconVerticalSolidList"/>
    <dgm:cxn modelId="{B96DFCB8-D733-42B7-A46E-8E48A82554C6}" srcId="{E16689FC-C170-48F2-A75A-0E299938F593}" destId="{8DF3D8B2-C41E-46EE-8090-6781B56F886C}" srcOrd="3" destOrd="0" parTransId="{DF8E5125-F0AC-41B5-94D8-FED72233E1A5}" sibTransId="{0624B800-78E7-482A-93F4-FA3312AC2405}"/>
    <dgm:cxn modelId="{003767BD-94EB-402A-BDE5-AD55AD6F2CAF}" type="presOf" srcId="{85EB8F52-B2B7-493B-B224-6CCC6C07C65E}" destId="{D68C9EE5-6562-4567-83AB-F70D82CC88CE}" srcOrd="0" destOrd="0" presId="urn:microsoft.com/office/officeart/2018/2/layout/IconVerticalSolidList"/>
    <dgm:cxn modelId="{C03626C3-9D73-41A1-A869-54E7DF8E44FE}" type="presOf" srcId="{E16689FC-C170-48F2-A75A-0E299938F593}" destId="{B47C1CB8-E5CC-442F-95E6-78649AE5E299}" srcOrd="0" destOrd="0" presId="urn:microsoft.com/office/officeart/2018/2/layout/IconVerticalSolidList"/>
    <dgm:cxn modelId="{3A215BC9-DFA3-4EC1-9BF8-7A70417A63F8}" type="presOf" srcId="{8DF3D8B2-C41E-46EE-8090-6781B56F886C}" destId="{D451BADE-9445-4AAF-84CB-48D6F086597D}" srcOrd="0" destOrd="0" presId="urn:microsoft.com/office/officeart/2018/2/layout/IconVerticalSolidList"/>
    <dgm:cxn modelId="{8FD7BFE9-5A5D-4D20-9D91-A495E3319233}" type="presOf" srcId="{7BB16D21-7DDC-432B-A3E9-316F951C524A}" destId="{AEB8EE83-B941-490D-8227-77418CE89554}" srcOrd="0" destOrd="0" presId="urn:microsoft.com/office/officeart/2018/2/layout/IconVerticalSolidList"/>
    <dgm:cxn modelId="{78CD5BEC-F0FB-4698-B211-D12A6423331E}" type="presParOf" srcId="{B47C1CB8-E5CC-442F-95E6-78649AE5E299}" destId="{145D2EAD-CCCA-4CB7-BA2B-B37823060C7B}" srcOrd="0" destOrd="0" presId="urn:microsoft.com/office/officeart/2018/2/layout/IconVerticalSolidList"/>
    <dgm:cxn modelId="{3717CC44-52EE-46D5-9913-83DFA9B9E5C8}" type="presParOf" srcId="{145D2EAD-CCCA-4CB7-BA2B-B37823060C7B}" destId="{A1404AE0-AED9-4898-A20C-5943A117410A}" srcOrd="0" destOrd="0" presId="urn:microsoft.com/office/officeart/2018/2/layout/IconVerticalSolidList"/>
    <dgm:cxn modelId="{B6C3F423-4D6A-4712-936B-4F88F165FB95}" type="presParOf" srcId="{145D2EAD-CCCA-4CB7-BA2B-B37823060C7B}" destId="{0E05C0B8-36CA-4C67-8857-683C463899D1}" srcOrd="1" destOrd="0" presId="urn:microsoft.com/office/officeart/2018/2/layout/IconVerticalSolidList"/>
    <dgm:cxn modelId="{02CD985B-8EB2-47D0-8619-FB330A68219A}" type="presParOf" srcId="{145D2EAD-CCCA-4CB7-BA2B-B37823060C7B}" destId="{DDE548A1-5FDA-4BA1-BF06-72C979EA8F7D}" srcOrd="2" destOrd="0" presId="urn:microsoft.com/office/officeart/2018/2/layout/IconVerticalSolidList"/>
    <dgm:cxn modelId="{95E9B439-0F86-4844-B5F2-62BA5D661D58}" type="presParOf" srcId="{145D2EAD-CCCA-4CB7-BA2B-B37823060C7B}" destId="{C4323899-44FC-489F-9DCE-F1E14E78A032}" srcOrd="3" destOrd="0" presId="urn:microsoft.com/office/officeart/2018/2/layout/IconVerticalSolidList"/>
    <dgm:cxn modelId="{5787E4D0-00A3-4787-B9D6-FEA316B3C3BE}" type="presParOf" srcId="{B47C1CB8-E5CC-442F-95E6-78649AE5E299}" destId="{AFBBCE9E-BAA3-4A42-8DDD-A494E1AE0CD8}" srcOrd="1" destOrd="0" presId="urn:microsoft.com/office/officeart/2018/2/layout/IconVerticalSolidList"/>
    <dgm:cxn modelId="{5057A590-4069-4B32-B4FE-AC9D67999920}" type="presParOf" srcId="{B47C1CB8-E5CC-442F-95E6-78649AE5E299}" destId="{1F7C3DA4-9F18-4999-A263-94D52175C43C}" srcOrd="2" destOrd="0" presId="urn:microsoft.com/office/officeart/2018/2/layout/IconVerticalSolidList"/>
    <dgm:cxn modelId="{3114D3BF-15D9-4F1F-B1E4-C1BF7F72D2F6}" type="presParOf" srcId="{1F7C3DA4-9F18-4999-A263-94D52175C43C}" destId="{0D4E6D32-A801-4FD5-BD6B-975B812DA6DE}" srcOrd="0" destOrd="0" presId="urn:microsoft.com/office/officeart/2018/2/layout/IconVerticalSolidList"/>
    <dgm:cxn modelId="{2FC5501D-A995-4A86-ADF2-29135C03F21C}" type="presParOf" srcId="{1F7C3DA4-9F18-4999-A263-94D52175C43C}" destId="{15F5F9C8-3FED-409D-BD1D-9BB9C31B7380}" srcOrd="1" destOrd="0" presId="urn:microsoft.com/office/officeart/2018/2/layout/IconVerticalSolidList"/>
    <dgm:cxn modelId="{65743959-3A65-4A44-B5A4-75BC007D1CC5}" type="presParOf" srcId="{1F7C3DA4-9F18-4999-A263-94D52175C43C}" destId="{EE716A08-BE11-46C4-9AF6-AA4C6E385680}" srcOrd="2" destOrd="0" presId="urn:microsoft.com/office/officeart/2018/2/layout/IconVerticalSolidList"/>
    <dgm:cxn modelId="{90899F27-64D1-41CE-B048-AB2CEFCBC9E0}" type="presParOf" srcId="{1F7C3DA4-9F18-4999-A263-94D52175C43C}" destId="{D68C9EE5-6562-4567-83AB-F70D82CC88CE}" srcOrd="3" destOrd="0" presId="urn:microsoft.com/office/officeart/2018/2/layout/IconVerticalSolidList"/>
    <dgm:cxn modelId="{1B3ACBA1-8429-4360-AAEE-B9EC825E1202}" type="presParOf" srcId="{B47C1CB8-E5CC-442F-95E6-78649AE5E299}" destId="{70759CB6-07BF-4088-89F1-23967B95A605}" srcOrd="3" destOrd="0" presId="urn:microsoft.com/office/officeart/2018/2/layout/IconVerticalSolidList"/>
    <dgm:cxn modelId="{EBE713E8-8043-405D-BBF0-292CEFDD5BF9}" type="presParOf" srcId="{B47C1CB8-E5CC-442F-95E6-78649AE5E299}" destId="{99636986-EE83-4E8E-B761-DC2524556AF9}" srcOrd="4" destOrd="0" presId="urn:microsoft.com/office/officeart/2018/2/layout/IconVerticalSolidList"/>
    <dgm:cxn modelId="{D1B0B5B6-2453-4696-8A1F-99AB6A9E47FB}" type="presParOf" srcId="{99636986-EE83-4E8E-B761-DC2524556AF9}" destId="{3D5BBDD8-278A-4E7D-9153-CA01849A309D}" srcOrd="0" destOrd="0" presId="urn:microsoft.com/office/officeart/2018/2/layout/IconVerticalSolidList"/>
    <dgm:cxn modelId="{2D9ACCA7-82D8-4103-8C74-DA57EB70FF6A}" type="presParOf" srcId="{99636986-EE83-4E8E-B761-DC2524556AF9}" destId="{6203899B-F0B7-47D4-AB45-368050BC7A79}" srcOrd="1" destOrd="0" presId="urn:microsoft.com/office/officeart/2018/2/layout/IconVerticalSolidList"/>
    <dgm:cxn modelId="{8291C951-0CBA-496F-BD8D-529068E59108}" type="presParOf" srcId="{99636986-EE83-4E8E-B761-DC2524556AF9}" destId="{63EF6D7C-E8FC-4566-A88B-F4F246229E1E}" srcOrd="2" destOrd="0" presId="urn:microsoft.com/office/officeart/2018/2/layout/IconVerticalSolidList"/>
    <dgm:cxn modelId="{872669F8-3AD7-47E4-A819-FD709BF64459}" type="presParOf" srcId="{99636986-EE83-4E8E-B761-DC2524556AF9}" destId="{AEB8EE83-B941-490D-8227-77418CE89554}" srcOrd="3" destOrd="0" presId="urn:microsoft.com/office/officeart/2018/2/layout/IconVerticalSolidList"/>
    <dgm:cxn modelId="{B9328631-B828-4697-B762-E175B73C8160}" type="presParOf" srcId="{B47C1CB8-E5CC-442F-95E6-78649AE5E299}" destId="{671EE30D-F6FA-44C4-A0B2-946E58178F70}" srcOrd="5" destOrd="0" presId="urn:microsoft.com/office/officeart/2018/2/layout/IconVerticalSolidList"/>
    <dgm:cxn modelId="{A6193901-914F-4D74-AFFD-3CB565FBE0AF}" type="presParOf" srcId="{B47C1CB8-E5CC-442F-95E6-78649AE5E299}" destId="{281A061B-E7C1-4142-848C-92C00BC2A75D}" srcOrd="6" destOrd="0" presId="urn:microsoft.com/office/officeart/2018/2/layout/IconVerticalSolidList"/>
    <dgm:cxn modelId="{9A595409-7653-4703-8E24-6C089006AE56}" type="presParOf" srcId="{281A061B-E7C1-4142-848C-92C00BC2A75D}" destId="{D255F774-EB14-42C6-A08F-69008E8CB544}" srcOrd="0" destOrd="0" presId="urn:microsoft.com/office/officeart/2018/2/layout/IconVerticalSolidList"/>
    <dgm:cxn modelId="{F3B3C566-099F-4E62-A314-35B18F16022E}" type="presParOf" srcId="{281A061B-E7C1-4142-848C-92C00BC2A75D}" destId="{5513CFAA-8BA8-42BB-AA09-277236081BD5}" srcOrd="1" destOrd="0" presId="urn:microsoft.com/office/officeart/2018/2/layout/IconVerticalSolidList"/>
    <dgm:cxn modelId="{B25A3C7F-CF2D-45EA-A26F-10F5784CE8FD}" type="presParOf" srcId="{281A061B-E7C1-4142-848C-92C00BC2A75D}" destId="{5B573214-8EE4-4601-A6C8-3C5D7CC8DCB0}" srcOrd="2" destOrd="0" presId="urn:microsoft.com/office/officeart/2018/2/layout/IconVerticalSolidList"/>
    <dgm:cxn modelId="{10398F60-39FB-4356-83AF-8A9F10DF61D9}" type="presParOf" srcId="{281A061B-E7C1-4142-848C-92C00BC2A75D}" destId="{D451BADE-9445-4AAF-84CB-48D6F086597D}" srcOrd="3" destOrd="0" presId="urn:microsoft.com/office/officeart/2018/2/layout/IconVerticalSolidList"/>
    <dgm:cxn modelId="{B145097F-E8D1-4FBC-9104-5CF6E29527FA}" type="presParOf" srcId="{B47C1CB8-E5CC-442F-95E6-78649AE5E299}" destId="{4AF7173E-9F6E-4466-9F82-A9F94E8B08FF}" srcOrd="7" destOrd="0" presId="urn:microsoft.com/office/officeart/2018/2/layout/IconVerticalSolidList"/>
    <dgm:cxn modelId="{0F18C784-B543-4AD9-8C82-0AD734C64319}" type="presParOf" srcId="{B47C1CB8-E5CC-442F-95E6-78649AE5E299}" destId="{CD66C74C-8606-4751-9FD0-9F0B0EE782AA}" srcOrd="8" destOrd="0" presId="urn:microsoft.com/office/officeart/2018/2/layout/IconVerticalSolidList"/>
    <dgm:cxn modelId="{C624D86A-FF14-45A0-82B9-0FD020214579}" type="presParOf" srcId="{CD66C74C-8606-4751-9FD0-9F0B0EE782AA}" destId="{3246AD22-673E-4A0A-88F9-3D07CD105E0B}" srcOrd="0" destOrd="0" presId="urn:microsoft.com/office/officeart/2018/2/layout/IconVerticalSolidList"/>
    <dgm:cxn modelId="{788279D3-FFC0-4C89-A3DC-7DBBB6A6C956}" type="presParOf" srcId="{CD66C74C-8606-4751-9FD0-9F0B0EE782AA}" destId="{31D73CF0-0BA5-48E6-B3E7-967AAD998615}" srcOrd="1" destOrd="0" presId="urn:microsoft.com/office/officeart/2018/2/layout/IconVerticalSolidList"/>
    <dgm:cxn modelId="{4EBAECD6-528C-4A32-B6B6-849A9C5E852E}" type="presParOf" srcId="{CD66C74C-8606-4751-9FD0-9F0B0EE782AA}" destId="{32C0EAB8-1195-449B-AF46-4B6AE8A9B467}" srcOrd="2" destOrd="0" presId="urn:microsoft.com/office/officeart/2018/2/layout/IconVerticalSolidList"/>
    <dgm:cxn modelId="{9B31BC3F-D1FA-4DFB-94A5-F96D3E727646}" type="presParOf" srcId="{CD66C74C-8606-4751-9FD0-9F0B0EE782AA}" destId="{BF79DD7A-95E8-486D-B08B-25656CEE7543}" srcOrd="3" destOrd="0" presId="urn:microsoft.com/office/officeart/2018/2/layout/IconVerticalSolidList"/>
    <dgm:cxn modelId="{F4A92574-BFBF-415E-B9C8-5F8531A564DD}" type="presParOf" srcId="{B47C1CB8-E5CC-442F-95E6-78649AE5E299}" destId="{62B2B49C-1C5E-42F6-A5D3-BB749B7FA10D}" srcOrd="9" destOrd="0" presId="urn:microsoft.com/office/officeart/2018/2/layout/IconVerticalSolidList"/>
    <dgm:cxn modelId="{94E32B96-6124-44C0-B919-B4480A205893}" type="presParOf" srcId="{B47C1CB8-E5CC-442F-95E6-78649AE5E299}" destId="{B58838DD-C81A-4081-8A61-5AC5A00D9E48}" srcOrd="10" destOrd="0" presId="urn:microsoft.com/office/officeart/2018/2/layout/IconVerticalSolidList"/>
    <dgm:cxn modelId="{239503C5-155B-4E6D-8F52-D1DE079AEDF6}" type="presParOf" srcId="{B58838DD-C81A-4081-8A61-5AC5A00D9E48}" destId="{941115D3-0CB4-4586-A5EF-3971C85C785E}" srcOrd="0" destOrd="0" presId="urn:microsoft.com/office/officeart/2018/2/layout/IconVerticalSolidList"/>
    <dgm:cxn modelId="{EF87FCE8-9FA7-48A0-A875-D7A3EA79299F}" type="presParOf" srcId="{B58838DD-C81A-4081-8A61-5AC5A00D9E48}" destId="{E07272C4-C4DB-4947-B303-2145494EFA27}" srcOrd="1" destOrd="0" presId="urn:microsoft.com/office/officeart/2018/2/layout/IconVerticalSolidList"/>
    <dgm:cxn modelId="{2071782B-FF26-4C55-93FA-0FA2CA76E868}" type="presParOf" srcId="{B58838DD-C81A-4081-8A61-5AC5A00D9E48}" destId="{069C21C5-184D-473B-9876-7A090418D7BB}" srcOrd="2" destOrd="0" presId="urn:microsoft.com/office/officeart/2018/2/layout/IconVerticalSolidList"/>
    <dgm:cxn modelId="{C68392AB-C267-4B0A-92EE-B8E4D87ABC36}" type="presParOf" srcId="{B58838DD-C81A-4081-8A61-5AC5A00D9E48}" destId="{EC435DE7-AF42-4C7A-83D3-91875604810B}" srcOrd="3" destOrd="0" presId="urn:microsoft.com/office/officeart/2018/2/layout/IconVerticalSolidList"/>
    <dgm:cxn modelId="{DA8E3A4A-0778-4462-BDC8-417D9799DCBD}" type="presParOf" srcId="{B47C1CB8-E5CC-442F-95E6-78649AE5E299}" destId="{0A36192A-0EE4-465F-8867-32CCE2EC0ECB}" srcOrd="11" destOrd="0" presId="urn:microsoft.com/office/officeart/2018/2/layout/IconVerticalSolidList"/>
    <dgm:cxn modelId="{B366DC2D-4EA7-40E3-9165-84E2A212766E}" type="presParOf" srcId="{B47C1CB8-E5CC-442F-95E6-78649AE5E299}" destId="{D67618EE-5204-44D5-A820-6F79573E79FB}" srcOrd="12" destOrd="0" presId="urn:microsoft.com/office/officeart/2018/2/layout/IconVerticalSolidList"/>
    <dgm:cxn modelId="{4D970482-A8D2-4FB0-86A3-15FBB4146F75}" type="presParOf" srcId="{D67618EE-5204-44D5-A820-6F79573E79FB}" destId="{BD845701-36FB-4DEA-A1D5-07D7ACBCCDFB}" srcOrd="0" destOrd="0" presId="urn:microsoft.com/office/officeart/2018/2/layout/IconVerticalSolidList"/>
    <dgm:cxn modelId="{AF1B0151-F4B4-4F10-802C-F9F1C608EA38}" type="presParOf" srcId="{D67618EE-5204-44D5-A820-6F79573E79FB}" destId="{F9B3ED14-060B-4203-8E96-F924483610D1}" srcOrd="1" destOrd="0" presId="urn:microsoft.com/office/officeart/2018/2/layout/IconVerticalSolidList"/>
    <dgm:cxn modelId="{1520230E-CBA4-4817-8D97-58619121FB1A}" type="presParOf" srcId="{D67618EE-5204-44D5-A820-6F79573E79FB}" destId="{097ED620-2FF6-47EB-B177-8F7A7376FC30}" srcOrd="2" destOrd="0" presId="urn:microsoft.com/office/officeart/2018/2/layout/IconVerticalSolidList"/>
    <dgm:cxn modelId="{BF47507B-90DF-4818-8B46-C75BECE2D53A}" type="presParOf" srcId="{D67618EE-5204-44D5-A820-6F79573E79FB}" destId="{6A627D45-B7A1-4032-9B60-F42BA74D38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A3A446-05D0-45A4-81E7-5B00BBE5316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E408A7A-7441-4BFA-AA72-8C1FE7835C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/>
            <a:t>Menor precisão do que arquiteturas maiores.</a:t>
          </a:r>
          <a:endParaRPr lang="en-US" sz="1600"/>
        </a:p>
      </dgm:t>
    </dgm:pt>
    <dgm:pt modelId="{53AA4DEF-83CE-49AB-B1B7-9CE1B7ED451B}" type="parTrans" cxnId="{5DB9D15B-4EFB-4BA8-9E7E-AC03232CA558}">
      <dgm:prSet/>
      <dgm:spPr/>
      <dgm:t>
        <a:bodyPr/>
        <a:lstStyle/>
        <a:p>
          <a:endParaRPr lang="en-US" sz="1600"/>
        </a:p>
      </dgm:t>
    </dgm:pt>
    <dgm:pt modelId="{B6A0AF5D-D226-431C-93C4-063D53561A01}" type="sibTrans" cxnId="{5DB9D15B-4EFB-4BA8-9E7E-AC03232CA558}">
      <dgm:prSet/>
      <dgm:spPr/>
      <dgm:t>
        <a:bodyPr/>
        <a:lstStyle/>
        <a:p>
          <a:endParaRPr lang="en-US" sz="1600"/>
        </a:p>
      </dgm:t>
    </dgm:pt>
    <dgm:pt modelId="{696E4491-94C6-481F-9F5F-FA5B9B9B8D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/>
            <a:t>Dependência de convoluções 1×1: embora eficientes, elas representam 95% do cálculo e 75% dos parâmetros → tornam-se o gargalo.</a:t>
          </a:r>
          <a:endParaRPr lang="en-US" sz="1600"/>
        </a:p>
      </dgm:t>
    </dgm:pt>
    <dgm:pt modelId="{506589D7-0BE9-425B-A4A0-72B2CD937B8A}" type="parTrans" cxnId="{44BF0F09-7605-44A6-97FD-250FFC388747}">
      <dgm:prSet/>
      <dgm:spPr/>
      <dgm:t>
        <a:bodyPr/>
        <a:lstStyle/>
        <a:p>
          <a:endParaRPr lang="en-US" sz="1600"/>
        </a:p>
      </dgm:t>
    </dgm:pt>
    <dgm:pt modelId="{3C6993C8-F7FF-4352-8F29-5EEC851A53E3}" type="sibTrans" cxnId="{44BF0F09-7605-44A6-97FD-250FFC388747}">
      <dgm:prSet/>
      <dgm:spPr/>
      <dgm:t>
        <a:bodyPr/>
        <a:lstStyle/>
        <a:p>
          <a:endParaRPr lang="en-US" sz="1600"/>
        </a:p>
      </dgm:t>
    </dgm:pt>
    <dgm:pt modelId="{80160924-D899-4F4D-A552-37A0FF4F29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/>
            <a:t>Extremidade pesada totalmente conectada: concentra grande parte dos parâmetros restantes.</a:t>
          </a:r>
          <a:endParaRPr lang="en-US" sz="1600"/>
        </a:p>
      </dgm:t>
    </dgm:pt>
    <dgm:pt modelId="{0F84292A-DE03-4A99-A29A-333198461060}" type="parTrans" cxnId="{4FE97D03-E21D-46EC-AFE0-3B1100F5BD6C}">
      <dgm:prSet/>
      <dgm:spPr/>
      <dgm:t>
        <a:bodyPr/>
        <a:lstStyle/>
        <a:p>
          <a:endParaRPr lang="en-US" sz="1600"/>
        </a:p>
      </dgm:t>
    </dgm:pt>
    <dgm:pt modelId="{C4E8F72A-ABC4-45B1-AE2D-6788BC2CEF83}" type="sibTrans" cxnId="{4FE97D03-E21D-46EC-AFE0-3B1100F5BD6C}">
      <dgm:prSet/>
      <dgm:spPr/>
      <dgm:t>
        <a:bodyPr/>
        <a:lstStyle/>
        <a:p>
          <a:endParaRPr lang="en-US" sz="1600"/>
        </a:p>
      </dgm:t>
    </dgm:pt>
    <dgm:pt modelId="{C5E91A20-1B38-49F6-969F-E05D7FD8A8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/>
            <a:t>Rápida degradação da precisão com a redução excessiva de α ou ρ.</a:t>
          </a:r>
          <a:endParaRPr lang="en-US" sz="1600"/>
        </a:p>
      </dgm:t>
    </dgm:pt>
    <dgm:pt modelId="{CC4BAD00-C28A-4F24-A0D1-6651523E74F0}" type="parTrans" cxnId="{F6635EA9-F9A3-45B3-A3B1-FDB89995E3DB}">
      <dgm:prSet/>
      <dgm:spPr/>
      <dgm:t>
        <a:bodyPr/>
        <a:lstStyle/>
        <a:p>
          <a:endParaRPr lang="en-US" sz="1600"/>
        </a:p>
      </dgm:t>
    </dgm:pt>
    <dgm:pt modelId="{1D6C0B1E-F8F7-4763-B866-7C02ABD0277F}" type="sibTrans" cxnId="{F6635EA9-F9A3-45B3-A3B1-FDB89995E3DB}">
      <dgm:prSet/>
      <dgm:spPr/>
      <dgm:t>
        <a:bodyPr/>
        <a:lstStyle/>
        <a:p>
          <a:endParaRPr lang="en-US" sz="1600"/>
        </a:p>
      </dgm:t>
    </dgm:pt>
    <dgm:pt modelId="{E087FA10-A87F-4E86-BFE0-3F62A4B9FC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/>
            <a:t>Menor generalização em tarefas complexas (detecção/segmentação) em comparação com modelos mais profundos.</a:t>
          </a:r>
          <a:endParaRPr lang="en-US" sz="1600"/>
        </a:p>
      </dgm:t>
    </dgm:pt>
    <dgm:pt modelId="{F1D10308-7D79-4045-AFB0-C4B423C889B1}" type="parTrans" cxnId="{53DE14B1-97C5-4B35-8352-180494FE4775}">
      <dgm:prSet/>
      <dgm:spPr/>
      <dgm:t>
        <a:bodyPr/>
        <a:lstStyle/>
        <a:p>
          <a:endParaRPr lang="en-US" sz="1600"/>
        </a:p>
      </dgm:t>
    </dgm:pt>
    <dgm:pt modelId="{AD2908F5-06B8-489D-BF3B-FE9C287D1FA4}" type="sibTrans" cxnId="{53DE14B1-97C5-4B35-8352-180494FE4775}">
      <dgm:prSet/>
      <dgm:spPr/>
      <dgm:t>
        <a:bodyPr/>
        <a:lstStyle/>
        <a:p>
          <a:endParaRPr lang="en-US" sz="1600"/>
        </a:p>
      </dgm:t>
    </dgm:pt>
    <dgm:pt modelId="{FFDA13A8-AA62-4DB8-B853-F52D3BD5DE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/>
            <a:t>Destinado ao hardware de 2017: as versões posteriores (V2, V3) superam-no claramente em termos de precisão e eficiência.</a:t>
          </a:r>
          <a:endParaRPr lang="en-US" sz="1600"/>
        </a:p>
      </dgm:t>
    </dgm:pt>
    <dgm:pt modelId="{5B10A96E-D9EA-4C0D-AA40-8051CFAE7E6D}" type="parTrans" cxnId="{6CAE55C8-DA97-466C-B82B-4BA2DFEBAED3}">
      <dgm:prSet/>
      <dgm:spPr/>
      <dgm:t>
        <a:bodyPr/>
        <a:lstStyle/>
        <a:p>
          <a:endParaRPr lang="en-US" sz="1600"/>
        </a:p>
      </dgm:t>
    </dgm:pt>
    <dgm:pt modelId="{7F083C53-39B2-4A85-86D1-9B6971A82A9F}" type="sibTrans" cxnId="{6CAE55C8-DA97-466C-B82B-4BA2DFEBAED3}">
      <dgm:prSet/>
      <dgm:spPr/>
      <dgm:t>
        <a:bodyPr/>
        <a:lstStyle/>
        <a:p>
          <a:endParaRPr lang="en-US" sz="1600"/>
        </a:p>
      </dgm:t>
    </dgm:pt>
    <dgm:pt modelId="{DD28AB86-5146-4A00-A390-98435D4EF4EC}" type="pres">
      <dgm:prSet presAssocID="{81A3A446-05D0-45A4-81E7-5B00BBE5316B}" presName="root" presStyleCnt="0">
        <dgm:presLayoutVars>
          <dgm:dir/>
          <dgm:resizeHandles val="exact"/>
        </dgm:presLayoutVars>
      </dgm:prSet>
      <dgm:spPr/>
    </dgm:pt>
    <dgm:pt modelId="{FE110D10-0453-4F67-AAD9-CFCA2B49D4AC}" type="pres">
      <dgm:prSet presAssocID="{3E408A7A-7441-4BFA-AA72-8C1FE7835C6D}" presName="compNode" presStyleCnt="0"/>
      <dgm:spPr/>
    </dgm:pt>
    <dgm:pt modelId="{CBA26F64-E34D-4E0F-936C-CDA880B829F6}" type="pres">
      <dgm:prSet presAssocID="{3E408A7A-7441-4BFA-AA72-8C1FE7835C6D}" presName="bgRect" presStyleLbl="bgShp" presStyleIdx="0" presStyleCnt="6"/>
      <dgm:spPr/>
    </dgm:pt>
    <dgm:pt modelId="{F222C004-D462-4987-897F-E52E5E4639AB}" type="pres">
      <dgm:prSet presAssocID="{3E408A7A-7441-4BFA-AA72-8C1FE7835C6D}" presName="iconRect" presStyleLbl="node1" presStyleIdx="0" presStyleCnt="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E46AA69A-BE4F-4900-8963-AEFEE4A826E6}" type="pres">
      <dgm:prSet presAssocID="{3E408A7A-7441-4BFA-AA72-8C1FE7835C6D}" presName="spaceRect" presStyleCnt="0"/>
      <dgm:spPr/>
    </dgm:pt>
    <dgm:pt modelId="{E275002D-5A14-473B-B8A2-1FB1C3BA6FD2}" type="pres">
      <dgm:prSet presAssocID="{3E408A7A-7441-4BFA-AA72-8C1FE7835C6D}" presName="parTx" presStyleLbl="revTx" presStyleIdx="0" presStyleCnt="6">
        <dgm:presLayoutVars>
          <dgm:chMax val="0"/>
          <dgm:chPref val="0"/>
        </dgm:presLayoutVars>
      </dgm:prSet>
      <dgm:spPr/>
    </dgm:pt>
    <dgm:pt modelId="{7A9538BB-9194-4CD1-8873-8185C932A65D}" type="pres">
      <dgm:prSet presAssocID="{B6A0AF5D-D226-431C-93C4-063D53561A01}" presName="sibTrans" presStyleCnt="0"/>
      <dgm:spPr/>
    </dgm:pt>
    <dgm:pt modelId="{5CD046FB-B9D6-4FA5-9295-E6505A60F8B4}" type="pres">
      <dgm:prSet presAssocID="{696E4491-94C6-481F-9F5F-FA5B9B9B8D18}" presName="compNode" presStyleCnt="0"/>
      <dgm:spPr/>
    </dgm:pt>
    <dgm:pt modelId="{3BC64160-3A7C-4CB0-BC2B-512BC6079838}" type="pres">
      <dgm:prSet presAssocID="{696E4491-94C6-481F-9F5F-FA5B9B9B8D18}" presName="bgRect" presStyleLbl="bgShp" presStyleIdx="1" presStyleCnt="6"/>
      <dgm:spPr/>
    </dgm:pt>
    <dgm:pt modelId="{5FE9BA33-1663-463E-B2EF-C964347962B0}" type="pres">
      <dgm:prSet presAssocID="{696E4491-94C6-481F-9F5F-FA5B9B9B8D18}" presName="iconRect" presStyleLbl="node1" presStyleIdx="1" presStyleCnt="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75513BE-7173-4AD3-B642-55137866CBC5}" type="pres">
      <dgm:prSet presAssocID="{696E4491-94C6-481F-9F5F-FA5B9B9B8D18}" presName="spaceRect" presStyleCnt="0"/>
      <dgm:spPr/>
    </dgm:pt>
    <dgm:pt modelId="{754FEF0A-0152-47AA-B9F3-1533C0B2CE74}" type="pres">
      <dgm:prSet presAssocID="{696E4491-94C6-481F-9F5F-FA5B9B9B8D18}" presName="parTx" presStyleLbl="revTx" presStyleIdx="1" presStyleCnt="6">
        <dgm:presLayoutVars>
          <dgm:chMax val="0"/>
          <dgm:chPref val="0"/>
        </dgm:presLayoutVars>
      </dgm:prSet>
      <dgm:spPr/>
    </dgm:pt>
    <dgm:pt modelId="{DD8B093D-DEF3-49AB-8E3A-13F0081641CE}" type="pres">
      <dgm:prSet presAssocID="{3C6993C8-F7FF-4352-8F29-5EEC851A53E3}" presName="sibTrans" presStyleCnt="0"/>
      <dgm:spPr/>
    </dgm:pt>
    <dgm:pt modelId="{60E29B44-3980-4D74-95E7-38FD4F91430E}" type="pres">
      <dgm:prSet presAssocID="{80160924-D899-4F4D-A552-37A0FF4F294F}" presName="compNode" presStyleCnt="0"/>
      <dgm:spPr/>
    </dgm:pt>
    <dgm:pt modelId="{BDDE7475-002E-4637-A60B-DF8108709662}" type="pres">
      <dgm:prSet presAssocID="{80160924-D899-4F4D-A552-37A0FF4F294F}" presName="bgRect" presStyleLbl="bgShp" presStyleIdx="2" presStyleCnt="6"/>
      <dgm:spPr/>
    </dgm:pt>
    <dgm:pt modelId="{85DF2668-041F-4752-963D-3DE80CE0BB5C}" type="pres">
      <dgm:prSet presAssocID="{80160924-D899-4F4D-A552-37A0FF4F294F}" presName="iconRect" presStyleLbl="node1" presStyleIdx="2" presStyleCnt="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1EF05AC1-B2E5-4B82-B5EF-A851ABDD85BD}" type="pres">
      <dgm:prSet presAssocID="{80160924-D899-4F4D-A552-37A0FF4F294F}" presName="spaceRect" presStyleCnt="0"/>
      <dgm:spPr/>
    </dgm:pt>
    <dgm:pt modelId="{C7E1A50F-81B7-4314-9A86-EA559C8F176B}" type="pres">
      <dgm:prSet presAssocID="{80160924-D899-4F4D-A552-37A0FF4F294F}" presName="parTx" presStyleLbl="revTx" presStyleIdx="2" presStyleCnt="6">
        <dgm:presLayoutVars>
          <dgm:chMax val="0"/>
          <dgm:chPref val="0"/>
        </dgm:presLayoutVars>
      </dgm:prSet>
      <dgm:spPr/>
    </dgm:pt>
    <dgm:pt modelId="{7F7B8BC8-7708-41EA-85BA-3E6DBDB0F3C9}" type="pres">
      <dgm:prSet presAssocID="{C4E8F72A-ABC4-45B1-AE2D-6788BC2CEF83}" presName="sibTrans" presStyleCnt="0"/>
      <dgm:spPr/>
    </dgm:pt>
    <dgm:pt modelId="{1CF2A810-6E4F-4E52-8866-23959A463370}" type="pres">
      <dgm:prSet presAssocID="{C5E91A20-1B38-49F6-969F-E05D7FD8A8CF}" presName="compNode" presStyleCnt="0"/>
      <dgm:spPr/>
    </dgm:pt>
    <dgm:pt modelId="{F0032883-EA04-44D1-8B7E-30ACEA361BD3}" type="pres">
      <dgm:prSet presAssocID="{C5E91A20-1B38-49F6-969F-E05D7FD8A8CF}" presName="bgRect" presStyleLbl="bgShp" presStyleIdx="3" presStyleCnt="6"/>
      <dgm:spPr/>
    </dgm:pt>
    <dgm:pt modelId="{E1F88686-394A-43CD-981B-246C266B065D}" type="pres">
      <dgm:prSet presAssocID="{C5E91A20-1B38-49F6-969F-E05D7FD8A8CF}" presName="iconRect" presStyleLbl="node1" presStyleIdx="3" presStyleCnt="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DE516E85-E280-4C83-9D8B-82A79558A28F}" type="pres">
      <dgm:prSet presAssocID="{C5E91A20-1B38-49F6-969F-E05D7FD8A8CF}" presName="spaceRect" presStyleCnt="0"/>
      <dgm:spPr/>
    </dgm:pt>
    <dgm:pt modelId="{BFD1B97C-8ED1-4AED-A16C-E3E13DF94AD5}" type="pres">
      <dgm:prSet presAssocID="{C5E91A20-1B38-49F6-969F-E05D7FD8A8CF}" presName="parTx" presStyleLbl="revTx" presStyleIdx="3" presStyleCnt="6">
        <dgm:presLayoutVars>
          <dgm:chMax val="0"/>
          <dgm:chPref val="0"/>
        </dgm:presLayoutVars>
      </dgm:prSet>
      <dgm:spPr/>
    </dgm:pt>
    <dgm:pt modelId="{354B51D3-B011-42C1-AEDE-62C960CAAA34}" type="pres">
      <dgm:prSet presAssocID="{1D6C0B1E-F8F7-4763-B866-7C02ABD0277F}" presName="sibTrans" presStyleCnt="0"/>
      <dgm:spPr/>
    </dgm:pt>
    <dgm:pt modelId="{C73BD1F2-F00D-482B-BD84-C4B3D68FA316}" type="pres">
      <dgm:prSet presAssocID="{E087FA10-A87F-4E86-BFE0-3F62A4B9FCC9}" presName="compNode" presStyleCnt="0"/>
      <dgm:spPr/>
    </dgm:pt>
    <dgm:pt modelId="{4144EA40-D38E-4547-915E-D5BB0A4CECE2}" type="pres">
      <dgm:prSet presAssocID="{E087FA10-A87F-4E86-BFE0-3F62A4B9FCC9}" presName="bgRect" presStyleLbl="bgShp" presStyleIdx="4" presStyleCnt="6"/>
      <dgm:spPr/>
    </dgm:pt>
    <dgm:pt modelId="{6EAE4669-4352-46DC-BADD-3FEA4D2952B5}" type="pres">
      <dgm:prSet presAssocID="{E087FA10-A87F-4E86-BFE0-3F62A4B9FCC9}" presName="iconRect" presStyleLbl="node1" presStyleIdx="4" presStyleCnt="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CA909C94-E0A0-4ADA-A618-2D334487F43C}" type="pres">
      <dgm:prSet presAssocID="{E087FA10-A87F-4E86-BFE0-3F62A4B9FCC9}" presName="spaceRect" presStyleCnt="0"/>
      <dgm:spPr/>
    </dgm:pt>
    <dgm:pt modelId="{C33E806C-4513-4DE0-B1AB-5EF4CF92D73A}" type="pres">
      <dgm:prSet presAssocID="{E087FA10-A87F-4E86-BFE0-3F62A4B9FCC9}" presName="parTx" presStyleLbl="revTx" presStyleIdx="4" presStyleCnt="6">
        <dgm:presLayoutVars>
          <dgm:chMax val="0"/>
          <dgm:chPref val="0"/>
        </dgm:presLayoutVars>
      </dgm:prSet>
      <dgm:spPr/>
    </dgm:pt>
    <dgm:pt modelId="{D8A51483-1F8B-4450-9847-25D8CBD8AD5B}" type="pres">
      <dgm:prSet presAssocID="{AD2908F5-06B8-489D-BF3B-FE9C287D1FA4}" presName="sibTrans" presStyleCnt="0"/>
      <dgm:spPr/>
    </dgm:pt>
    <dgm:pt modelId="{A4F37EC0-B6C0-429B-855D-E26DB64A0A9F}" type="pres">
      <dgm:prSet presAssocID="{FFDA13A8-AA62-4DB8-B853-F52D3BD5DE37}" presName="compNode" presStyleCnt="0"/>
      <dgm:spPr/>
    </dgm:pt>
    <dgm:pt modelId="{7B57C806-E7CC-4ED9-B1FE-A914150DE12F}" type="pres">
      <dgm:prSet presAssocID="{FFDA13A8-AA62-4DB8-B853-F52D3BD5DE37}" presName="bgRect" presStyleLbl="bgShp" presStyleIdx="5" presStyleCnt="6"/>
      <dgm:spPr/>
    </dgm:pt>
    <dgm:pt modelId="{E329E61B-0601-4A4E-A852-D9AC88A08B41}" type="pres">
      <dgm:prSet presAssocID="{FFDA13A8-AA62-4DB8-B853-F52D3BD5DE37}" presName="iconRect" presStyleLbl="node1" presStyleIdx="5" presStyleCnt="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06B4A693-A06A-4403-BCF7-3BFD6B5C6562}" type="pres">
      <dgm:prSet presAssocID="{FFDA13A8-AA62-4DB8-B853-F52D3BD5DE37}" presName="spaceRect" presStyleCnt="0"/>
      <dgm:spPr/>
    </dgm:pt>
    <dgm:pt modelId="{E5CAF29F-5221-4816-99E9-139D6C7E593D}" type="pres">
      <dgm:prSet presAssocID="{FFDA13A8-AA62-4DB8-B853-F52D3BD5DE3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FE97D03-E21D-46EC-AFE0-3B1100F5BD6C}" srcId="{81A3A446-05D0-45A4-81E7-5B00BBE5316B}" destId="{80160924-D899-4F4D-A552-37A0FF4F294F}" srcOrd="2" destOrd="0" parTransId="{0F84292A-DE03-4A99-A29A-333198461060}" sibTransId="{C4E8F72A-ABC4-45B1-AE2D-6788BC2CEF83}"/>
    <dgm:cxn modelId="{44BF0F09-7605-44A6-97FD-250FFC388747}" srcId="{81A3A446-05D0-45A4-81E7-5B00BBE5316B}" destId="{696E4491-94C6-481F-9F5F-FA5B9B9B8D18}" srcOrd="1" destOrd="0" parTransId="{506589D7-0BE9-425B-A4A0-72B2CD937B8A}" sibTransId="{3C6993C8-F7FF-4352-8F29-5EEC851A53E3}"/>
    <dgm:cxn modelId="{0B88F923-AA43-4B23-BB81-ED4550CA9AFF}" type="presOf" srcId="{FFDA13A8-AA62-4DB8-B853-F52D3BD5DE37}" destId="{E5CAF29F-5221-4816-99E9-139D6C7E593D}" srcOrd="0" destOrd="0" presId="urn:microsoft.com/office/officeart/2018/2/layout/IconVerticalSolidList"/>
    <dgm:cxn modelId="{5DB9D15B-4EFB-4BA8-9E7E-AC03232CA558}" srcId="{81A3A446-05D0-45A4-81E7-5B00BBE5316B}" destId="{3E408A7A-7441-4BFA-AA72-8C1FE7835C6D}" srcOrd="0" destOrd="0" parTransId="{53AA4DEF-83CE-49AB-B1B7-9CE1B7ED451B}" sibTransId="{B6A0AF5D-D226-431C-93C4-063D53561A01}"/>
    <dgm:cxn modelId="{79B7825D-CD62-4341-A47E-E9BFFEE6130A}" type="presOf" srcId="{80160924-D899-4F4D-A552-37A0FF4F294F}" destId="{C7E1A50F-81B7-4314-9A86-EA559C8F176B}" srcOrd="0" destOrd="0" presId="urn:microsoft.com/office/officeart/2018/2/layout/IconVerticalSolidList"/>
    <dgm:cxn modelId="{6623B94D-81C9-47B0-9EB9-BB24B75104FD}" type="presOf" srcId="{C5E91A20-1B38-49F6-969F-E05D7FD8A8CF}" destId="{BFD1B97C-8ED1-4AED-A16C-E3E13DF94AD5}" srcOrd="0" destOrd="0" presId="urn:microsoft.com/office/officeart/2018/2/layout/IconVerticalSolidList"/>
    <dgm:cxn modelId="{BD46EA72-8DA8-423D-9631-07E341A3FA85}" type="presOf" srcId="{E087FA10-A87F-4E86-BFE0-3F62A4B9FCC9}" destId="{C33E806C-4513-4DE0-B1AB-5EF4CF92D73A}" srcOrd="0" destOrd="0" presId="urn:microsoft.com/office/officeart/2018/2/layout/IconVerticalSolidList"/>
    <dgm:cxn modelId="{5B5C2D8B-DF0D-4E63-8A3B-35AD038D6A88}" type="presOf" srcId="{81A3A446-05D0-45A4-81E7-5B00BBE5316B}" destId="{DD28AB86-5146-4A00-A390-98435D4EF4EC}" srcOrd="0" destOrd="0" presId="urn:microsoft.com/office/officeart/2018/2/layout/IconVerticalSolidList"/>
    <dgm:cxn modelId="{887D9E97-079D-4ECC-A959-C1A5BE4F901B}" type="presOf" srcId="{3E408A7A-7441-4BFA-AA72-8C1FE7835C6D}" destId="{E275002D-5A14-473B-B8A2-1FB1C3BA6FD2}" srcOrd="0" destOrd="0" presId="urn:microsoft.com/office/officeart/2018/2/layout/IconVerticalSolidList"/>
    <dgm:cxn modelId="{F6635EA9-F9A3-45B3-A3B1-FDB89995E3DB}" srcId="{81A3A446-05D0-45A4-81E7-5B00BBE5316B}" destId="{C5E91A20-1B38-49F6-969F-E05D7FD8A8CF}" srcOrd="3" destOrd="0" parTransId="{CC4BAD00-C28A-4F24-A0D1-6651523E74F0}" sibTransId="{1D6C0B1E-F8F7-4763-B866-7C02ABD0277F}"/>
    <dgm:cxn modelId="{53DE14B1-97C5-4B35-8352-180494FE4775}" srcId="{81A3A446-05D0-45A4-81E7-5B00BBE5316B}" destId="{E087FA10-A87F-4E86-BFE0-3F62A4B9FCC9}" srcOrd="4" destOrd="0" parTransId="{F1D10308-7D79-4045-AFB0-C4B423C889B1}" sibTransId="{AD2908F5-06B8-489D-BF3B-FE9C287D1FA4}"/>
    <dgm:cxn modelId="{6CAE55C8-DA97-466C-B82B-4BA2DFEBAED3}" srcId="{81A3A446-05D0-45A4-81E7-5B00BBE5316B}" destId="{FFDA13A8-AA62-4DB8-B853-F52D3BD5DE37}" srcOrd="5" destOrd="0" parTransId="{5B10A96E-D9EA-4C0D-AA40-8051CFAE7E6D}" sibTransId="{7F083C53-39B2-4A85-86D1-9B6971A82A9F}"/>
    <dgm:cxn modelId="{75C4A6D5-BCE1-46F5-9508-2DD3755D7A05}" type="presOf" srcId="{696E4491-94C6-481F-9F5F-FA5B9B9B8D18}" destId="{754FEF0A-0152-47AA-B9F3-1533C0B2CE74}" srcOrd="0" destOrd="0" presId="urn:microsoft.com/office/officeart/2018/2/layout/IconVerticalSolidList"/>
    <dgm:cxn modelId="{5B20A9A7-3321-46CE-8FE8-63590925D79A}" type="presParOf" srcId="{DD28AB86-5146-4A00-A390-98435D4EF4EC}" destId="{FE110D10-0453-4F67-AAD9-CFCA2B49D4AC}" srcOrd="0" destOrd="0" presId="urn:microsoft.com/office/officeart/2018/2/layout/IconVerticalSolidList"/>
    <dgm:cxn modelId="{67ED7A4F-8E03-4FD7-8064-9D9E7EB8A97C}" type="presParOf" srcId="{FE110D10-0453-4F67-AAD9-CFCA2B49D4AC}" destId="{CBA26F64-E34D-4E0F-936C-CDA880B829F6}" srcOrd="0" destOrd="0" presId="urn:microsoft.com/office/officeart/2018/2/layout/IconVerticalSolidList"/>
    <dgm:cxn modelId="{3EE0B8F7-A612-40CA-93F7-A96EC2EE6B56}" type="presParOf" srcId="{FE110D10-0453-4F67-AAD9-CFCA2B49D4AC}" destId="{F222C004-D462-4987-897F-E52E5E4639AB}" srcOrd="1" destOrd="0" presId="urn:microsoft.com/office/officeart/2018/2/layout/IconVerticalSolidList"/>
    <dgm:cxn modelId="{59021CC2-4484-45BB-8C61-4358C8ABCA7C}" type="presParOf" srcId="{FE110D10-0453-4F67-AAD9-CFCA2B49D4AC}" destId="{E46AA69A-BE4F-4900-8963-AEFEE4A826E6}" srcOrd="2" destOrd="0" presId="urn:microsoft.com/office/officeart/2018/2/layout/IconVerticalSolidList"/>
    <dgm:cxn modelId="{410DAFDC-DCAC-4B84-922A-EB7D568DE3E7}" type="presParOf" srcId="{FE110D10-0453-4F67-AAD9-CFCA2B49D4AC}" destId="{E275002D-5A14-473B-B8A2-1FB1C3BA6FD2}" srcOrd="3" destOrd="0" presId="urn:microsoft.com/office/officeart/2018/2/layout/IconVerticalSolidList"/>
    <dgm:cxn modelId="{6391754A-232A-4F59-8529-10167456B929}" type="presParOf" srcId="{DD28AB86-5146-4A00-A390-98435D4EF4EC}" destId="{7A9538BB-9194-4CD1-8873-8185C932A65D}" srcOrd="1" destOrd="0" presId="urn:microsoft.com/office/officeart/2018/2/layout/IconVerticalSolidList"/>
    <dgm:cxn modelId="{61AB31AB-57E2-427B-985B-3007275B0EED}" type="presParOf" srcId="{DD28AB86-5146-4A00-A390-98435D4EF4EC}" destId="{5CD046FB-B9D6-4FA5-9295-E6505A60F8B4}" srcOrd="2" destOrd="0" presId="urn:microsoft.com/office/officeart/2018/2/layout/IconVerticalSolidList"/>
    <dgm:cxn modelId="{FD7EF810-E1C8-4B0E-9B1A-077645936EE6}" type="presParOf" srcId="{5CD046FB-B9D6-4FA5-9295-E6505A60F8B4}" destId="{3BC64160-3A7C-4CB0-BC2B-512BC6079838}" srcOrd="0" destOrd="0" presId="urn:microsoft.com/office/officeart/2018/2/layout/IconVerticalSolidList"/>
    <dgm:cxn modelId="{77915DF1-7D9E-437F-950C-61D46815EB0C}" type="presParOf" srcId="{5CD046FB-B9D6-4FA5-9295-E6505A60F8B4}" destId="{5FE9BA33-1663-463E-B2EF-C964347962B0}" srcOrd="1" destOrd="0" presId="urn:microsoft.com/office/officeart/2018/2/layout/IconVerticalSolidList"/>
    <dgm:cxn modelId="{9CA1EDE6-A071-495E-944F-556AB8465826}" type="presParOf" srcId="{5CD046FB-B9D6-4FA5-9295-E6505A60F8B4}" destId="{A75513BE-7173-4AD3-B642-55137866CBC5}" srcOrd="2" destOrd="0" presId="urn:microsoft.com/office/officeart/2018/2/layout/IconVerticalSolidList"/>
    <dgm:cxn modelId="{F11B5BEC-1893-446E-8D46-360D4423F33F}" type="presParOf" srcId="{5CD046FB-B9D6-4FA5-9295-E6505A60F8B4}" destId="{754FEF0A-0152-47AA-B9F3-1533C0B2CE74}" srcOrd="3" destOrd="0" presId="urn:microsoft.com/office/officeart/2018/2/layout/IconVerticalSolidList"/>
    <dgm:cxn modelId="{9AB24D79-87F8-4DCC-883D-982780C5706D}" type="presParOf" srcId="{DD28AB86-5146-4A00-A390-98435D4EF4EC}" destId="{DD8B093D-DEF3-49AB-8E3A-13F0081641CE}" srcOrd="3" destOrd="0" presId="urn:microsoft.com/office/officeart/2018/2/layout/IconVerticalSolidList"/>
    <dgm:cxn modelId="{7164E414-3504-44CE-AE08-8E58A889B75A}" type="presParOf" srcId="{DD28AB86-5146-4A00-A390-98435D4EF4EC}" destId="{60E29B44-3980-4D74-95E7-38FD4F91430E}" srcOrd="4" destOrd="0" presId="urn:microsoft.com/office/officeart/2018/2/layout/IconVerticalSolidList"/>
    <dgm:cxn modelId="{6EAE08AD-8369-4C87-BFDF-4DDE7F3A4BC0}" type="presParOf" srcId="{60E29B44-3980-4D74-95E7-38FD4F91430E}" destId="{BDDE7475-002E-4637-A60B-DF8108709662}" srcOrd="0" destOrd="0" presId="urn:microsoft.com/office/officeart/2018/2/layout/IconVerticalSolidList"/>
    <dgm:cxn modelId="{827A06FB-6572-46C6-B08C-9A4427DED03E}" type="presParOf" srcId="{60E29B44-3980-4D74-95E7-38FD4F91430E}" destId="{85DF2668-041F-4752-963D-3DE80CE0BB5C}" srcOrd="1" destOrd="0" presId="urn:microsoft.com/office/officeart/2018/2/layout/IconVerticalSolidList"/>
    <dgm:cxn modelId="{9C6B1844-1AD5-464E-A9C7-9F8F2679C283}" type="presParOf" srcId="{60E29B44-3980-4D74-95E7-38FD4F91430E}" destId="{1EF05AC1-B2E5-4B82-B5EF-A851ABDD85BD}" srcOrd="2" destOrd="0" presId="urn:microsoft.com/office/officeart/2018/2/layout/IconVerticalSolidList"/>
    <dgm:cxn modelId="{3447F8C2-EF9C-4D23-9225-F24A62267022}" type="presParOf" srcId="{60E29B44-3980-4D74-95E7-38FD4F91430E}" destId="{C7E1A50F-81B7-4314-9A86-EA559C8F176B}" srcOrd="3" destOrd="0" presId="urn:microsoft.com/office/officeart/2018/2/layout/IconVerticalSolidList"/>
    <dgm:cxn modelId="{73734F2B-F09E-4C56-BC5F-3E1D82FFDC42}" type="presParOf" srcId="{DD28AB86-5146-4A00-A390-98435D4EF4EC}" destId="{7F7B8BC8-7708-41EA-85BA-3E6DBDB0F3C9}" srcOrd="5" destOrd="0" presId="urn:microsoft.com/office/officeart/2018/2/layout/IconVerticalSolidList"/>
    <dgm:cxn modelId="{4B0B61BE-D461-4462-9A19-7E01F79AC102}" type="presParOf" srcId="{DD28AB86-5146-4A00-A390-98435D4EF4EC}" destId="{1CF2A810-6E4F-4E52-8866-23959A463370}" srcOrd="6" destOrd="0" presId="urn:microsoft.com/office/officeart/2018/2/layout/IconVerticalSolidList"/>
    <dgm:cxn modelId="{4F089B55-269F-4362-9F1C-D8EB9A2CE8A4}" type="presParOf" srcId="{1CF2A810-6E4F-4E52-8866-23959A463370}" destId="{F0032883-EA04-44D1-8B7E-30ACEA361BD3}" srcOrd="0" destOrd="0" presId="urn:microsoft.com/office/officeart/2018/2/layout/IconVerticalSolidList"/>
    <dgm:cxn modelId="{F9645A50-65D0-4A07-B65E-3A281E57127B}" type="presParOf" srcId="{1CF2A810-6E4F-4E52-8866-23959A463370}" destId="{E1F88686-394A-43CD-981B-246C266B065D}" srcOrd="1" destOrd="0" presId="urn:microsoft.com/office/officeart/2018/2/layout/IconVerticalSolidList"/>
    <dgm:cxn modelId="{CA775103-4CBA-4851-932C-3A833F5AF0AB}" type="presParOf" srcId="{1CF2A810-6E4F-4E52-8866-23959A463370}" destId="{DE516E85-E280-4C83-9D8B-82A79558A28F}" srcOrd="2" destOrd="0" presId="urn:microsoft.com/office/officeart/2018/2/layout/IconVerticalSolidList"/>
    <dgm:cxn modelId="{11E20DD8-CC8F-418D-9978-A35C3FAAB4AD}" type="presParOf" srcId="{1CF2A810-6E4F-4E52-8866-23959A463370}" destId="{BFD1B97C-8ED1-4AED-A16C-E3E13DF94AD5}" srcOrd="3" destOrd="0" presId="urn:microsoft.com/office/officeart/2018/2/layout/IconVerticalSolidList"/>
    <dgm:cxn modelId="{01E1BB9D-D24C-4A87-A42E-E26A767778E3}" type="presParOf" srcId="{DD28AB86-5146-4A00-A390-98435D4EF4EC}" destId="{354B51D3-B011-42C1-AEDE-62C960CAAA34}" srcOrd="7" destOrd="0" presId="urn:microsoft.com/office/officeart/2018/2/layout/IconVerticalSolidList"/>
    <dgm:cxn modelId="{E37ACCAF-EE20-43D8-85F4-4F7E4E4AD711}" type="presParOf" srcId="{DD28AB86-5146-4A00-A390-98435D4EF4EC}" destId="{C73BD1F2-F00D-482B-BD84-C4B3D68FA316}" srcOrd="8" destOrd="0" presId="urn:microsoft.com/office/officeart/2018/2/layout/IconVerticalSolidList"/>
    <dgm:cxn modelId="{125BE4D7-E4E1-488F-8507-4A2AB412FCC3}" type="presParOf" srcId="{C73BD1F2-F00D-482B-BD84-C4B3D68FA316}" destId="{4144EA40-D38E-4547-915E-D5BB0A4CECE2}" srcOrd="0" destOrd="0" presId="urn:microsoft.com/office/officeart/2018/2/layout/IconVerticalSolidList"/>
    <dgm:cxn modelId="{454D7489-C0B2-42C7-9FA5-AE430097C35E}" type="presParOf" srcId="{C73BD1F2-F00D-482B-BD84-C4B3D68FA316}" destId="{6EAE4669-4352-46DC-BADD-3FEA4D2952B5}" srcOrd="1" destOrd="0" presId="urn:microsoft.com/office/officeart/2018/2/layout/IconVerticalSolidList"/>
    <dgm:cxn modelId="{A34EB9A5-9F69-4B44-BD04-A077959538A2}" type="presParOf" srcId="{C73BD1F2-F00D-482B-BD84-C4B3D68FA316}" destId="{CA909C94-E0A0-4ADA-A618-2D334487F43C}" srcOrd="2" destOrd="0" presId="urn:microsoft.com/office/officeart/2018/2/layout/IconVerticalSolidList"/>
    <dgm:cxn modelId="{A2CC0DCD-0A01-49DA-983C-2B5199591283}" type="presParOf" srcId="{C73BD1F2-F00D-482B-BD84-C4B3D68FA316}" destId="{C33E806C-4513-4DE0-B1AB-5EF4CF92D73A}" srcOrd="3" destOrd="0" presId="urn:microsoft.com/office/officeart/2018/2/layout/IconVerticalSolidList"/>
    <dgm:cxn modelId="{E46111FF-7F6F-4701-9C26-D9C64894523E}" type="presParOf" srcId="{DD28AB86-5146-4A00-A390-98435D4EF4EC}" destId="{D8A51483-1F8B-4450-9847-25D8CBD8AD5B}" srcOrd="9" destOrd="0" presId="urn:microsoft.com/office/officeart/2018/2/layout/IconVerticalSolidList"/>
    <dgm:cxn modelId="{6971C958-71D8-4663-AC09-AA817D3B64CE}" type="presParOf" srcId="{DD28AB86-5146-4A00-A390-98435D4EF4EC}" destId="{A4F37EC0-B6C0-429B-855D-E26DB64A0A9F}" srcOrd="10" destOrd="0" presId="urn:microsoft.com/office/officeart/2018/2/layout/IconVerticalSolidList"/>
    <dgm:cxn modelId="{9587C864-FDB4-4254-B4F6-C13E5D4B241A}" type="presParOf" srcId="{A4F37EC0-B6C0-429B-855D-E26DB64A0A9F}" destId="{7B57C806-E7CC-4ED9-B1FE-A914150DE12F}" srcOrd="0" destOrd="0" presId="urn:microsoft.com/office/officeart/2018/2/layout/IconVerticalSolidList"/>
    <dgm:cxn modelId="{7FBE309A-B9C4-4057-A4D8-F26D5660D9E1}" type="presParOf" srcId="{A4F37EC0-B6C0-429B-855D-E26DB64A0A9F}" destId="{E329E61B-0601-4A4E-A852-D9AC88A08B41}" srcOrd="1" destOrd="0" presId="urn:microsoft.com/office/officeart/2018/2/layout/IconVerticalSolidList"/>
    <dgm:cxn modelId="{9C9D5F01-A6C0-4520-9C5F-4678A3D55958}" type="presParOf" srcId="{A4F37EC0-B6C0-429B-855D-E26DB64A0A9F}" destId="{06B4A693-A06A-4403-BCF7-3BFD6B5C6562}" srcOrd="2" destOrd="0" presId="urn:microsoft.com/office/officeart/2018/2/layout/IconVerticalSolidList"/>
    <dgm:cxn modelId="{541DF6A2-170B-489A-9740-4216556A0083}" type="presParOf" srcId="{A4F37EC0-B6C0-429B-855D-E26DB64A0A9F}" destId="{E5CAF29F-5221-4816-99E9-139D6C7E59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60075-3DF2-4F0B-9E0A-D30730A8AE07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b="1" kern="1200" dirty="0" err="1"/>
            <a:t>RMSProp</a:t>
          </a:r>
          <a:r>
            <a:rPr lang="es-ES" sz="2200" b="1" kern="1200" dirty="0"/>
            <a:t>: </a:t>
          </a:r>
          <a:r>
            <a:rPr lang="es-ES" sz="2200" kern="1200" dirty="0"/>
            <a:t>adapta a taxa de aprendizado a cada parâmetro, permitindo um treinamento mais estável e mais rápido.</a:t>
          </a:r>
          <a:endParaRPr lang="en-US" sz="2200" kern="1200" dirty="0"/>
        </a:p>
      </dsp:txBody>
      <dsp:txXfrm rot="-5400000">
        <a:off x="3785616" y="197117"/>
        <a:ext cx="6675221" cy="1012303"/>
      </dsp:txXfrm>
    </dsp:sp>
    <dsp:sp modelId="{2A016BE2-8258-4C22-9BA3-C44E9A41DBCD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O MobileNet foi treinado no TensorFlow, usando o otimizador RMSProp.</a:t>
          </a:r>
          <a:endParaRPr lang="en-US" sz="2100" kern="1200"/>
        </a:p>
      </dsp:txBody>
      <dsp:txXfrm>
        <a:off x="68454" y="70578"/>
        <a:ext cx="3648708" cy="1265378"/>
      </dsp:txXfrm>
    </dsp:sp>
    <dsp:sp modelId="{22EA8E98-0BEB-4963-8A7F-684014415D39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b="1" kern="1200" dirty="0" err="1"/>
            <a:t>Descida de gradiente assíncrona</a:t>
          </a:r>
          <a:r>
            <a:rPr lang="es-ES" sz="2200" b="1" kern="1200" dirty="0"/>
            <a:t>: </a:t>
          </a:r>
          <a:r>
            <a:rPr lang="es-ES" sz="2200" kern="1200" dirty="0"/>
            <a:t>vários processadores treinam em paralelo e atualizam os parâmetros sem esperar que todos eles terminem.</a:t>
          </a:r>
          <a:endParaRPr lang="en-US" sz="2200" kern="1200" dirty="0"/>
        </a:p>
      </dsp:txBody>
      <dsp:txXfrm rot="-5400000">
        <a:off x="3785616" y="1669517"/>
        <a:ext cx="6675221" cy="1012303"/>
      </dsp:txXfrm>
    </dsp:sp>
    <dsp:sp modelId="{DBE76719-F556-4D93-821D-6562FC04009A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O procedimento seguiu a mesma estratégia do InceptionV3.</a:t>
          </a:r>
          <a:endParaRPr lang="en-US" sz="2100" kern="1200"/>
        </a:p>
      </dsp:txBody>
      <dsp:txXfrm>
        <a:off x="68454" y="1542979"/>
        <a:ext cx="3648708" cy="1265378"/>
      </dsp:txXfrm>
    </dsp:sp>
    <dsp:sp modelId="{286CA471-D6BC-41C8-97D1-037BB94FA806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Resultados diferentes ao alterar apenas os </a:t>
          </a:r>
          <a:r>
            <a:rPr lang="es-ES" sz="2200" kern="1200" dirty="0" err="1"/>
            <a:t>hiperparâmetros </a:t>
          </a:r>
          <a:r>
            <a:rPr lang="es-ES" sz="2200" b="1" kern="1200" dirty="0"/>
            <a:t>(α e ρ)</a:t>
          </a:r>
          <a:r>
            <a:rPr lang="es-ES" sz="2200" b="0" kern="1200" dirty="0"/>
            <a:t>.</a:t>
          </a:r>
          <a:endParaRPr lang="en-US" sz="2200" b="0" kern="1200" dirty="0"/>
        </a:p>
      </dsp:txBody>
      <dsp:txXfrm rot="-5400000">
        <a:off x="3785616" y="3141918"/>
        <a:ext cx="6675221" cy="1012303"/>
      </dsp:txXfrm>
    </dsp:sp>
    <dsp:sp modelId="{1975B185-FD5F-4BE1-823E-F5746E252E59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Todas as variantes do MobileNet podem ser treinadas com a configuração básica.</a:t>
          </a:r>
          <a:endParaRPr lang="en-US" sz="2100" kern="1200"/>
        </a:p>
      </dsp:txBody>
      <dsp:txXfrm>
        <a:off x="68454" y="3015380"/>
        <a:ext cx="3648708" cy="1265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0802F-18D3-411A-94B1-0F14114F4BDD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/>
            <a:t>Usa menos regularização do que as redes maiores.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/>
            <a:t>Não usa técnicas adicionais, como suavização de rótulos ou cabeças laterais.</a:t>
          </a:r>
          <a:endParaRPr lang="en-US" sz="1600" kern="1200"/>
        </a:p>
      </dsp:txBody>
      <dsp:txXfrm rot="-5400000">
        <a:off x="3785615" y="147831"/>
        <a:ext cx="6689078" cy="756160"/>
      </dsp:txXfrm>
    </dsp:sp>
    <dsp:sp modelId="{98B749BE-EE98-4E63-A3F8-AC900D732AEA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Regularização na MobileNet</a:t>
          </a:r>
          <a:endParaRPr lang="en-US" sz="2900" kern="1200"/>
        </a:p>
      </dsp:txBody>
      <dsp:txXfrm>
        <a:off x="51133" y="53310"/>
        <a:ext cx="3683350" cy="945199"/>
      </dsp:txXfrm>
    </dsp:sp>
    <dsp:sp modelId="{8DBE2817-0B57-4CAE-95E6-374E9B55FFB1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/>
            <a:t>Foram aplicadas transformações mais simples: recorte moderado, sem distorções agressivas.</a:t>
          </a:r>
          <a:endParaRPr lang="en-US" sz="1600" kern="1200"/>
        </a:p>
      </dsp:txBody>
      <dsp:txXfrm rot="-5400000">
        <a:off x="3785615" y="1247670"/>
        <a:ext cx="6689078" cy="756160"/>
      </dsp:txXfrm>
    </dsp:sp>
    <dsp:sp modelId="{2C406CAF-7536-4F1E-962D-2FC35DCECC8D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Aumento de dados</a:t>
          </a:r>
          <a:endParaRPr lang="en-US" sz="2900" kern="1200"/>
        </a:p>
      </dsp:txBody>
      <dsp:txXfrm>
        <a:off x="51133" y="1153149"/>
        <a:ext cx="3683350" cy="945199"/>
      </dsp:txXfrm>
    </dsp:sp>
    <dsp:sp modelId="{8693C0CA-8B20-44BB-AAEB-4FC46B025DA8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/>
            <a:t>Pouco ou nenhum aplicado a filtros de profundidade, porque eles já têm poucos parâmetros.</a:t>
          </a:r>
          <a:endParaRPr lang="en-US" sz="1600" kern="1200"/>
        </a:p>
      </dsp:txBody>
      <dsp:txXfrm rot="-5400000">
        <a:off x="3785615" y="2347509"/>
        <a:ext cx="6689078" cy="756160"/>
      </dsp:txXfrm>
    </dsp:sp>
    <dsp:sp modelId="{DD8BD9FD-5F65-49F1-BC00-754504A58520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Decaimento de peso (regularização L2)</a:t>
          </a:r>
          <a:endParaRPr lang="en-US" sz="2900" kern="1200"/>
        </a:p>
      </dsp:txBody>
      <dsp:txXfrm>
        <a:off x="51133" y="2252988"/>
        <a:ext cx="3683350" cy="945199"/>
      </dsp:txXfrm>
    </dsp:sp>
    <dsp:sp modelId="{B6027E2E-7E59-4CD5-98A8-6D20562766B2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/>
            <a:t>Todas as camadas convolucionais foram seguidas por ReLU (Rectified Linear Unit), que introduz a não linearidade e acelera o treinamento.</a:t>
          </a:r>
          <a:endParaRPr lang="en-US" sz="1600" kern="1200"/>
        </a:p>
      </dsp:txBody>
      <dsp:txXfrm rot="-5400000">
        <a:off x="3785615" y="3447347"/>
        <a:ext cx="6689078" cy="756160"/>
      </dsp:txXfrm>
    </dsp:sp>
    <dsp:sp modelId="{677ECF15-6A10-4411-A62E-7013DAF77B4E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Função de ativação</a:t>
          </a:r>
          <a:endParaRPr lang="en-US" sz="2900" kern="1200"/>
        </a:p>
      </dsp:txBody>
      <dsp:txXfrm>
        <a:off x="51133" y="3352827"/>
        <a:ext cx="3683350" cy="945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04AE0-AED9-4898-A20C-5943A117410A}">
      <dsp:nvSpPr>
        <dsp:cNvPr id="0" name=""/>
        <dsp:cNvSpPr/>
      </dsp:nvSpPr>
      <dsp:spPr>
        <a:xfrm>
          <a:off x="0" y="37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C0B8-36CA-4C67-8857-683C463899D1}">
      <dsp:nvSpPr>
        <dsp:cNvPr id="0" name=""/>
        <dsp:cNvSpPr/>
      </dsp:nvSpPr>
      <dsp:spPr>
        <a:xfrm>
          <a:off x="154829" y="115534"/>
          <a:ext cx="281509" cy="28150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23899-44FC-489F-9DCE-F1E14E78A032}">
      <dsp:nvSpPr>
        <dsp:cNvPr id="0" name=""/>
        <dsp:cNvSpPr/>
      </dsp:nvSpPr>
      <dsp:spPr>
        <a:xfrm>
          <a:off x="591168" y="37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Redução de cálculo ≈8-9× com conv. separável em profundidade.</a:t>
          </a:r>
          <a:endParaRPr lang="en-US" sz="2400" kern="1200"/>
        </a:p>
      </dsp:txBody>
      <dsp:txXfrm>
        <a:off x="591168" y="371"/>
        <a:ext cx="9924431" cy="511834"/>
      </dsp:txXfrm>
    </dsp:sp>
    <dsp:sp modelId="{0D4E6D32-A801-4FD5-BD6B-975B812DA6DE}">
      <dsp:nvSpPr>
        <dsp:cNvPr id="0" name=""/>
        <dsp:cNvSpPr/>
      </dsp:nvSpPr>
      <dsp:spPr>
        <a:xfrm>
          <a:off x="0" y="640165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5F9C8-3FED-409D-BD1D-9BB9C31B7380}">
      <dsp:nvSpPr>
        <dsp:cNvPr id="0" name=""/>
        <dsp:cNvSpPr/>
      </dsp:nvSpPr>
      <dsp:spPr>
        <a:xfrm>
          <a:off x="154829" y="755327"/>
          <a:ext cx="281509" cy="28150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C9EE5-6562-4567-83AB-F70D82CC88CE}">
      <dsp:nvSpPr>
        <dsp:cNvPr id="0" name=""/>
        <dsp:cNvSpPr/>
      </dsp:nvSpPr>
      <dsp:spPr>
        <a:xfrm>
          <a:off x="591168" y="640165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Modelo muito mais leve (~4,2 milhões de parâmetros).</a:t>
          </a:r>
          <a:endParaRPr lang="en-US" sz="2400" kern="1200"/>
        </a:p>
      </dsp:txBody>
      <dsp:txXfrm>
        <a:off x="591168" y="640165"/>
        <a:ext cx="9924431" cy="511834"/>
      </dsp:txXfrm>
    </dsp:sp>
    <dsp:sp modelId="{3D5BBDD8-278A-4E7D-9153-CA01849A309D}">
      <dsp:nvSpPr>
        <dsp:cNvPr id="0" name=""/>
        <dsp:cNvSpPr/>
      </dsp:nvSpPr>
      <dsp:spPr>
        <a:xfrm>
          <a:off x="0" y="1279958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3899B-F0B7-47D4-AB45-368050BC7A79}">
      <dsp:nvSpPr>
        <dsp:cNvPr id="0" name=""/>
        <dsp:cNvSpPr/>
      </dsp:nvSpPr>
      <dsp:spPr>
        <a:xfrm>
          <a:off x="154829" y="1395121"/>
          <a:ext cx="281509" cy="28150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8EE83-B941-490D-8227-77418CE89554}">
      <dsp:nvSpPr>
        <dsp:cNvPr id="0" name=""/>
        <dsp:cNvSpPr/>
      </dsp:nvSpPr>
      <dsp:spPr>
        <a:xfrm>
          <a:off x="591168" y="1279958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Bom desempenho no ImageNet com baixo custo.</a:t>
          </a:r>
          <a:endParaRPr lang="en-US" sz="2400" kern="1200"/>
        </a:p>
      </dsp:txBody>
      <dsp:txXfrm>
        <a:off x="591168" y="1279958"/>
        <a:ext cx="9924431" cy="511834"/>
      </dsp:txXfrm>
    </dsp:sp>
    <dsp:sp modelId="{D255F774-EB14-42C6-A08F-69008E8CB544}">
      <dsp:nvSpPr>
        <dsp:cNvPr id="0" name=""/>
        <dsp:cNvSpPr/>
      </dsp:nvSpPr>
      <dsp:spPr>
        <a:xfrm>
          <a:off x="0" y="191975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3CFAA-8BA8-42BB-AA09-277236081BD5}">
      <dsp:nvSpPr>
        <dsp:cNvPr id="0" name=""/>
        <dsp:cNvSpPr/>
      </dsp:nvSpPr>
      <dsp:spPr>
        <a:xfrm>
          <a:off x="154829" y="2034914"/>
          <a:ext cx="281509" cy="28150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1BADE-9445-4AAF-84CB-48D6F086597D}">
      <dsp:nvSpPr>
        <dsp:cNvPr id="0" name=""/>
        <dsp:cNvSpPr/>
      </dsp:nvSpPr>
      <dsp:spPr>
        <a:xfrm>
          <a:off x="591168" y="191975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Escalável com α (multiplicador de largura).</a:t>
          </a:r>
          <a:endParaRPr lang="en-US" sz="2400" kern="1200"/>
        </a:p>
      </dsp:txBody>
      <dsp:txXfrm>
        <a:off x="591168" y="1919751"/>
        <a:ext cx="9924431" cy="511834"/>
      </dsp:txXfrm>
    </dsp:sp>
    <dsp:sp modelId="{3246AD22-673E-4A0A-88F9-3D07CD105E0B}">
      <dsp:nvSpPr>
        <dsp:cNvPr id="0" name=""/>
        <dsp:cNvSpPr/>
      </dsp:nvSpPr>
      <dsp:spPr>
        <a:xfrm>
          <a:off x="0" y="2559544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73CF0-0BA5-48E6-B3E7-967AAD998615}">
      <dsp:nvSpPr>
        <dsp:cNvPr id="0" name=""/>
        <dsp:cNvSpPr/>
      </dsp:nvSpPr>
      <dsp:spPr>
        <a:xfrm>
          <a:off x="154829" y="2674707"/>
          <a:ext cx="281509" cy="28150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9DD7A-95E8-486D-B08B-25656CEE7543}">
      <dsp:nvSpPr>
        <dsp:cNvPr id="0" name=""/>
        <dsp:cNvSpPr/>
      </dsp:nvSpPr>
      <dsp:spPr>
        <a:xfrm>
          <a:off x="591168" y="2559544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Escalável com ρ (multiplicador de resolução).</a:t>
          </a:r>
          <a:endParaRPr lang="en-US" sz="2400" kern="1200"/>
        </a:p>
      </dsp:txBody>
      <dsp:txXfrm>
        <a:off x="591168" y="2559544"/>
        <a:ext cx="9924431" cy="511834"/>
      </dsp:txXfrm>
    </dsp:sp>
    <dsp:sp modelId="{941115D3-0CB4-4586-A5EF-3971C85C785E}">
      <dsp:nvSpPr>
        <dsp:cNvPr id="0" name=""/>
        <dsp:cNvSpPr/>
      </dsp:nvSpPr>
      <dsp:spPr>
        <a:xfrm>
          <a:off x="0" y="3199338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272C4-C4DB-4947-B303-2145494EFA27}">
      <dsp:nvSpPr>
        <dsp:cNvPr id="0" name=""/>
        <dsp:cNvSpPr/>
      </dsp:nvSpPr>
      <dsp:spPr>
        <a:xfrm>
          <a:off x="154829" y="3314501"/>
          <a:ext cx="281509" cy="28150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35DE7-AF42-4C7A-83D3-91875604810B}">
      <dsp:nvSpPr>
        <dsp:cNvPr id="0" name=""/>
        <dsp:cNvSpPr/>
      </dsp:nvSpPr>
      <dsp:spPr>
        <a:xfrm>
          <a:off x="591168" y="3199338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Compatível com bibliotecas otimizadas (GEMM).</a:t>
          </a:r>
          <a:endParaRPr lang="en-US" sz="2400" kern="1200"/>
        </a:p>
      </dsp:txBody>
      <dsp:txXfrm>
        <a:off x="591168" y="3199338"/>
        <a:ext cx="9924431" cy="511834"/>
      </dsp:txXfrm>
    </dsp:sp>
    <dsp:sp modelId="{BD845701-36FB-4DEA-A1D5-07D7ACBCCDFB}">
      <dsp:nvSpPr>
        <dsp:cNvPr id="0" name=""/>
        <dsp:cNvSpPr/>
      </dsp:nvSpPr>
      <dsp:spPr>
        <a:xfrm>
          <a:off x="0" y="383913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3ED14-060B-4203-8E96-F924483610D1}">
      <dsp:nvSpPr>
        <dsp:cNvPr id="0" name=""/>
        <dsp:cNvSpPr/>
      </dsp:nvSpPr>
      <dsp:spPr>
        <a:xfrm>
          <a:off x="154829" y="3954294"/>
          <a:ext cx="281509" cy="28150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27D45-B7A1-4032-9B60-F42BA74D3895}">
      <dsp:nvSpPr>
        <dsp:cNvPr id="0" name=""/>
        <dsp:cNvSpPr/>
      </dsp:nvSpPr>
      <dsp:spPr>
        <a:xfrm>
          <a:off x="591168" y="383913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Ideal para sistemas móveis, de IoT e incorporados.</a:t>
          </a:r>
          <a:endParaRPr lang="en-US" sz="2400" kern="1200"/>
        </a:p>
      </dsp:txBody>
      <dsp:txXfrm>
        <a:off x="591168" y="3839131"/>
        <a:ext cx="9924431" cy="5118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26F64-E34D-4E0F-936C-CDA880B829F6}">
      <dsp:nvSpPr>
        <dsp:cNvPr id="0" name=""/>
        <dsp:cNvSpPr/>
      </dsp:nvSpPr>
      <dsp:spPr>
        <a:xfrm>
          <a:off x="0" y="3530"/>
          <a:ext cx="10515600" cy="5639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2C004-D462-4987-897F-E52E5E4639AB}">
      <dsp:nvSpPr>
        <dsp:cNvPr id="0" name=""/>
        <dsp:cNvSpPr/>
      </dsp:nvSpPr>
      <dsp:spPr>
        <a:xfrm>
          <a:off x="170598" y="130422"/>
          <a:ext cx="310482" cy="31017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5002D-5A14-473B-B8A2-1FB1C3BA6FD2}">
      <dsp:nvSpPr>
        <dsp:cNvPr id="0" name=""/>
        <dsp:cNvSpPr/>
      </dsp:nvSpPr>
      <dsp:spPr>
        <a:xfrm>
          <a:off x="651680" y="3530"/>
          <a:ext cx="9844181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Menor precisão do que arquiteturas maiores.</a:t>
          </a:r>
          <a:endParaRPr lang="en-US" sz="1600" kern="1200"/>
        </a:p>
      </dsp:txBody>
      <dsp:txXfrm>
        <a:off x="651680" y="3530"/>
        <a:ext cx="9844181" cy="599210"/>
      </dsp:txXfrm>
    </dsp:sp>
    <dsp:sp modelId="{3BC64160-3A7C-4CB0-BC2B-512BC6079838}">
      <dsp:nvSpPr>
        <dsp:cNvPr id="0" name=""/>
        <dsp:cNvSpPr/>
      </dsp:nvSpPr>
      <dsp:spPr>
        <a:xfrm>
          <a:off x="0" y="752544"/>
          <a:ext cx="10515600" cy="5639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9BA33-1663-463E-B2EF-C964347962B0}">
      <dsp:nvSpPr>
        <dsp:cNvPr id="0" name=""/>
        <dsp:cNvSpPr/>
      </dsp:nvSpPr>
      <dsp:spPr>
        <a:xfrm>
          <a:off x="170598" y="879435"/>
          <a:ext cx="310482" cy="31017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FEF0A-0152-47AA-B9F3-1533C0B2CE74}">
      <dsp:nvSpPr>
        <dsp:cNvPr id="0" name=""/>
        <dsp:cNvSpPr/>
      </dsp:nvSpPr>
      <dsp:spPr>
        <a:xfrm>
          <a:off x="651680" y="752544"/>
          <a:ext cx="9844181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Dependência de convoluções 1×1: embora eficientes, elas representam 95% do cálculo e 75% dos parâmetros → tornam-se o gargalo.</a:t>
          </a:r>
          <a:endParaRPr lang="en-US" sz="1600" kern="1200"/>
        </a:p>
      </dsp:txBody>
      <dsp:txXfrm>
        <a:off x="651680" y="752544"/>
        <a:ext cx="9844181" cy="599210"/>
      </dsp:txXfrm>
    </dsp:sp>
    <dsp:sp modelId="{BDDE7475-002E-4637-A60B-DF8108709662}">
      <dsp:nvSpPr>
        <dsp:cNvPr id="0" name=""/>
        <dsp:cNvSpPr/>
      </dsp:nvSpPr>
      <dsp:spPr>
        <a:xfrm>
          <a:off x="0" y="1501557"/>
          <a:ext cx="10515600" cy="5639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F2668-041F-4752-963D-3DE80CE0BB5C}">
      <dsp:nvSpPr>
        <dsp:cNvPr id="0" name=""/>
        <dsp:cNvSpPr/>
      </dsp:nvSpPr>
      <dsp:spPr>
        <a:xfrm>
          <a:off x="170598" y="1628448"/>
          <a:ext cx="310482" cy="31017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1A50F-81B7-4314-9A86-EA559C8F176B}">
      <dsp:nvSpPr>
        <dsp:cNvPr id="0" name=""/>
        <dsp:cNvSpPr/>
      </dsp:nvSpPr>
      <dsp:spPr>
        <a:xfrm>
          <a:off x="651680" y="1501557"/>
          <a:ext cx="9844181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Extremidade pesada totalmente conectada: concentra grande parte dos parâmetros restantes.</a:t>
          </a:r>
          <a:endParaRPr lang="en-US" sz="1600" kern="1200"/>
        </a:p>
      </dsp:txBody>
      <dsp:txXfrm>
        <a:off x="651680" y="1501557"/>
        <a:ext cx="9844181" cy="599210"/>
      </dsp:txXfrm>
    </dsp:sp>
    <dsp:sp modelId="{F0032883-EA04-44D1-8B7E-30ACEA361BD3}">
      <dsp:nvSpPr>
        <dsp:cNvPr id="0" name=""/>
        <dsp:cNvSpPr/>
      </dsp:nvSpPr>
      <dsp:spPr>
        <a:xfrm>
          <a:off x="0" y="2250570"/>
          <a:ext cx="10515600" cy="5639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88686-394A-43CD-981B-246C266B065D}">
      <dsp:nvSpPr>
        <dsp:cNvPr id="0" name=""/>
        <dsp:cNvSpPr/>
      </dsp:nvSpPr>
      <dsp:spPr>
        <a:xfrm>
          <a:off x="170598" y="2377461"/>
          <a:ext cx="310482" cy="31017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1B97C-8ED1-4AED-A16C-E3E13DF94AD5}">
      <dsp:nvSpPr>
        <dsp:cNvPr id="0" name=""/>
        <dsp:cNvSpPr/>
      </dsp:nvSpPr>
      <dsp:spPr>
        <a:xfrm>
          <a:off x="651680" y="2250570"/>
          <a:ext cx="9844181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Rápida degradação da precisão com a redução excessiva de α ou ρ.</a:t>
          </a:r>
          <a:endParaRPr lang="en-US" sz="1600" kern="1200"/>
        </a:p>
      </dsp:txBody>
      <dsp:txXfrm>
        <a:off x="651680" y="2250570"/>
        <a:ext cx="9844181" cy="599210"/>
      </dsp:txXfrm>
    </dsp:sp>
    <dsp:sp modelId="{4144EA40-D38E-4547-915E-D5BB0A4CECE2}">
      <dsp:nvSpPr>
        <dsp:cNvPr id="0" name=""/>
        <dsp:cNvSpPr/>
      </dsp:nvSpPr>
      <dsp:spPr>
        <a:xfrm>
          <a:off x="0" y="2999583"/>
          <a:ext cx="10515600" cy="5639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E4669-4352-46DC-BADD-3FEA4D2952B5}">
      <dsp:nvSpPr>
        <dsp:cNvPr id="0" name=""/>
        <dsp:cNvSpPr/>
      </dsp:nvSpPr>
      <dsp:spPr>
        <a:xfrm>
          <a:off x="170598" y="3126475"/>
          <a:ext cx="310482" cy="31017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E806C-4513-4DE0-B1AB-5EF4CF92D73A}">
      <dsp:nvSpPr>
        <dsp:cNvPr id="0" name=""/>
        <dsp:cNvSpPr/>
      </dsp:nvSpPr>
      <dsp:spPr>
        <a:xfrm>
          <a:off x="651680" y="2999583"/>
          <a:ext cx="9844181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Menor generalização em tarefas complexas (detecção/segmentação) em comparação com modelos mais profundos.</a:t>
          </a:r>
          <a:endParaRPr lang="en-US" sz="1600" kern="1200"/>
        </a:p>
      </dsp:txBody>
      <dsp:txXfrm>
        <a:off x="651680" y="2999583"/>
        <a:ext cx="9844181" cy="599210"/>
      </dsp:txXfrm>
    </dsp:sp>
    <dsp:sp modelId="{7B57C806-E7CC-4ED9-B1FE-A914150DE12F}">
      <dsp:nvSpPr>
        <dsp:cNvPr id="0" name=""/>
        <dsp:cNvSpPr/>
      </dsp:nvSpPr>
      <dsp:spPr>
        <a:xfrm>
          <a:off x="0" y="3748596"/>
          <a:ext cx="10515600" cy="5639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9E61B-0601-4A4E-A852-D9AC88A08B41}">
      <dsp:nvSpPr>
        <dsp:cNvPr id="0" name=""/>
        <dsp:cNvSpPr/>
      </dsp:nvSpPr>
      <dsp:spPr>
        <a:xfrm>
          <a:off x="170598" y="3875488"/>
          <a:ext cx="310482" cy="31017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AF29F-5221-4816-99E9-139D6C7E593D}">
      <dsp:nvSpPr>
        <dsp:cNvPr id="0" name=""/>
        <dsp:cNvSpPr/>
      </dsp:nvSpPr>
      <dsp:spPr>
        <a:xfrm>
          <a:off x="651680" y="3748596"/>
          <a:ext cx="9844181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Destinado ao hardware de 2017: as versões posteriores (V2, V3) superam-no claramente em termos de precisão e eficiência.</a:t>
          </a:r>
          <a:endParaRPr lang="en-US" sz="1600" kern="1200"/>
        </a:p>
      </dsp:txBody>
      <dsp:txXfrm>
        <a:off x="651680" y="3748596"/>
        <a:ext cx="9844181" cy="599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29/08/2025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245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3157C-0A62-F611-2AE7-890AACC50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A3B30E9-9E6C-078D-8DF0-A0A9946216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083F954-2404-C674-CD57-C9692D60E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434CBC-F79C-1015-62EB-C47CA07DA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138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284B8-9E25-825F-10E0-67D8018AB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922F14B-310A-051F-5BC7-517D1DD7F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CFB3619-45B8-C0B3-F0FF-B85D64BAA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11514B-1E01-3D86-772E-76A9CEE6E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078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19B78-C19D-FF7D-3477-C15E16284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5CE4774-84F7-48A9-E2F6-80D7996D30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A004890-5AF6-2AE3-CCC7-5403DF666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1CD318-9C2A-97A5-DA5C-7B04EF010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593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F7EA6-C265-F9A5-30F0-25E38797F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6785AEB-2F95-5889-37A8-3546432255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6DB84CC-1CF8-A9DB-DED3-704A27768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183F67-9602-29CF-A056-F7F2EBBEB9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94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559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F2FE7-1E78-339C-374D-78C36247C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95EF75E-63A0-7486-FAA0-090B85DB85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2E3DAAF-5C1A-78DD-2CE1-CDD32ECD2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BEFAAA-9958-D828-3765-B9F565714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740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135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FB3A7-E6A3-79D7-29F6-868BB52D2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E015FEF-166C-F699-0CF5-C147D19973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FEC3F73-2125-4071-BE86-70023AE1B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D12AC6-7C7A-EB4D-790C-72098C0EB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227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BA0AE-C8D3-6E5A-8B35-9A68CA79E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9A16ED4-F026-43BD-B400-906F165758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437131E-E904-593F-E99E-253B17414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877BE7-D44C-16BD-7BBE-D71052E279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64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229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246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81B24-6CB3-EE97-23F8-8B5EB9447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1A32A99-F323-E5F8-1923-3B08D2051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DA765C7-B955-9F0E-4925-DBFA3A125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EEE2AC-EC81-91A9-3634-0050634E2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55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025F1-72ED-4C7D-4C7B-DDC2C2A16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27ECBF9-508B-DD56-9855-C19E4E737F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CD7328A-FA3B-A5F5-F982-39FF4819C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D55AA6-0345-63B5-A0BD-D6C04C036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512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B4FD3-FBD9-7246-5F67-BCF190698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AAEC21C-6831-1DC4-68D1-993CF4181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720A1E0-3295-DB69-5065-ABB605D3C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5D03C2-C4B3-0B46-FBF3-3D331B44E6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47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75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AF55A-4554-B570-BED2-2D0E57183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718471D-7EED-814F-CAFB-802C7BDD60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B6DB248-EE7C-BAF6-40FA-A4EC14139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A55833-92F1-17AD-9C34-6BC7CA29B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986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740E3-67F4-52C0-772F-2EF15F62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A7ABEE4-D82D-029B-7EFB-E2665801D0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569DE9D-19E7-6BF9-B8A0-047FF0B29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22D90B-2930-0A24-58C7-FC74DC280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16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0EAF5-36EC-C8E3-BF62-B618F3BF1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E7958C0-401F-75E9-44CE-488C291E46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4B3900D-0D79-82EF-8CDC-7FAE57840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3999C7-45B1-D48D-C6FD-ED06C2F520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736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CE9DD-FBCC-23BC-4E20-F781B5DC8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DB96AF0-F50C-B13F-7DEC-7F0F4B799A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70F3A70-BC75-3C3A-A578-002FBFD73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84FEFE-9475-A0DE-A704-0EFC45AB1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473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E4073-BC2A-7138-7D7E-9F1C0838A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7F67F0B-90F8-4597-97C8-803EFCCBCC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F44D36F-ACFE-A9CD-1AE6-164D54F578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5372B1-1E4D-6340-0611-B2E395293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476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5FA4-5FE8-4395-3839-0BF8BA20C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42EBC92-26E7-A103-D637-CED46F0132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339D391-A900-1FAF-AB4D-C07D14CC49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8D0E8B-F3CD-332B-0F99-D631297110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53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5NGvwrwecRrspMH36" TargetMode="External"/><Relationship Id="rId2" Type="http://schemas.openxmlformats.org/officeDocument/2006/relationships/hyperlink" Target="https://github.com/aadlrei/TP___558-Topicos-Avancados-em-Aprendizado-de-Maquina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TP558 - Tópicos avançados em aprendizado de máquina:</a:t>
            </a:r>
            <a:br>
              <a:rPr lang="pt-BR" dirty="0"/>
            </a:br>
            <a:r>
              <a:rPr lang="pt-BR" b="1" i="1" dirty="0" err="1"/>
              <a:t>MobileNets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Adrian A. C. Alanes</a:t>
            </a:r>
          </a:p>
          <a:p>
            <a:r>
              <a:rPr lang="pt-BR" dirty="0"/>
              <a:t>adrian@mtel.inatel.br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dirty="0"/>
              <a:t>Arquitetura e operação</a:t>
            </a:r>
            <a:br>
              <a:rPr lang="pt-BR" dirty="0"/>
            </a:br>
            <a:r>
              <a:rPr lang="es-BO" dirty="0"/>
              <a:t>Estrutura do </a:t>
            </a:r>
            <a:r>
              <a:rPr lang="es-BO" dirty="0" err="1"/>
              <a:t>MobileNet </a:t>
            </a:r>
            <a:r>
              <a:rPr lang="es-BO" dirty="0"/>
              <a:t>v1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5488AE-34B4-EF1D-F674-507FF2FC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CNN: </a:t>
            </a:r>
            <a:r>
              <a:rPr lang="en-US" sz="2000" dirty="0" err="1"/>
              <a:t>camadas convolucionais padrão seguidas </a:t>
            </a:r>
            <a:r>
              <a:rPr lang="en-US" sz="2000" dirty="0"/>
              <a:t>por </a:t>
            </a:r>
            <a:r>
              <a:rPr lang="en-US" sz="2000" dirty="0" err="1"/>
              <a:t>BatchNorm </a:t>
            </a:r>
            <a:r>
              <a:rPr lang="en-US" sz="2000" dirty="0"/>
              <a:t>+ </a:t>
            </a:r>
            <a:r>
              <a:rPr lang="en-US" sz="2000" dirty="0" err="1"/>
              <a:t>ReLu</a:t>
            </a:r>
            <a:endParaRPr lang="en-US" sz="2000" dirty="0"/>
          </a:p>
          <a:p>
            <a:pPr algn="just"/>
            <a:r>
              <a:rPr lang="es-ES" sz="2000" b="1" dirty="0" err="1"/>
              <a:t>MobileNet</a:t>
            </a:r>
            <a:r>
              <a:rPr lang="es-ES" sz="2000" b="1" dirty="0"/>
              <a:t>: </a:t>
            </a:r>
            <a:r>
              <a:rPr lang="es-ES" sz="2000" dirty="0"/>
              <a:t>a rede é baseada em </a:t>
            </a:r>
            <a:r>
              <a:rPr lang="es-ES" sz="2000" dirty="0" err="1"/>
              <a:t>convoluções </a:t>
            </a:r>
            <a:r>
              <a:rPr lang="es-ES" sz="2000" dirty="0"/>
              <a:t>separáveis em </a:t>
            </a:r>
            <a:r>
              <a:rPr lang="es-ES" sz="2000" dirty="0" err="1"/>
              <a:t>profundidade </a:t>
            </a:r>
            <a:r>
              <a:rPr lang="es-ES" sz="2000" dirty="0"/>
              <a:t>em todas as camadas, exceto na primeira (</a:t>
            </a:r>
            <a:r>
              <a:rPr lang="es-ES" sz="2000" dirty="0" err="1"/>
              <a:t>conv </a:t>
            </a:r>
            <a:r>
              <a:rPr lang="es-ES" sz="2000" dirty="0"/>
              <a:t>padrão 3×3). Cada camada é seguida por </a:t>
            </a:r>
            <a:r>
              <a:rPr lang="es-ES" sz="2000" dirty="0" err="1"/>
              <a:t>BatchNorm </a:t>
            </a:r>
            <a:r>
              <a:rPr lang="es-ES" sz="2000" dirty="0"/>
              <a:t>+ </a:t>
            </a:r>
            <a:r>
              <a:rPr lang="es-ES" sz="2000" dirty="0" err="1"/>
              <a:t>ReLU</a:t>
            </a:r>
            <a:r>
              <a:rPr lang="es-ES" sz="2000" dirty="0"/>
              <a:t>.</a:t>
            </a:r>
          </a:p>
          <a:p>
            <a:pPr algn="just"/>
            <a:endParaRPr lang="pt-BR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48C8108-99A1-B08D-2E25-680207B43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367" y="2634871"/>
            <a:ext cx="4788505" cy="2856001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5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3AB75D-2ED1-D9E7-50F1-EC54E2CBF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F3B186-5247-1F43-6268-361F1BBB1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2007889-C26F-EA7A-2448-10B74B81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14550F-84C4-B214-A72C-ADE67A48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dirty="0"/>
              <a:t>Arquitetura e operação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387177-948D-4EAC-BB40-E2A405B20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000" dirty="0"/>
              <a:t>A </a:t>
            </a:r>
            <a:r>
              <a:rPr lang="pt-BR" sz="2000" dirty="0" err="1"/>
              <a:t>arquitetura inclui</a:t>
            </a:r>
            <a:r>
              <a:rPr lang="pt-BR" sz="2000" dirty="0"/>
              <a:t>:</a:t>
            </a:r>
          </a:p>
          <a:p>
            <a:pPr algn="just"/>
            <a:r>
              <a:rPr lang="pt-BR" sz="2000" dirty="0"/>
              <a:t>1 convolucional padrão inicial na inicialização:</a:t>
            </a:r>
          </a:p>
          <a:p>
            <a:pPr algn="just"/>
            <a:r>
              <a:rPr lang="pt-BR" sz="2000" dirty="0"/>
              <a:t>13 blocos </a:t>
            </a:r>
            <a:r>
              <a:rPr lang="pt-BR" sz="2000" dirty="0" err="1"/>
              <a:t>separáveis </a:t>
            </a:r>
            <a:r>
              <a:rPr lang="pt-BR" sz="2000" dirty="0"/>
              <a:t>(cada um </a:t>
            </a:r>
            <a:r>
              <a:rPr lang="pt-BR" sz="2000" dirty="0" err="1"/>
              <a:t>com depthwise </a:t>
            </a:r>
            <a:r>
              <a:rPr lang="pt-BR" sz="2000" dirty="0"/>
              <a:t>+ </a:t>
            </a:r>
            <a:r>
              <a:rPr lang="pt-BR" sz="2000" dirty="0" err="1"/>
              <a:t>pointwise</a:t>
            </a:r>
            <a:r>
              <a:rPr lang="pt-BR" sz="2000" dirty="0"/>
              <a:t>).</a:t>
            </a:r>
          </a:p>
          <a:p>
            <a:pPr algn="just"/>
            <a:r>
              <a:rPr lang="pt-BR" sz="2000" dirty="0"/>
              <a:t>Um </a:t>
            </a:r>
            <a:r>
              <a:rPr lang="pt-BR" sz="2000" dirty="0" err="1"/>
              <a:t>pooling médio </a:t>
            </a:r>
            <a:r>
              <a:rPr lang="pt-BR" sz="2000" dirty="0"/>
              <a:t>global.</a:t>
            </a:r>
          </a:p>
          <a:p>
            <a:pPr algn="just"/>
            <a:r>
              <a:rPr lang="pt-BR" sz="2000" dirty="0"/>
              <a:t>1024 → 1000 </a:t>
            </a:r>
            <a:r>
              <a:rPr lang="pt-BR" sz="2000" dirty="0" err="1"/>
              <a:t>classes totalmente conectadas</a:t>
            </a:r>
            <a:r>
              <a:rPr lang="pt-BR" sz="2000" dirty="0"/>
              <a:t>.</a:t>
            </a:r>
          </a:p>
          <a:p>
            <a:pPr algn="just"/>
            <a:r>
              <a:rPr lang="pt-BR" sz="2000" dirty="0" err="1"/>
              <a:t>Softmax </a:t>
            </a:r>
            <a:r>
              <a:rPr lang="pt-BR" sz="2000" dirty="0"/>
              <a:t>como classificador </a:t>
            </a:r>
          </a:p>
          <a:p>
            <a:pPr marL="0" indent="0" algn="just">
              <a:buNone/>
            </a:pPr>
            <a:r>
              <a:rPr lang="pt-BR" sz="2000" dirty="0"/>
              <a:t>Contando separadamente </a:t>
            </a:r>
            <a:r>
              <a:rPr lang="pt-BR" sz="2000" dirty="0" err="1"/>
              <a:t>o depthwise </a:t>
            </a:r>
            <a:r>
              <a:rPr lang="pt-BR" sz="2000" dirty="0"/>
              <a:t>e o </a:t>
            </a:r>
            <a:r>
              <a:rPr lang="pt-BR" sz="2000" dirty="0" err="1"/>
              <a:t>pointwise</a:t>
            </a:r>
            <a:r>
              <a:rPr lang="pt-BR" sz="2000" dirty="0"/>
              <a:t>, o MobileNetV1 </a:t>
            </a:r>
            <a:r>
              <a:rPr lang="pt-BR" sz="2000" dirty="0" err="1"/>
              <a:t>tem </a:t>
            </a:r>
            <a:r>
              <a:rPr lang="pt-BR" sz="2000" b="1" dirty="0"/>
              <a:t>28 camadas </a:t>
            </a:r>
            <a:r>
              <a:rPr lang="pt-BR" sz="2000" dirty="0" err="1"/>
              <a:t>no </a:t>
            </a:r>
            <a:r>
              <a:rPr lang="pt-BR" sz="2000" dirty="0"/>
              <a:t>total.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6C2EEE-5EE2-843B-C4F0-DBBFB1D3D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B5E6F1-D50E-6953-3DE6-B783C868B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886" y="1427594"/>
            <a:ext cx="4467849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4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411B81-09B0-65A7-B1D0-3B5B00517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999604-03FD-19D3-550B-6F8161F8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s-BO" sz="4000"/>
              <a:t>Evolução arquitetônica: v2, v3, v4</a:t>
            </a:r>
            <a:endParaRPr lang="pt-BR" sz="4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D3C1DF97-3322-B4E4-2475-2686178FC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028960"/>
              </p:ext>
            </p:extLst>
          </p:nvPr>
        </p:nvGraphicFramePr>
        <p:xfrm>
          <a:off x="930432" y="1737360"/>
          <a:ext cx="10321993" cy="4535427"/>
        </p:xfrm>
        <a:graphic>
          <a:graphicData uri="http://schemas.openxmlformats.org/drawingml/2006/table">
            <a:tbl>
              <a:tblPr/>
              <a:tblGrid>
                <a:gridCol w="2161929">
                  <a:extLst>
                    <a:ext uri="{9D8B030D-6E8A-4147-A177-3AD203B41FA5}">
                      <a16:colId xmlns:a16="http://schemas.microsoft.com/office/drawing/2014/main" val="580885655"/>
                    </a:ext>
                  </a:extLst>
                </a:gridCol>
                <a:gridCol w="2929961">
                  <a:extLst>
                    <a:ext uri="{9D8B030D-6E8A-4147-A177-3AD203B41FA5}">
                      <a16:colId xmlns:a16="http://schemas.microsoft.com/office/drawing/2014/main" val="1984737647"/>
                    </a:ext>
                  </a:extLst>
                </a:gridCol>
                <a:gridCol w="2283119">
                  <a:extLst>
                    <a:ext uri="{9D8B030D-6E8A-4147-A177-3AD203B41FA5}">
                      <a16:colId xmlns:a16="http://schemas.microsoft.com/office/drawing/2014/main" val="3644576456"/>
                    </a:ext>
                  </a:extLst>
                </a:gridCol>
                <a:gridCol w="2946984">
                  <a:extLst>
                    <a:ext uri="{9D8B030D-6E8A-4147-A177-3AD203B41FA5}">
                      <a16:colId xmlns:a16="http://schemas.microsoft.com/office/drawing/2014/main" val="3354922693"/>
                    </a:ext>
                  </a:extLst>
                </a:gridCol>
              </a:tblGrid>
              <a:tr h="52440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BO" sz="1400" b="0" i="0" u="none" strike="noStrike" dirty="0">
                          <a:effectLst/>
                          <a:latin typeface="Arial" panose="020B0604020202020204" pitchFamily="34" charset="0"/>
                        </a:rPr>
                        <a:t>Versão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BO" sz="1400" b="0" i="0" u="none" strike="noStrike" dirty="0">
                          <a:effectLst/>
                          <a:latin typeface="Arial" panose="020B0604020202020204" pitchFamily="34" charset="0"/>
                        </a:rPr>
                        <a:t>Inovações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BO" sz="1400" b="0" i="0" u="none" strike="noStrike" dirty="0">
                          <a:effectLst/>
                          <a:latin typeface="Arial" panose="020B0604020202020204" pitchFamily="34" charset="0"/>
                        </a:rPr>
                        <a:t>Ativações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BO" sz="1400" b="0" i="0" u="none" strike="noStrike" dirty="0">
                          <a:effectLst/>
                          <a:latin typeface="Arial" panose="020B0604020202020204" pitchFamily="34" charset="0"/>
                        </a:rPr>
                        <a:t>Aplicativos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595527"/>
                  </a:ext>
                </a:extLst>
              </a:tr>
              <a:tr h="94960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BO" sz="1400" b="1" i="0" u="none" strike="noStrike" dirty="0">
                          <a:effectLst/>
                          <a:latin typeface="Arial" panose="020B0604020202020204" pitchFamily="34" charset="0"/>
                        </a:rPr>
                        <a:t>V1 (2017)</a:t>
                      </a:r>
                      <a:endParaRPr lang="es-BO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buNone/>
                      </a:pPr>
                      <a:r>
                        <a:rPr lang="es-ES" sz="1400" b="0" i="0" u="none" strike="noStrike" dirty="0">
                          <a:effectLst/>
                          <a:latin typeface="Arial" panose="020B0604020202020204" pitchFamily="34" charset="0"/>
                        </a:rPr>
                        <a:t>Dividir as convoluções em etapas menores (</a:t>
                      </a:r>
                      <a:r>
                        <a:rPr lang="es-ES" sz="1400" b="0" i="1" u="none" strike="noStrike" dirty="0">
                          <a:effectLst/>
                          <a:latin typeface="Arial" panose="020B0604020202020204" pitchFamily="34" charset="0"/>
                        </a:rPr>
                        <a:t>separáveis </a:t>
                      </a:r>
                      <a:r>
                        <a:rPr lang="es-ES" sz="1400" b="0" i="1" u="none" strike="noStrike" dirty="0" err="1">
                          <a:effectLst/>
                          <a:latin typeface="Arial" panose="020B0604020202020204" pitchFamily="34" charset="0"/>
                        </a:rPr>
                        <a:t>em profundidade</a:t>
                      </a:r>
                      <a:r>
                        <a:rPr lang="es-ES" sz="1400" b="0" i="0" u="none" strike="noStrike" dirty="0">
                          <a:effectLst/>
                          <a:latin typeface="Arial" panose="020B0604020202020204" pitchFamily="34" charset="0"/>
                        </a:rPr>
                        <a:t>) → modelo muito mais leve.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BO" sz="1400" b="0" i="0" u="none" strike="noStrike" dirty="0">
                          <a:effectLst/>
                          <a:latin typeface="Arial" panose="020B0604020202020204" pitchFamily="34" charset="0"/>
                        </a:rPr>
                        <a:t>ReLU6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buNone/>
                      </a:pPr>
                      <a:r>
                        <a:rPr lang="es-ES" sz="1400" b="0" i="0" u="none" strike="noStrike" dirty="0">
                          <a:effectLst/>
                          <a:latin typeface="Arial" panose="020B0604020202020204" pitchFamily="34" charset="0"/>
                        </a:rPr>
                        <a:t>Primeiros aplicativos móveis de visão computacional (classificação em fotos, reconhecimento básico).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009224"/>
                  </a:ext>
                </a:extLst>
              </a:tr>
              <a:tr h="94960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BO" sz="1400" b="1" i="0" u="none" strike="noStrike" dirty="0">
                          <a:effectLst/>
                          <a:latin typeface="Arial" panose="020B0604020202020204" pitchFamily="34" charset="0"/>
                        </a:rPr>
                        <a:t>V2 (2018)</a:t>
                      </a:r>
                      <a:endParaRPr lang="es-BO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buNone/>
                      </a:pPr>
                      <a:r>
                        <a:rPr lang="es-ES" sz="1400" b="0" i="0" u="none" strike="noStrike" dirty="0">
                          <a:effectLst/>
                          <a:latin typeface="Arial" panose="020B0604020202020204" pitchFamily="34" charset="0"/>
                        </a:rPr>
                        <a:t>Blocos mais eficientes (</a:t>
                      </a:r>
                      <a:r>
                        <a:rPr lang="es-ES" sz="1400" b="0" i="1" u="none" strike="noStrike" dirty="0" err="1">
                          <a:effectLst/>
                          <a:latin typeface="Arial" panose="020B0604020202020204" pitchFamily="34" charset="0"/>
                        </a:rPr>
                        <a:t>resíduos invertidos</a:t>
                      </a:r>
                      <a:r>
                        <a:rPr lang="es-ES" sz="1400" b="0" i="0" u="none" strike="noStrike" dirty="0">
                          <a:effectLst/>
                          <a:latin typeface="Arial" panose="020B0604020202020204" pitchFamily="34" charset="0"/>
                        </a:rPr>
                        <a:t>) → fazem melhor uso das informações e melhoram a precisão sem aumentar o tamanho.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BO" sz="1400" b="0" i="0" u="none" strike="noStrike" dirty="0">
                          <a:effectLst/>
                          <a:latin typeface="Arial" panose="020B0604020202020204" pitchFamily="34" charset="0"/>
                        </a:rPr>
                        <a:t>ReLU6 + saída linear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buNone/>
                      </a:pPr>
                      <a:r>
                        <a:rPr lang="es-ES" sz="1400" b="0" i="0" u="none" strike="noStrike" dirty="0">
                          <a:effectLst/>
                          <a:latin typeface="Arial" panose="020B0604020202020204" pitchFamily="34" charset="0"/>
                        </a:rPr>
                        <a:t>Reconhecimento de objetos em tempo real (</a:t>
                      </a:r>
                      <a:r>
                        <a:rPr lang="es-E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SSDLite</a:t>
                      </a:r>
                      <a:r>
                        <a:rPr lang="es-ES" sz="1400" b="0" i="0" u="none" strike="noStrike" dirty="0">
                          <a:effectLst/>
                          <a:latin typeface="Arial" panose="020B0604020202020204" pitchFamily="34" charset="0"/>
                        </a:rPr>
                        <a:t>), segmentação leve.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676499"/>
                  </a:ext>
                </a:extLst>
              </a:tr>
              <a:tr h="94960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BO" sz="1400" b="1" i="0" u="none" strike="noStrike" dirty="0">
                          <a:effectLst/>
                          <a:latin typeface="Arial" panose="020B0604020202020204" pitchFamily="34" charset="0"/>
                        </a:rPr>
                        <a:t>V3 (2019)</a:t>
                      </a:r>
                      <a:endParaRPr lang="es-BO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buNone/>
                      </a:pPr>
                      <a:r>
                        <a:rPr lang="es-ES" sz="1400" b="0" i="0" u="none" strike="noStrike" dirty="0">
                          <a:effectLst/>
                          <a:latin typeface="Arial" panose="020B0604020202020204" pitchFamily="34" charset="0"/>
                        </a:rPr>
                        <a:t>Ajustado automaticamente para celular (</a:t>
                      </a:r>
                      <a:r>
                        <a:rPr lang="es-ES" sz="1400" b="0" i="1" u="none" strike="noStrike" dirty="0">
                          <a:effectLst/>
                          <a:latin typeface="Arial" panose="020B0604020202020204" pitchFamily="34" charset="0"/>
                        </a:rPr>
                        <a:t>NAS</a:t>
                      </a:r>
                      <a:r>
                        <a:rPr lang="es-ES" sz="1400" b="0" i="0" u="none" strike="noStrike" dirty="0">
                          <a:effectLst/>
                          <a:latin typeface="Arial" panose="020B0604020202020204" pitchFamily="34" charset="0"/>
                        </a:rPr>
                        <a:t>), adiciona atenção ao canal (</a:t>
                      </a:r>
                      <a:r>
                        <a:rPr lang="es-ES" sz="1400" b="0" i="1" u="none" strike="noStrike" dirty="0">
                          <a:effectLst/>
                          <a:latin typeface="Arial" panose="020B0604020202020204" pitchFamily="34" charset="0"/>
                        </a:rPr>
                        <a:t>SE</a:t>
                      </a:r>
                      <a:r>
                        <a:rPr lang="es-ES" sz="1400" b="0" i="0" u="none" strike="noStrike" dirty="0">
                          <a:effectLst/>
                          <a:latin typeface="Arial" panose="020B0604020202020204" pitchFamily="34" charset="0"/>
                        </a:rPr>
                        <a:t>) e ativação mais eficiente (</a:t>
                      </a:r>
                      <a:r>
                        <a:rPr lang="es-ES" sz="1400" b="0" i="1" u="none" strike="noStrike" dirty="0" err="1">
                          <a:effectLst/>
                          <a:latin typeface="Arial" panose="020B0604020202020204" pitchFamily="34" charset="0"/>
                        </a:rPr>
                        <a:t>h-swish</a:t>
                      </a:r>
                      <a:r>
                        <a:rPr lang="es-ES" sz="1400" b="0" i="0" u="none" strike="noStrike" dirty="0">
                          <a:effectLst/>
                          <a:latin typeface="Arial" panose="020B0604020202020204" pitchFamily="34" charset="0"/>
                        </a:rPr>
                        <a:t>).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BO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ReLU </a:t>
                      </a:r>
                      <a:r>
                        <a:rPr lang="es-BO" sz="1400" b="0" i="0" u="none" strike="noStrike" dirty="0">
                          <a:effectLst/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es-BO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h-swish</a:t>
                      </a:r>
                      <a:endParaRPr lang="es-BO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buNone/>
                      </a:pPr>
                      <a:r>
                        <a:rPr lang="es-ES" sz="1400" b="0" i="0" u="none" strike="noStrike" dirty="0">
                          <a:effectLst/>
                          <a:latin typeface="Arial" panose="020B0604020202020204" pitchFamily="34" charset="0"/>
                        </a:rPr>
                        <a:t>Uso estendido em aplicativos móveis (detecção de câmera, filtros de AR, aplicativos de saúde/fitness).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989927"/>
                  </a:ext>
                </a:extLst>
              </a:tr>
              <a:tr h="11622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BO" sz="1400" b="1" i="0" u="none" strike="noStrike" dirty="0">
                          <a:effectLst/>
                          <a:latin typeface="Arial" panose="020B0604020202020204" pitchFamily="34" charset="0"/>
                        </a:rPr>
                        <a:t>V4 (2024)</a:t>
                      </a:r>
                      <a:endParaRPr lang="es-BO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buNone/>
                      </a:pPr>
                      <a:r>
                        <a:rPr lang="es-ES" sz="1400" b="0" i="0" u="none" strike="noStrike" dirty="0">
                          <a:effectLst/>
                          <a:latin typeface="Arial" panose="020B0604020202020204" pitchFamily="34" charset="0"/>
                        </a:rPr>
                        <a:t>Blocos "universais" que funcionam bem em CPUs, GPUs e </a:t>
                      </a:r>
                      <a:r>
                        <a:rPr lang="es-E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NPUs</a:t>
                      </a:r>
                      <a:r>
                        <a:rPr lang="es-ES" sz="1400" b="0" i="0" u="none" strike="noStrike" dirty="0">
                          <a:effectLst/>
                          <a:latin typeface="Arial" panose="020B0604020202020204" pitchFamily="34" charset="0"/>
                        </a:rPr>
                        <a:t>; adiciona atenção leve (</a:t>
                      </a:r>
                      <a:r>
                        <a:rPr lang="es-ES" sz="1400" b="0" i="1" u="none" strike="noStrike" dirty="0">
                          <a:effectLst/>
                          <a:latin typeface="Arial" panose="020B0604020202020204" pitchFamily="34" charset="0"/>
                        </a:rPr>
                        <a:t>Mobile MQA</a:t>
                      </a:r>
                      <a:r>
                        <a:rPr lang="es-ES" sz="1400" b="0" i="0" u="none" strike="noStrike" dirty="0">
                          <a:effectLst/>
                          <a:latin typeface="Arial" panose="020B0604020202020204" pitchFamily="34" charset="0"/>
                        </a:rPr>
                        <a:t>) e técnicas de aprendizado mais avançadas.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BO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h-swish </a:t>
                      </a:r>
                      <a:r>
                        <a:rPr lang="es-BO" sz="1400" b="0" i="0" u="none" strike="noStrike" dirty="0">
                          <a:effectLst/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es-BO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ReLU</a:t>
                      </a:r>
                      <a:endParaRPr lang="es-BO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buNone/>
                      </a:pPr>
                      <a:r>
                        <a:rPr lang="es-ES" sz="1400" b="0" i="0" u="none" strike="noStrike" dirty="0">
                          <a:effectLst/>
                          <a:latin typeface="Arial" panose="020B0604020202020204" pitchFamily="34" charset="0"/>
                        </a:rPr>
                        <a:t>Modelos mais precisos para dispositivos modernos: assistentes inteligentes, visão de drones, </a:t>
                      </a:r>
                      <a:r>
                        <a:rPr lang="es-E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IoT </a:t>
                      </a:r>
                      <a:r>
                        <a:rPr lang="es-ES" sz="1400" b="0" i="0" u="none" strike="noStrike" dirty="0">
                          <a:effectLst/>
                          <a:latin typeface="Arial" panose="020B0604020202020204" pitchFamily="34" charset="0"/>
                        </a:rPr>
                        <a:t>avançada.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361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A7A14-785A-715D-C72D-3CF0AB4DB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5CE73-C733-3A4D-F666-5C149779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e otimização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38ADF03-A9A1-5F8D-3963-D2DFD2DBA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0759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238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EB4E5-A17C-1B2D-AE94-B1CC210B9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E8B90-AFDD-40F6-072C-9BCCAB6D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e otimização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ADC69C9-B571-BD1D-8ED5-B220374EAE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812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4AF77-016A-0748-8C6F-67A847321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784DB-F359-3447-A073-0CF46ABE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/>
              <a:t>Hiperparâmetro</a:t>
            </a:r>
            <a:r>
              <a:rPr lang="es-BO" dirty="0"/>
              <a:t> α </a:t>
            </a:r>
            <a:r>
              <a:rPr lang="el-GR" dirty="0"/>
              <a:t>(</a:t>
            </a:r>
            <a:r>
              <a:rPr lang="es-BO" i="1" dirty="0" err="1"/>
              <a:t>Multiplicador de largura</a:t>
            </a:r>
            <a:r>
              <a:rPr lang="es-BO" dirty="0"/>
              <a:t>)</a:t>
            </a:r>
            <a:endParaRPr lang="pt-B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6E30C6-CD81-C71C-0D69-8EFBBCA5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Definição: α</a:t>
            </a:r>
            <a:r>
              <a:rPr lang="es-ES" dirty="0"/>
              <a:t> ∈ (0,1] reduz uniformemente os canais de entrada e saída em todas as camadas convolucionais.</a:t>
            </a:r>
          </a:p>
          <a:p>
            <a:r>
              <a:rPr lang="es-ES" b="1" dirty="0"/>
              <a:t>Efeito: </a:t>
            </a:r>
            <a:r>
              <a:rPr lang="es-ES" dirty="0"/>
              <a:t>ao reduzir os canais, o custo e os parâmetros diminuem aproximadamente com α², o que torna </a:t>
            </a:r>
            <a:r>
              <a:rPr lang="es-ES" dirty="0" err="1"/>
              <a:t>o MobileNet </a:t>
            </a:r>
            <a:r>
              <a:rPr lang="es-ES" dirty="0"/>
              <a:t>adaptável a diferentes níveis de eficiência.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F620337-55E7-6169-55EF-443A7016B33B}"/>
                  </a:ext>
                </a:extLst>
              </p:cNvPr>
              <p:cNvSpPr txBox="1"/>
              <p:nvPr/>
            </p:nvSpPr>
            <p:spPr>
              <a:xfrm>
                <a:off x="527298" y="4669549"/>
                <a:ext cx="2333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𝐶𝑜𝑠𝑡𝑜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𝐶𝑜𝑚𝑝𝑢𝑡𝑎𝑐𝑖𝑜𝑛𝑎𝑙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:p14="http://schemas.microsoft.com/office/powerpoint/2010/main" xmlns:a16="http://schemas.microsoft.com/office/drawing/2014/main"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F620337-55E7-6169-55EF-443A7016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98" y="4669549"/>
                <a:ext cx="2333523" cy="276999"/>
              </a:xfrm>
              <a:prstGeom prst="rect">
                <a:avLst/>
              </a:prstGeom>
              <a:blipFill>
                <a:blip r:embed="rId3"/>
                <a:stretch>
                  <a:fillRect l="-1828" t="-2222" r="-783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A446526-7CA1-4AE2-732E-2F52B9C19A49}"/>
                  </a:ext>
                </a:extLst>
              </p:cNvPr>
              <p:cNvSpPr txBox="1"/>
              <p:nvPr/>
            </p:nvSpPr>
            <p:spPr>
              <a:xfrm>
                <a:off x="838200" y="5081485"/>
                <a:ext cx="6097712" cy="373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)∗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)∗(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)∗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:p14="http://schemas.microsoft.com/office/powerpoint/2010/main" xmlns:a16="http://schemas.microsoft.com/office/drawing/2014/main"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A446526-7CA1-4AE2-732E-2F52B9C19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81485"/>
                <a:ext cx="6097712" cy="373179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F8699F3D-B5DB-52AB-8F8A-7A58C29EA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612" y="4081674"/>
            <a:ext cx="5788090" cy="20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26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DE0F5-73B1-6EDE-8E72-C9117517C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08DB8-D3FE-9BB4-AD22-9694D024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/>
              <a:t>Hiperparâmetro</a:t>
            </a:r>
            <a:r>
              <a:rPr lang="es-BO" dirty="0"/>
              <a:t> ρ </a:t>
            </a:r>
            <a:r>
              <a:rPr lang="el-GR" dirty="0"/>
              <a:t>(</a:t>
            </a:r>
            <a:r>
              <a:rPr lang="es-BO" i="1" dirty="0" err="1"/>
              <a:t>Multiplicador de resolução</a:t>
            </a:r>
            <a:r>
              <a:rPr lang="es-BO" dirty="0"/>
              <a:t>)</a:t>
            </a:r>
            <a:endParaRPr lang="pt-B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65B13C-F803-6B4F-16C2-11B117D0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Definição</a:t>
            </a:r>
            <a:r>
              <a:rPr lang="pt-BR" b="1" dirty="0"/>
              <a:t>: </a:t>
            </a:r>
            <a:r>
              <a:rPr lang="es-ES" dirty="0"/>
              <a:t>reduz a resolução espacial da imagem de entrada e de todos os </a:t>
            </a:r>
            <a:r>
              <a:rPr lang="es-ES" dirty="0" err="1"/>
              <a:t>mapas de recursos </a:t>
            </a:r>
            <a:r>
              <a:rPr lang="es-ES" dirty="0"/>
              <a:t>internos da rede.</a:t>
            </a:r>
            <a:endParaRPr lang="pt-BR" dirty="0"/>
          </a:p>
          <a:p>
            <a:r>
              <a:rPr lang="pt-BR" b="1" dirty="0" err="1"/>
              <a:t>Efeito</a:t>
            </a:r>
            <a:r>
              <a:rPr lang="pt-BR" b="1" dirty="0"/>
              <a:t>: </a:t>
            </a:r>
            <a:r>
              <a:rPr lang="es-ES" dirty="0"/>
              <a:t>como o custo da convolução depende do tamanho espacial </a:t>
            </a:r>
            <a:r>
              <a:rPr lang="es-ES" dirty="0" err="1"/>
              <a:t>Df</a:t>
            </a:r>
            <a:r>
              <a:rPr lang="es-ES" dirty="0"/>
              <a:t>, ao reduzir a resolução, o número de operações diminui em aproximadamente ρ².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5170DE3-EA67-431C-2877-0B63DABD1B82}"/>
                  </a:ext>
                </a:extLst>
              </p:cNvPr>
              <p:cNvSpPr txBox="1"/>
              <p:nvPr/>
            </p:nvSpPr>
            <p:spPr>
              <a:xfrm>
                <a:off x="455386" y="4710645"/>
                <a:ext cx="2333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𝐶𝑜𝑠𝑡𝑜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𝐶𝑜𝑚𝑝𝑢𝑡𝑎𝑐𝑖𝑜𝑛𝑎𝑙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:p14="http://schemas.microsoft.com/office/powerpoint/2010/main" xmlns:a16="http://schemas.microsoft.com/office/drawing/2014/main"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5170DE3-EA67-431C-2877-0B63DABD1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86" y="4710645"/>
                <a:ext cx="2333523" cy="276999"/>
              </a:xfrm>
              <a:prstGeom prst="rect">
                <a:avLst/>
              </a:prstGeom>
              <a:blipFill>
                <a:blip r:embed="rId3"/>
                <a:stretch>
                  <a:fillRect l="-2094" t="-4444" r="-1047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9D677A0-2F8B-2F38-CB6B-512EDDC2E39B}"/>
                  </a:ext>
                </a:extLst>
              </p:cNvPr>
              <p:cNvSpPr txBox="1"/>
              <p:nvPr/>
            </p:nvSpPr>
            <p:spPr>
              <a:xfrm>
                <a:off x="635829" y="5209124"/>
                <a:ext cx="6097712" cy="373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∗(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:p14="http://schemas.microsoft.com/office/powerpoint/2010/main" xmlns:a16="http://schemas.microsoft.com/office/drawing/2014/main"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9D677A0-2F8B-2F38-CB6B-512EDDC2E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29" y="5209124"/>
                <a:ext cx="6097712" cy="373179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88ACCA12-4B82-1069-9F02-5C2CBB72E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707" y="4009994"/>
            <a:ext cx="5638907" cy="21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3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5631DC9-9586-91CE-41A3-4A3CA33B8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6465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181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E36A9-44F3-16FB-F74B-969ED867E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58086-0055-F52B-B3FE-889B7413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B60D99F-EEF7-C95E-9CB6-3D256E466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8140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6144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E61754-9D4E-C2BD-7D5A-DF702915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ackground">
            <a:extLst>
              <a:ext uri="{FF2B5EF4-FFF2-40B4-BE49-F238E27FC236}">
                <a16:creationId xmlns:a16="http://schemas.microsoft.com/office/drawing/2014/main" id="{90D0877E-6CD0-4206-8A18-56CEE73E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67E62F-8073-58C7-46D1-A0301A64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42306"/>
            <a:ext cx="7323960" cy="2121408"/>
          </a:xfrm>
        </p:spPr>
        <p:txBody>
          <a:bodyPr anchor="ctr">
            <a:normAutofit/>
          </a:bodyPr>
          <a:lstStyle/>
          <a:p>
            <a:r>
              <a:rPr lang="pt-BR" sz="4000" dirty="0"/>
              <a:t>Exemplo(s) de aplicativo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BF06EC0-36A3-D6A1-03C6-1AEAF1A32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378023"/>
              </p:ext>
            </p:extLst>
          </p:nvPr>
        </p:nvGraphicFramePr>
        <p:xfrm>
          <a:off x="441721" y="2120793"/>
          <a:ext cx="7115508" cy="4216591"/>
        </p:xfrm>
        <a:graphic>
          <a:graphicData uri="http://schemas.openxmlformats.org/drawingml/2006/table">
            <a:tbl>
              <a:tblPr/>
              <a:tblGrid>
                <a:gridCol w="2371836">
                  <a:extLst>
                    <a:ext uri="{9D8B030D-6E8A-4147-A177-3AD203B41FA5}">
                      <a16:colId xmlns:a16="http://schemas.microsoft.com/office/drawing/2014/main" val="524032387"/>
                    </a:ext>
                  </a:extLst>
                </a:gridCol>
                <a:gridCol w="2371836">
                  <a:extLst>
                    <a:ext uri="{9D8B030D-6E8A-4147-A177-3AD203B41FA5}">
                      <a16:colId xmlns:a16="http://schemas.microsoft.com/office/drawing/2014/main" val="999915713"/>
                    </a:ext>
                  </a:extLst>
                </a:gridCol>
                <a:gridCol w="2371836">
                  <a:extLst>
                    <a:ext uri="{9D8B030D-6E8A-4147-A177-3AD203B41FA5}">
                      <a16:colId xmlns:a16="http://schemas.microsoft.com/office/drawing/2014/main" val="3649231150"/>
                    </a:ext>
                  </a:extLst>
                </a:gridCol>
              </a:tblGrid>
              <a:tr h="68172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dirty="0"/>
                        <a:t>Projeto / Tarefa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" dirty="0"/>
                        <a:t>Descrição do projeto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dirty="0"/>
                        <a:t>Principais resultados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028474"/>
                  </a:ext>
                </a:extLst>
              </a:tr>
              <a:tr h="170431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b="1" dirty="0" err="1"/>
                        <a:t>PlaNet </a:t>
                      </a:r>
                      <a:r>
                        <a:rPr lang="es-BO" b="1" dirty="0"/>
                        <a:t>(Geolocalização)</a:t>
                      </a:r>
                      <a:endParaRPr lang="es-B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s-ES" dirty="0"/>
                        <a:t>Substituiu </a:t>
                      </a:r>
                      <a:r>
                        <a:rPr lang="es-ES" dirty="0" err="1"/>
                        <a:t>o Inception </a:t>
                      </a:r>
                      <a:r>
                        <a:rPr lang="es-ES" dirty="0"/>
                        <a:t>V3 pelo </a:t>
                      </a:r>
                      <a:r>
                        <a:rPr lang="es-ES" dirty="0" err="1"/>
                        <a:t>MobileNet </a:t>
                      </a:r>
                      <a:r>
                        <a:rPr lang="es-ES" dirty="0"/>
                        <a:t>v1 para classificar a localização de fotos.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s-ES" dirty="0"/>
                        <a:t>Parâmetros reduzidos: 52M → 13M e precisão semelhante.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758212"/>
                  </a:ext>
                </a:extLst>
              </a:tr>
              <a:tr h="18305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b="1" dirty="0"/>
                        <a:t>Atributos faciais</a:t>
                      </a:r>
                      <a:endParaRPr lang="es-B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s-ES" dirty="0" err="1"/>
                        <a:t>O MobileNet </a:t>
                      </a:r>
                      <a:r>
                        <a:rPr lang="es-ES" dirty="0"/>
                        <a:t>v1 foi usado como aluno de um modelo grande (≈75 milhões de </a:t>
                      </a:r>
                      <a:r>
                        <a:rPr lang="es-ES" dirty="0" err="1"/>
                        <a:t>parâmetros</a:t>
                      </a:r>
                      <a:r>
                        <a:rPr lang="es-ES" dirty="0"/>
                        <a:t>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s-BO" dirty="0" err="1"/>
                        <a:t>MobileNet </a:t>
                      </a:r>
                      <a:r>
                        <a:rPr lang="es-BO" dirty="0"/>
                        <a:t>v1: 4 milhões de parâmetros, alcançando </a:t>
                      </a:r>
                      <a:r>
                        <a:rPr lang="es-BO" dirty="0" err="1"/>
                        <a:t>uma precisão </a:t>
                      </a:r>
                      <a:r>
                        <a:rPr lang="es-BO" dirty="0"/>
                        <a:t>média semelhante à do modelo grande.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311164"/>
                  </a:ext>
                </a:extLst>
              </a:tr>
            </a:tbl>
          </a:graphicData>
        </a:graphic>
      </p:graphicFrame>
      <p:pic>
        <p:nvPicPr>
          <p:cNvPr id="8" name="Imagen 7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A2610B5E-7D94-C4A3-FA5D-F33974A90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972" y="3428999"/>
            <a:ext cx="4515026" cy="3163743"/>
          </a:xfrm>
          <a:prstGeom prst="rect">
            <a:avLst/>
          </a:prstGeom>
        </p:spPr>
      </p:pic>
      <p:pic>
        <p:nvPicPr>
          <p:cNvPr id="10" name="Imagen 9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EAFB2DE0-35C0-5945-2033-8AA44E22B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230" y="50322"/>
            <a:ext cx="4634768" cy="31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2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/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algn="just"/>
            <a:r>
              <a:rPr lang="es-ES" sz="1700" dirty="0"/>
              <a:t>Desde a </a:t>
            </a:r>
            <a:r>
              <a:rPr lang="es-ES" sz="1700" dirty="0" err="1"/>
              <a:t>AlexNet </a:t>
            </a:r>
            <a:r>
              <a:rPr lang="es-ES" sz="1700" dirty="0"/>
              <a:t>(2012), </a:t>
            </a:r>
            <a:r>
              <a:rPr lang="es-ES" sz="1700" dirty="0" err="1"/>
              <a:t>as CNNs </a:t>
            </a:r>
            <a:r>
              <a:rPr lang="es-ES" sz="1700" dirty="0"/>
              <a:t>se tornaram o padrão em visão computacional. A tendência era tornar as redes mais profundas e obter mais precisão.</a:t>
            </a:r>
          </a:p>
          <a:p>
            <a:pPr algn="just"/>
            <a:r>
              <a:rPr lang="es-ES" sz="1700" dirty="0" err="1"/>
              <a:t>VGGNet </a:t>
            </a:r>
            <a:r>
              <a:rPr lang="es-ES" sz="1700" dirty="0"/>
              <a:t>(2014): 16-19 camadas e 138 milhões de parâmetros; muito caro em termos de memória e computação.</a:t>
            </a:r>
          </a:p>
          <a:p>
            <a:pPr algn="just"/>
            <a:r>
              <a:rPr lang="es-ES" sz="1700" dirty="0" err="1"/>
              <a:t>ResNet </a:t>
            </a:r>
            <a:r>
              <a:rPr lang="es-ES" sz="1700" dirty="0"/>
              <a:t>(2015): até 152 camadas; conexões residuais que permitem o treinamento de redes </a:t>
            </a:r>
            <a:r>
              <a:rPr lang="es-ES" sz="1700" dirty="0" err="1"/>
              <a:t>ultraprofundas </a:t>
            </a:r>
            <a:r>
              <a:rPr lang="es-ES" sz="1700" dirty="0"/>
              <a:t>com alta demanda computacional.</a:t>
            </a:r>
          </a:p>
          <a:p>
            <a:pPr marL="0" indent="0" algn="just">
              <a:buNone/>
            </a:pPr>
            <a:endParaRPr lang="es-ES" sz="1700" dirty="0"/>
          </a:p>
          <a:p>
            <a:pPr algn="just"/>
            <a:endParaRPr lang="es-ES" sz="1700" dirty="0"/>
          </a:p>
          <a:p>
            <a:pPr algn="just"/>
            <a:endParaRPr lang="es-ES" sz="1700" dirty="0"/>
          </a:p>
        </p:txBody>
      </p:sp>
      <p:pic>
        <p:nvPicPr>
          <p:cNvPr id="8" name="Imagen 7" descr="Una calle con carros&#10;&#10;El contenido generado por IA puede ser incorrecto.">
            <a:extLst>
              <a:ext uri="{FF2B5EF4-FFF2-40B4-BE49-F238E27FC236}">
                <a16:creationId xmlns:a16="http://schemas.microsoft.com/office/drawing/2014/main" id="{56AA06D9-52AE-FC5A-65EB-BEB0D2ED9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506608"/>
            <a:ext cx="4788505" cy="3112527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1F598-98FC-32AD-8ABC-2F9E1B5D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Exemplo(s) de aplicativo(s)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F6F7E-642E-AD84-999E-A7E8EF39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b="1" dirty="0"/>
              <a:t>Objetivo: </a:t>
            </a:r>
            <a:r>
              <a:rPr lang="es-BO" dirty="0"/>
              <a:t>treinar o MobileNetV1 do zero em </a:t>
            </a:r>
            <a:r>
              <a:rPr lang="es-BO" i="1" dirty="0" err="1"/>
              <a:t>Cats </a:t>
            </a:r>
            <a:r>
              <a:rPr lang="es-BO" i="1" dirty="0"/>
              <a:t>vs </a:t>
            </a:r>
            <a:r>
              <a:rPr lang="es-BO" i="1" dirty="0" err="1"/>
              <a:t>Dogs</a:t>
            </a:r>
            <a:r>
              <a:rPr lang="es-BO" i="1" dirty="0"/>
              <a:t>.</a:t>
            </a:r>
            <a:endParaRPr lang="es-BO" dirty="0"/>
          </a:p>
          <a:p>
            <a:pPr marL="0" indent="0">
              <a:buNone/>
            </a:pPr>
            <a:r>
              <a:rPr lang="es-BO" b="1" dirty="0"/>
              <a:t>Metodologia:</a:t>
            </a:r>
            <a:endParaRPr lang="es-BO" dirty="0"/>
          </a:p>
          <a:p>
            <a:pPr lvl="1"/>
            <a:r>
              <a:rPr lang="es-BO" dirty="0" err="1"/>
              <a:t>Conjunto de dados</a:t>
            </a:r>
            <a:r>
              <a:rPr lang="es-BO" dirty="0"/>
              <a:t>: treinar </a:t>
            </a:r>
            <a:r>
              <a:rPr lang="es-BO" b="1" dirty="0"/>
              <a:t>2000</a:t>
            </a:r>
            <a:r>
              <a:rPr lang="es-BO" dirty="0"/>
              <a:t>, avaliar </a:t>
            </a:r>
            <a:r>
              <a:rPr lang="es-BO" b="1" dirty="0"/>
              <a:t>800</a:t>
            </a:r>
            <a:r>
              <a:rPr lang="es-BO" dirty="0"/>
              <a:t>, testar </a:t>
            </a:r>
            <a:r>
              <a:rPr lang="es-BO" b="1" dirty="0"/>
              <a:t>200</a:t>
            </a:r>
            <a:endParaRPr lang="es-BO" dirty="0"/>
          </a:p>
          <a:p>
            <a:pPr lvl="1"/>
            <a:r>
              <a:rPr lang="es-BO" dirty="0" err="1"/>
              <a:t>Aumento </a:t>
            </a:r>
            <a:r>
              <a:rPr lang="es-BO" dirty="0"/>
              <a:t>de dados: </a:t>
            </a:r>
            <a:r>
              <a:rPr lang="es-BO" dirty="0" err="1"/>
              <a:t>flips</a:t>
            </a:r>
            <a:r>
              <a:rPr lang="es-BO" dirty="0"/>
              <a:t>, rotações, recorte, </a:t>
            </a:r>
            <a:r>
              <a:rPr lang="es-BO" dirty="0" err="1"/>
              <a:t>jitter</a:t>
            </a:r>
            <a:r>
              <a:rPr lang="es-BO" dirty="0"/>
              <a:t>, </a:t>
            </a:r>
            <a:r>
              <a:rPr lang="es-BO" dirty="0" err="1"/>
              <a:t>cutout</a:t>
            </a:r>
            <a:endParaRPr lang="es-BO" dirty="0"/>
          </a:p>
          <a:p>
            <a:pPr lvl="1"/>
            <a:r>
              <a:rPr lang="es-BO" dirty="0"/>
              <a:t>Modelo: MobileNetV1 (</a:t>
            </a:r>
            <a:r>
              <a:rPr lang="es-BO" dirty="0" err="1"/>
              <a:t>Convs </a:t>
            </a:r>
            <a:r>
              <a:rPr lang="es-BO" dirty="0"/>
              <a:t>separáveis </a:t>
            </a:r>
            <a:r>
              <a:rPr lang="es-BO" dirty="0" err="1"/>
              <a:t>em profundidade</a:t>
            </a:r>
            <a:r>
              <a:rPr lang="es-BO" dirty="0"/>
              <a:t>, ReLU6, </a:t>
            </a:r>
            <a:r>
              <a:rPr lang="es-BO" dirty="0" err="1"/>
              <a:t>Dropout=0</a:t>
            </a:r>
            <a:r>
              <a:rPr lang="es-BO" dirty="0"/>
              <a:t>,5, </a:t>
            </a:r>
            <a:r>
              <a:rPr lang="es-BO" dirty="0" err="1"/>
              <a:t>BatchNorm</a:t>
            </a:r>
            <a:r>
              <a:rPr lang="es-BO" dirty="0"/>
              <a:t>)</a:t>
            </a:r>
          </a:p>
          <a:p>
            <a:pPr lvl="1"/>
            <a:r>
              <a:rPr lang="es-BO" dirty="0"/>
              <a:t>Otimizador: </a:t>
            </a:r>
            <a:r>
              <a:rPr lang="es-BO" dirty="0" err="1"/>
              <a:t>RMSProp </a:t>
            </a:r>
            <a:r>
              <a:rPr lang="es-BO" dirty="0"/>
              <a:t>+ </a:t>
            </a:r>
            <a:r>
              <a:rPr lang="es-BO" dirty="0" err="1"/>
              <a:t>Decaimento de peso</a:t>
            </a:r>
            <a:endParaRPr lang="es-BO" dirty="0"/>
          </a:p>
          <a:p>
            <a:pPr lvl="1"/>
            <a:r>
              <a:rPr lang="es-BO" dirty="0"/>
              <a:t>Estratégia: </a:t>
            </a:r>
            <a:r>
              <a:rPr lang="es-BO" dirty="0" err="1"/>
              <a:t>parada antecipada </a:t>
            </a:r>
            <a:r>
              <a:rPr lang="es-BO" dirty="0"/>
              <a:t>+ </a:t>
            </a:r>
            <a:r>
              <a:rPr lang="es-BO" dirty="0" err="1"/>
              <a:t>agendador de </a:t>
            </a:r>
            <a:r>
              <a:rPr lang="es-BO" dirty="0"/>
              <a:t>LR</a:t>
            </a:r>
          </a:p>
          <a:p>
            <a:pPr marL="0" indent="0">
              <a:buNone/>
            </a:pPr>
            <a:r>
              <a:rPr lang="es-BO" b="1" dirty="0"/>
              <a:t>Principais resultados:</a:t>
            </a:r>
            <a:endParaRPr lang="es-BO" dirty="0"/>
          </a:p>
          <a:p>
            <a:pPr lvl="1"/>
            <a:r>
              <a:rPr lang="es-BO" dirty="0" err="1"/>
              <a:t>Precisão </a:t>
            </a:r>
            <a:r>
              <a:rPr lang="es-BO" dirty="0"/>
              <a:t>da validação ≈ </a:t>
            </a:r>
            <a:r>
              <a:rPr lang="es-BO" b="1" dirty="0"/>
              <a:t>80%.</a:t>
            </a:r>
            <a:endParaRPr lang="es-BO" dirty="0"/>
          </a:p>
          <a:p>
            <a:pPr lvl="1"/>
            <a:r>
              <a:rPr lang="es-BO" dirty="0" err="1"/>
              <a:t>Precisão </a:t>
            </a:r>
            <a:r>
              <a:rPr lang="es-BO" dirty="0"/>
              <a:t>do teste ≈ </a:t>
            </a:r>
            <a:r>
              <a:rPr lang="es-BO" b="1" dirty="0"/>
              <a:t>78-82%.</a:t>
            </a:r>
            <a:endParaRPr lang="es-BO" dirty="0"/>
          </a:p>
          <a:p>
            <a:pPr lvl="1"/>
            <a:r>
              <a:rPr lang="es-BO" dirty="0"/>
              <a:t>Parâmetros: </a:t>
            </a:r>
            <a:r>
              <a:rPr lang="es-BO" b="1" dirty="0"/>
              <a:t>~4,2M (~16 MB em disco)</a:t>
            </a:r>
            <a:endParaRPr lang="es-BO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5830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E62FC-3B7C-7464-DA14-3B6DD6D94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48C9E-5216-A367-CA0E-418C8BAB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Exemplo(s) de aplicação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2F2251-92EB-3171-FF4A-E5A91EC7C8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419" y="1499862"/>
            <a:ext cx="9153162" cy="42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166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74151-44FB-518D-DFE5-8998A9B3D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917D6-DA4F-1A22-117B-C4FA94C3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Exemplo(s) de aplicação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BDCC94C-4BD3-5AEC-058D-7A42C6525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50306"/>
          <a:stretch>
            <a:fillRect/>
          </a:stretch>
        </p:blipFill>
        <p:spPr>
          <a:xfrm>
            <a:off x="4776998" y="2066243"/>
            <a:ext cx="3373949" cy="34390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A221DD7-F4E3-B30B-5763-06276A744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66245"/>
            <a:ext cx="3848637" cy="3439005"/>
          </a:xfrm>
          <a:prstGeom prst="rect">
            <a:avLst/>
          </a:prstGeom>
        </p:spPr>
      </p:pic>
      <p:pic>
        <p:nvPicPr>
          <p:cNvPr id="10" name="Marcador de contenido 6">
            <a:extLst>
              <a:ext uri="{FF2B5EF4-FFF2-40B4-BE49-F238E27FC236}">
                <a16:creationId xmlns:a16="http://schemas.microsoft.com/office/drawing/2014/main" id="{BEBBEAF8-8D42-F2A8-1966-A0CF29EA3B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306"/>
          <a:stretch>
            <a:fillRect/>
          </a:stretch>
        </p:blipFill>
        <p:spPr>
          <a:xfrm>
            <a:off x="8241108" y="2066244"/>
            <a:ext cx="3373949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5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14E2A7-F045-A710-FB9C-0CB1244B1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ackground">
            <a:extLst>
              <a:ext uri="{FF2B5EF4-FFF2-40B4-BE49-F238E27FC236}">
                <a16:creationId xmlns:a16="http://schemas.microsoft.com/office/drawing/2014/main" id="{661328DC-F00A-DBC1-1DDA-04A5BB653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8B8B274-C6E6-67C7-7E15-E3CBD47A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648433-AAB2-0B76-23D9-EBDE2455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42306"/>
            <a:ext cx="4703816" cy="2121408"/>
          </a:xfrm>
        </p:spPr>
        <p:txBody>
          <a:bodyPr anchor="ctr">
            <a:normAutofit/>
          </a:bodyPr>
          <a:lstStyle/>
          <a:p>
            <a:r>
              <a:rPr lang="pt-BR" sz="4000" dirty="0"/>
              <a:t>Comparação com outros algoritmos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6C48CD-81EF-7898-33C8-FFF9E01B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307"/>
            <a:ext cx="5250873" cy="2121407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s-ES" sz="1900" dirty="0"/>
              <a:t>O MobileNetV1 foi projetado para oferecer um equilíbrio entre eficiência computacional e precisão, o que o diferencia de arquiteturas maiores. Embora sacrifique um pouco da precisão, sua principal contribuição é a redução drástica de parâmetros e operações, o que o torna viável em dispositivos móveis e sistemas incorporados.</a:t>
            </a:r>
          </a:p>
          <a:p>
            <a:pPr marL="0" indent="0">
              <a:buNone/>
            </a:pPr>
            <a:endParaRPr lang="pt-BR" sz="19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6EED187-1E9B-8558-B092-DA0B9996C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28721"/>
              </p:ext>
            </p:extLst>
          </p:nvPr>
        </p:nvGraphicFramePr>
        <p:xfrm>
          <a:off x="1501635" y="3190069"/>
          <a:ext cx="9188340" cy="307695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10619">
                  <a:extLst>
                    <a:ext uri="{9D8B030D-6E8A-4147-A177-3AD203B41FA5}">
                      <a16:colId xmlns:a16="http://schemas.microsoft.com/office/drawing/2014/main" val="2788403146"/>
                    </a:ext>
                  </a:extLst>
                </a:gridCol>
                <a:gridCol w="1999151">
                  <a:extLst>
                    <a:ext uri="{9D8B030D-6E8A-4147-A177-3AD203B41FA5}">
                      <a16:colId xmlns:a16="http://schemas.microsoft.com/office/drawing/2014/main" val="3903739408"/>
                    </a:ext>
                  </a:extLst>
                </a:gridCol>
                <a:gridCol w="1999151">
                  <a:extLst>
                    <a:ext uri="{9D8B030D-6E8A-4147-A177-3AD203B41FA5}">
                      <a16:colId xmlns:a16="http://schemas.microsoft.com/office/drawing/2014/main" val="3939893166"/>
                    </a:ext>
                  </a:extLst>
                </a:gridCol>
                <a:gridCol w="1999151">
                  <a:extLst>
                    <a:ext uri="{9D8B030D-6E8A-4147-A177-3AD203B41FA5}">
                      <a16:colId xmlns:a16="http://schemas.microsoft.com/office/drawing/2014/main" val="2235085629"/>
                    </a:ext>
                  </a:extLst>
                </a:gridCol>
                <a:gridCol w="1180268">
                  <a:extLst>
                    <a:ext uri="{9D8B030D-6E8A-4147-A177-3AD203B41FA5}">
                      <a16:colId xmlns:a16="http://schemas.microsoft.com/office/drawing/2014/main" val="1034491727"/>
                    </a:ext>
                  </a:extLst>
                </a:gridCol>
              </a:tblGrid>
              <a:tr h="6432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/>
                        <a:t>Arquitetura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 err="1"/>
                        <a:t>Precisão </a:t>
                      </a:r>
                      <a:r>
                        <a:rPr lang="es-BO" sz="1700"/>
                        <a:t>Top-1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/>
                        <a:t>Parâmetros (M)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 dirty="0"/>
                        <a:t>Operações </a:t>
                      </a:r>
                      <a:br>
                        <a:rPr lang="es-BO" sz="1700" dirty="0"/>
                      </a:br>
                      <a:r>
                        <a:rPr lang="es-BO" sz="1700" dirty="0"/>
                        <a:t>(</a:t>
                      </a:r>
                      <a:r>
                        <a:rPr lang="es-BO" sz="1700" dirty="0" err="1"/>
                        <a:t>Mult-Adds</a:t>
                      </a:r>
                      <a:r>
                        <a:rPr lang="es-BO" sz="1700" dirty="0"/>
                        <a:t>)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 dirty="0"/>
                        <a:t>Ano</a:t>
                      </a:r>
                    </a:p>
                  </a:txBody>
                  <a:tcPr marL="86920" marR="86920" marT="43460" marB="43460" anchor="ctr"/>
                </a:tc>
                <a:extLst>
                  <a:ext uri="{0D108BD9-81ED-4DB2-BD59-A6C34878D82A}">
                    <a16:rowId xmlns:a16="http://schemas.microsoft.com/office/drawing/2014/main" val="1383667920"/>
                  </a:ext>
                </a:extLst>
              </a:tr>
              <a:tr h="3824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 b="1"/>
                        <a:t>VGG16</a:t>
                      </a:r>
                      <a:endParaRPr lang="es-BO" sz="1700"/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 dirty="0"/>
                        <a:t>71.5%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/>
                        <a:t>138 M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/>
                        <a:t>15.3 B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 dirty="0"/>
                        <a:t>2014</a:t>
                      </a:r>
                    </a:p>
                  </a:txBody>
                  <a:tcPr marL="86920" marR="86920" marT="43460" marB="43460" anchor="ctr"/>
                </a:tc>
                <a:extLst>
                  <a:ext uri="{0D108BD9-81ED-4DB2-BD59-A6C34878D82A}">
                    <a16:rowId xmlns:a16="http://schemas.microsoft.com/office/drawing/2014/main" val="2943902450"/>
                  </a:ext>
                </a:extLst>
              </a:tr>
              <a:tr h="3824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 b="1"/>
                        <a:t>ResNet-50</a:t>
                      </a:r>
                      <a:endParaRPr lang="es-BO" sz="1700"/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 dirty="0"/>
                        <a:t>76.0%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/>
                        <a:t>25.6 M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/>
                        <a:t>3.8 B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 dirty="0"/>
                        <a:t>2015</a:t>
                      </a:r>
                    </a:p>
                  </a:txBody>
                  <a:tcPr marL="86920" marR="86920" marT="43460" marB="43460" anchor="ctr"/>
                </a:tc>
                <a:extLst>
                  <a:ext uri="{0D108BD9-81ED-4DB2-BD59-A6C34878D82A}">
                    <a16:rowId xmlns:a16="http://schemas.microsoft.com/office/drawing/2014/main" val="2075539043"/>
                  </a:ext>
                </a:extLst>
              </a:tr>
              <a:tr h="3824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 b="1"/>
                        <a:t>Inception V3</a:t>
                      </a:r>
                      <a:endParaRPr lang="es-BO" sz="1700"/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 dirty="0"/>
                        <a:t>78.0%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/>
                        <a:t>23.2 M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/>
                        <a:t>5.7 B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 dirty="0"/>
                        <a:t>2015</a:t>
                      </a:r>
                    </a:p>
                  </a:txBody>
                  <a:tcPr marL="86920" marR="86920" marT="43460" marB="43460" anchor="ctr"/>
                </a:tc>
                <a:extLst>
                  <a:ext uri="{0D108BD9-81ED-4DB2-BD59-A6C34878D82A}">
                    <a16:rowId xmlns:a16="http://schemas.microsoft.com/office/drawing/2014/main" val="2028758224"/>
                  </a:ext>
                </a:extLst>
              </a:tr>
              <a:tr h="6432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 b="1" dirty="0"/>
                        <a:t>MobileNetV1 </a:t>
                      </a:r>
                      <a:br>
                        <a:rPr lang="es-BO" sz="1700" b="1" dirty="0"/>
                      </a:br>
                      <a:r>
                        <a:rPr lang="es-BO" sz="1700" b="1" dirty="0"/>
                        <a:t>(α=1</a:t>
                      </a:r>
                      <a:r>
                        <a:rPr lang="el-GR" sz="1700" b="1" dirty="0"/>
                        <a:t>, 224×224)</a:t>
                      </a:r>
                      <a:endParaRPr lang="el-GR" sz="1700" dirty="0"/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 dirty="0"/>
                        <a:t>70.6%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/>
                        <a:t>4.2 M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/>
                        <a:t>569 M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 dirty="0"/>
                        <a:t>2017</a:t>
                      </a:r>
                    </a:p>
                  </a:txBody>
                  <a:tcPr marL="86920" marR="86920" marT="43460" marB="43460" anchor="ctr"/>
                </a:tc>
                <a:extLst>
                  <a:ext uri="{0D108BD9-81ED-4DB2-BD59-A6C34878D82A}">
                    <a16:rowId xmlns:a16="http://schemas.microsoft.com/office/drawing/2014/main" val="3925850263"/>
                  </a:ext>
                </a:extLst>
              </a:tr>
              <a:tr h="6432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 b="1" dirty="0"/>
                        <a:t>MobileNetV1 (α=0</a:t>
                      </a:r>
                      <a:r>
                        <a:rPr lang="el-GR" sz="1700" b="1" dirty="0"/>
                        <a:t>,5, 160×160)</a:t>
                      </a:r>
                      <a:endParaRPr lang="el-GR" sz="1700" dirty="0"/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 dirty="0"/>
                        <a:t>60-63%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/>
                        <a:t>1.3 M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/>
                        <a:t>150 M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BO" sz="1700" dirty="0"/>
                        <a:t>2017</a:t>
                      </a:r>
                    </a:p>
                  </a:txBody>
                  <a:tcPr marL="86920" marR="86920" marT="43460" marB="43460" anchor="ctr"/>
                </a:tc>
                <a:extLst>
                  <a:ext uri="{0D108BD9-81ED-4DB2-BD59-A6C34878D82A}">
                    <a16:rowId xmlns:a16="http://schemas.microsoft.com/office/drawing/2014/main" val="249188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106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Dúvidas?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Howard, A. et al. (2017). </a:t>
            </a:r>
            <a:r>
              <a:rPr lang="pt-BR" dirty="0" err="1"/>
              <a:t>MobileNets</a:t>
            </a:r>
            <a:r>
              <a:rPr lang="pt-BR" dirty="0"/>
              <a:t>: redes neurais </a:t>
            </a:r>
            <a:r>
              <a:rPr lang="pt-BR" dirty="0" err="1"/>
              <a:t>convolucionais eficientes </a:t>
            </a:r>
            <a:r>
              <a:rPr lang="pt-BR" dirty="0"/>
              <a:t>para </a:t>
            </a:r>
            <a:r>
              <a:rPr lang="pt-BR" dirty="0" err="1"/>
              <a:t>aplicativos </a:t>
            </a:r>
            <a:r>
              <a:rPr lang="pt-BR" dirty="0"/>
              <a:t>de visão móvel. arXiv:1704.04861.</a:t>
            </a:r>
          </a:p>
          <a:p>
            <a:r>
              <a:rPr lang="pt-BR" dirty="0" err="1"/>
              <a:t>Simonyan</a:t>
            </a:r>
            <a:r>
              <a:rPr lang="pt-BR" dirty="0"/>
              <a:t>, K. &amp; </a:t>
            </a:r>
            <a:r>
              <a:rPr lang="pt-BR" dirty="0" err="1"/>
              <a:t>Zisserman</a:t>
            </a:r>
            <a:r>
              <a:rPr lang="pt-BR" dirty="0"/>
              <a:t>, A. (2014). Redes </a:t>
            </a:r>
            <a:r>
              <a:rPr lang="pt-BR" dirty="0" err="1"/>
              <a:t>convolucionais muito profundas </a:t>
            </a:r>
            <a:r>
              <a:rPr lang="pt-BR" dirty="0"/>
              <a:t>para </a:t>
            </a:r>
            <a:r>
              <a:rPr lang="pt-BR" dirty="0" err="1"/>
              <a:t>reconhecimento de imagens em grande escala </a:t>
            </a:r>
            <a:r>
              <a:rPr lang="pt-BR" dirty="0"/>
              <a:t>(VGG). arXiv:1409.1556.</a:t>
            </a:r>
          </a:p>
          <a:p>
            <a:r>
              <a:rPr lang="pt-BR" dirty="0"/>
              <a:t>He, K. et al. (2015). Aprendizagem residual profunda para </a:t>
            </a:r>
            <a:r>
              <a:rPr lang="pt-BR" dirty="0" err="1"/>
              <a:t>reconhecimento de imagens </a:t>
            </a:r>
            <a:r>
              <a:rPr lang="pt-BR" dirty="0"/>
              <a:t>(</a:t>
            </a:r>
            <a:r>
              <a:rPr lang="pt-BR" dirty="0" err="1"/>
              <a:t>ResNet</a:t>
            </a:r>
            <a:r>
              <a:rPr lang="pt-BR" dirty="0"/>
              <a:t>). arXiv:1512.03385.</a:t>
            </a:r>
          </a:p>
          <a:p>
            <a:r>
              <a:rPr lang="pt-BR" dirty="0"/>
              <a:t>Tan, M. &amp; Le, Q. (2019). </a:t>
            </a:r>
            <a:r>
              <a:rPr lang="pt-BR" dirty="0" err="1"/>
              <a:t>EfficientNet</a:t>
            </a:r>
            <a:r>
              <a:rPr lang="pt-BR" dirty="0"/>
              <a:t>: </a:t>
            </a:r>
            <a:r>
              <a:rPr lang="pt-BR" dirty="0" err="1"/>
              <a:t>repensando o dimensionamento </a:t>
            </a:r>
            <a:r>
              <a:rPr lang="pt-BR" dirty="0"/>
              <a:t>de modelos para redes neurais </a:t>
            </a:r>
            <a:r>
              <a:rPr lang="pt-BR" dirty="0" err="1"/>
              <a:t>convolucionais</a:t>
            </a:r>
            <a:r>
              <a:rPr lang="pt-BR" dirty="0"/>
              <a:t>. arXiv:1905.11946.</a:t>
            </a:r>
          </a:p>
          <a:p>
            <a:r>
              <a:rPr lang="pt-BR" dirty="0"/>
              <a:t>Sandler, M. et al. (2018). MobileNetV2: </a:t>
            </a:r>
            <a:r>
              <a:rPr lang="pt-BR" dirty="0" err="1"/>
              <a:t>resíduos invertidos e gargalos </a:t>
            </a:r>
            <a:r>
              <a:rPr lang="pt-BR" dirty="0"/>
              <a:t>lineares. arXiv:1801.04381.</a:t>
            </a:r>
          </a:p>
          <a:p>
            <a:r>
              <a:rPr lang="pt-BR" dirty="0"/>
              <a:t>Howard, A. et al. (2019). </a:t>
            </a:r>
            <a:r>
              <a:rPr lang="pt-BR" dirty="0" err="1"/>
              <a:t>Searching </a:t>
            </a:r>
            <a:r>
              <a:rPr lang="pt-BR" dirty="0"/>
              <a:t>for MobileNetV3. arXiv:1905.02244.</a:t>
            </a:r>
          </a:p>
          <a:p>
            <a:r>
              <a:rPr lang="pt-BR" dirty="0"/>
              <a:t>Qin, D. et al. (2024). MobileNetV4: Modelos universais para </a:t>
            </a:r>
            <a:r>
              <a:rPr lang="pt-BR" dirty="0" err="1"/>
              <a:t>o ecossistema </a:t>
            </a:r>
            <a:r>
              <a:rPr lang="pt-BR" dirty="0"/>
              <a:t>móvel. arXiv:2404.10518.</a:t>
            </a:r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E1DC7-31A8-C9CD-2E32-3D805E33E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2CA86-5D0B-D370-0164-6918AB8E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CD91FD-B96C-23EB-1BB7-C751CC2F1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Github: </a:t>
            </a:r>
            <a:r>
              <a:rPr lang="pt-BR" dirty="0">
                <a:hlinkClick r:id="rId2"/>
              </a:rPr>
              <a:t>https://github.com/aadlrei/TP___558-Topicos-Avancados-em-Aprendizado-de-Maquina.git</a:t>
            </a:r>
            <a:r>
              <a:rPr lang="pt-BR" dirty="0"/>
              <a:t>  </a:t>
            </a:r>
          </a:p>
          <a:p>
            <a:r>
              <a:rPr lang="pt-BR" dirty="0"/>
              <a:t>Questionário: </a:t>
            </a:r>
            <a:r>
              <a:rPr lang="pt-BR" dirty="0">
                <a:hlinkClick r:id="rId3"/>
              </a:rPr>
              <a:t>https://forms.gle/5NGvwrwecRrspMH36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948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2B09C-6D56-4C9F-A364-B904CCE2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algn="just"/>
            <a:r>
              <a:rPr lang="es-ES" sz="2000" dirty="0" err="1"/>
              <a:t>O MobileNet </a:t>
            </a:r>
            <a:r>
              <a:rPr lang="es-ES" sz="2000" dirty="0"/>
              <a:t>(2017) aprende com essas arquiteturas, mas se concentra em outro objetivo: eficiência em dispositivos móveis.</a:t>
            </a:r>
          </a:p>
          <a:p>
            <a:pPr algn="just"/>
            <a:r>
              <a:rPr lang="es-ES" sz="2000" dirty="0"/>
              <a:t>Enquanto </a:t>
            </a:r>
            <a:r>
              <a:rPr lang="es-ES" sz="2000" dirty="0" err="1"/>
              <a:t>o AlexNet</a:t>
            </a:r>
            <a:r>
              <a:rPr lang="es-ES" sz="2000" dirty="0"/>
              <a:t>, o VGG e </a:t>
            </a:r>
            <a:r>
              <a:rPr lang="es-ES" sz="2000" dirty="0" err="1"/>
              <a:t>o ResNet </a:t>
            </a:r>
            <a:r>
              <a:rPr lang="es-ES" sz="2000" dirty="0"/>
              <a:t>buscavam mais precisão a qualquer custo, </a:t>
            </a:r>
            <a:r>
              <a:rPr lang="es-ES" sz="2000" dirty="0" err="1"/>
              <a:t>o MobileNet </a:t>
            </a:r>
            <a:r>
              <a:rPr lang="es-ES" sz="2000" dirty="0"/>
              <a:t>aplica </a:t>
            </a:r>
            <a:r>
              <a:rPr lang="es-ES" sz="2000" dirty="0" err="1"/>
              <a:t>convoluções </a:t>
            </a:r>
            <a:r>
              <a:rPr lang="es-ES" sz="2000" dirty="0"/>
              <a:t>separáveis </a:t>
            </a:r>
            <a:r>
              <a:rPr lang="es-ES" sz="2000" dirty="0" err="1"/>
              <a:t>por profundidade </a:t>
            </a:r>
            <a:r>
              <a:rPr lang="es-ES" sz="2000" dirty="0"/>
              <a:t>para reduzir drasticamente os parâmetros e as operações e, ao mesmo tempo, manter uma boa precisão.</a:t>
            </a:r>
          </a:p>
          <a:p>
            <a:pPr algn="just"/>
            <a:r>
              <a:rPr lang="es-ES" sz="2000" dirty="0"/>
              <a:t>Assim, ele representa uma evolução paralela à "corrida de profundidade", mas com foco na computação leve.</a:t>
            </a:r>
            <a:endParaRPr lang="pt-BR" sz="2000" dirty="0"/>
          </a:p>
        </p:txBody>
      </p:sp>
      <p:pic>
        <p:nvPicPr>
          <p:cNvPr id="6" name="Imagen 5" descr="Diagrama&#10;&#10;El contenido generado por IA puede ser incorrecto.">
            <a:extLst>
              <a:ext uri="{FF2B5EF4-FFF2-40B4-BE49-F238E27FC236}">
                <a16:creationId xmlns:a16="http://schemas.microsoft.com/office/drawing/2014/main" id="{51D9E548-2124-2CEA-24B9-6D169F2BC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464708"/>
            <a:ext cx="4788505" cy="3196327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07086-5A2D-E753-1A46-F191F944C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Diagrama">
            <a:extLst>
              <a:ext uri="{FF2B5EF4-FFF2-40B4-BE49-F238E27FC236}">
                <a16:creationId xmlns:a16="http://schemas.microsoft.com/office/drawing/2014/main" id="{319D3B7A-A5D4-F49A-2A11-33A17FE8F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27" y="2764493"/>
            <a:ext cx="6819546" cy="3547407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3CADFC-B099-3F75-6AC2-3A5A1E02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Fundamentação teórica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E73679-CAA2-8B5A-3DC0-EA350580A8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/>
              <a:t>Em uma </a:t>
            </a:r>
            <a:r>
              <a:rPr lang="es-ES" b="1" dirty="0"/>
              <a:t>CNN padrão</a:t>
            </a:r>
            <a:r>
              <a:rPr lang="es-ES" dirty="0"/>
              <a:t>, cada filtro aplica operações (convolução) em todos os canais de entrada - como R, G, B - simultaneamente: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704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A6D69-7E8E-A4CF-E7D4-22F228F64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FBDF6-43B8-1114-6C41-CC491F0B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Fundamentos teóricos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D3ABB2-FE09-8989-3A9F-BE449CE065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/>
              <a:t>Essa operação é poderosa e envolve mais cálculos e maior complexidade, além de ser altamente dispendiosa em termos de recursos computacionais.</a:t>
            </a:r>
          </a:p>
        </p:txBody>
      </p:sp>
      <p:pic>
        <p:nvPicPr>
          <p:cNvPr id="11" name="Marcador de contenido 10" descr="Diagrama&#10;&#10;El contenido generado por IA puede ser incorrecto.">
            <a:extLst>
              <a:ext uri="{FF2B5EF4-FFF2-40B4-BE49-F238E27FC236}">
                <a16:creationId xmlns:a16="http://schemas.microsoft.com/office/drawing/2014/main" id="{D13BEF80-FC04-11D2-7E50-5CF960C17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1145"/>
          <a:stretch>
            <a:fillRect/>
          </a:stretch>
        </p:blipFill>
        <p:spPr>
          <a:xfrm>
            <a:off x="2047875" y="3069289"/>
            <a:ext cx="8096250" cy="242738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74C1204-330A-188A-F06F-6254036207B0}"/>
                  </a:ext>
                </a:extLst>
              </p:cNvPr>
              <p:cNvSpPr txBox="1"/>
              <p:nvPr/>
            </p:nvSpPr>
            <p:spPr>
              <a:xfrm>
                <a:off x="1880382" y="5526785"/>
                <a:ext cx="2333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𝐶𝑜𝑠𝑡𝑜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𝐶𝑜𝑚𝑝𝑢𝑡𝑎𝑐𝑖𝑜𝑛𝑎𝑙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:p14="http://schemas.microsoft.com/office/powerpoint/2010/main" xmlns:a16="http://schemas.microsoft.com/office/drawing/2014/main"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74C1204-330A-188A-F06F-625403620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382" y="5526785"/>
                <a:ext cx="2333523" cy="276999"/>
              </a:xfrm>
              <a:prstGeom prst="rect">
                <a:avLst/>
              </a:prstGeom>
              <a:blipFill>
                <a:blip r:embed="rId5"/>
                <a:stretch>
                  <a:fillRect l="-1828" t="-4444" r="-783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AAC16EC-371B-3F78-14C6-16BB3FE586C1}"/>
                  </a:ext>
                </a:extLst>
              </p:cNvPr>
              <p:cNvSpPr txBox="1"/>
              <p:nvPr/>
            </p:nvSpPr>
            <p:spPr>
              <a:xfrm>
                <a:off x="3047144" y="5938721"/>
                <a:ext cx="6097712" cy="373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)∗(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:p14="http://schemas.microsoft.com/office/powerpoint/2010/main" xmlns:a16="http://schemas.microsoft.com/office/drawing/2014/main"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AAC16EC-371B-3F78-14C6-16BB3FE58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44" y="5938721"/>
                <a:ext cx="6097712" cy="373179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6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C73B20-C8AD-59C0-1F5A-7A407FF62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A38454-96ED-4701-988B-C8AC3BF26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4223342" cy="39085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No </a:t>
            </a:r>
            <a:r>
              <a:rPr lang="es-ES" sz="2000" b="1" dirty="0" err="1"/>
              <a:t>MobileNet</a:t>
            </a:r>
            <a:r>
              <a:rPr lang="es-ES" sz="2000" dirty="0"/>
              <a:t>, essa operação é dividida em duas etapas:</a:t>
            </a:r>
          </a:p>
          <a:p>
            <a:pPr algn="just"/>
            <a:r>
              <a:rPr lang="es-ES" sz="2000" b="1" dirty="0" err="1"/>
              <a:t>Em profundidade</a:t>
            </a:r>
            <a:r>
              <a:rPr lang="es-ES" sz="2000" b="1" dirty="0"/>
              <a:t>: </a:t>
            </a:r>
            <a:r>
              <a:rPr lang="es-ES" sz="2000" dirty="0"/>
              <a:t>um filtro por canal → filtro.</a:t>
            </a:r>
          </a:p>
          <a:p>
            <a:pPr algn="just"/>
            <a:r>
              <a:rPr lang="es-ES" sz="2000" b="1" dirty="0" err="1"/>
              <a:t>Pointwise </a:t>
            </a:r>
            <a:r>
              <a:rPr lang="es-ES" sz="2000" b="1" dirty="0"/>
              <a:t>(1×1): </a:t>
            </a:r>
            <a:r>
              <a:rPr lang="es-ES" sz="2000" dirty="0"/>
              <a:t>combinar os canais → mix.</a:t>
            </a:r>
          </a:p>
          <a:p>
            <a:pPr marL="0" indent="0" algn="just">
              <a:buNone/>
            </a:pPr>
            <a:r>
              <a:rPr lang="es-ES" sz="2000" dirty="0"/>
              <a:t>Essa separação reduz drasticamente o custo computacional.</a:t>
            </a:r>
            <a:endParaRPr lang="pt-BR" sz="2000" dirty="0"/>
          </a:p>
        </p:txBody>
      </p:sp>
      <p:pic>
        <p:nvPicPr>
          <p:cNvPr id="8" name="Imagen 7" descr="Diagrama">
            <a:extLst>
              <a:ext uri="{FF2B5EF4-FFF2-40B4-BE49-F238E27FC236}">
                <a16:creationId xmlns:a16="http://schemas.microsoft.com/office/drawing/2014/main" id="{F2632635-B96C-EA0D-B82D-1AB996E34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1201938"/>
            <a:ext cx="6155141" cy="447786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D89843E-D6C8-3DE1-6459-DF671331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5480407" cy="1330839"/>
          </a:xfrm>
        </p:spPr>
        <p:txBody>
          <a:bodyPr>
            <a:normAutofit/>
          </a:bodyPr>
          <a:lstStyle/>
          <a:p>
            <a:r>
              <a:rPr lang="pt-BR" sz="4100" dirty="0"/>
              <a:t>Contexto teórico</a:t>
            </a:r>
          </a:p>
        </p:txBody>
      </p:sp>
    </p:spTree>
    <p:extLst>
      <p:ext uri="{BB962C8B-B14F-4D97-AF65-F5344CB8AC3E}">
        <p14:creationId xmlns:p14="http://schemas.microsoft.com/office/powerpoint/2010/main" val="277821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BF341-0D5B-2833-5EFB-82B06B282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7BF0F-30C6-A85A-F724-3DB44766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teórico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CF4773-4F00-C364-95A0-25DAE83E3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err="1"/>
              <a:t>Convolução em profundidade</a:t>
            </a:r>
            <a:r>
              <a:rPr lang="pt-BR" b="1" dirty="0"/>
              <a:t>: </a:t>
            </a:r>
            <a:r>
              <a:rPr lang="es-ES" dirty="0"/>
              <a:t>aplica um </a:t>
            </a:r>
            <a:r>
              <a:rPr lang="es-ES" dirty="0" err="1"/>
              <a:t>kernel </a:t>
            </a:r>
            <a:r>
              <a:rPr lang="es-ES" dirty="0"/>
              <a:t>independente em cada canal e apenas filtra, não combina informações entre canais.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n 7" descr="Diagrama&#10;&#10;El contenido generado por IA puede ser incorrecto.">
            <a:extLst>
              <a:ext uri="{FF2B5EF4-FFF2-40B4-BE49-F238E27FC236}">
                <a16:creationId xmlns:a16="http://schemas.microsoft.com/office/drawing/2014/main" id="{2B37DA49-F0DC-5827-25E4-982063C20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58843" r="36169"/>
          <a:stretch>
            <a:fillRect/>
          </a:stretch>
        </p:blipFill>
        <p:spPr>
          <a:xfrm>
            <a:off x="2957962" y="2732246"/>
            <a:ext cx="6276075" cy="2061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85AF65D-7421-1B50-056A-40317ADEF47A}"/>
                  </a:ext>
                </a:extLst>
              </p:cNvPr>
              <p:cNvSpPr txBox="1"/>
              <p:nvPr/>
            </p:nvSpPr>
            <p:spPr>
              <a:xfrm>
                <a:off x="1880382" y="5020839"/>
                <a:ext cx="2333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𝐶𝑜𝑠𝑡𝑜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𝐶𝑜𝑚𝑝𝑢𝑡𝑎𝑐𝑖𝑜𝑛𝑎𝑙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:p14="http://schemas.microsoft.com/office/powerpoint/2010/main" xmlns:a16="http://schemas.microsoft.com/office/drawing/2014/main"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85AF65D-7421-1B50-056A-40317ADEF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382" y="5020839"/>
                <a:ext cx="2333523" cy="276999"/>
              </a:xfrm>
              <a:prstGeom prst="rect">
                <a:avLst/>
              </a:prstGeom>
              <a:blipFill>
                <a:blip r:embed="rId5"/>
                <a:stretch>
                  <a:fillRect l="-1828" t="-4444" r="-783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5219BF6-D863-B618-02B7-935FC4832EED}"/>
                  </a:ext>
                </a:extLst>
              </p:cNvPr>
              <p:cNvSpPr txBox="1"/>
              <p:nvPr/>
            </p:nvSpPr>
            <p:spPr>
              <a:xfrm>
                <a:off x="3047144" y="5432775"/>
                <a:ext cx="6097712" cy="373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:p14="http://schemas.microsoft.com/office/powerpoint/2010/main" xmlns:a16="http://schemas.microsoft.com/office/drawing/2014/main"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5219BF6-D863-B618-02B7-935FC4832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44" y="5432775"/>
                <a:ext cx="6097712" cy="3731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83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C3C0D-57A0-0AC2-05DD-494DA2F3D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089AB-0049-A1BA-9221-04BF1766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teórico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F15FAF-8057-802A-D996-AF77769F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err="1"/>
              <a:t>Convolução pontual </a:t>
            </a:r>
            <a:r>
              <a:rPr lang="pt-BR" b="1" dirty="0"/>
              <a:t>(1×1): </a:t>
            </a:r>
            <a:r>
              <a:rPr lang="es-ES" dirty="0"/>
              <a:t>usa </a:t>
            </a:r>
            <a:r>
              <a:rPr lang="es-ES" dirty="0" err="1"/>
              <a:t>kernels </a:t>
            </a:r>
            <a:r>
              <a:rPr lang="es-ES" dirty="0"/>
              <a:t>1×1 para combinar os M canais e produzir N saídas. É a etapa que mistura as informações de todos os canais.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n 7" descr="Diagrama&#10;&#10;El contenido generado por IA puede ser incorrecto.">
            <a:extLst>
              <a:ext uri="{FF2B5EF4-FFF2-40B4-BE49-F238E27FC236}">
                <a16:creationId xmlns:a16="http://schemas.microsoft.com/office/drawing/2014/main" id="{5E4F1C97-9003-D4F1-D2A3-FED4F8FD2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8843"/>
          <a:stretch>
            <a:fillRect/>
          </a:stretch>
        </p:blipFill>
        <p:spPr>
          <a:xfrm>
            <a:off x="3505147" y="2950690"/>
            <a:ext cx="5181706" cy="2172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2B35074-F0F9-773F-3AEF-D827CC91FD77}"/>
                  </a:ext>
                </a:extLst>
              </p:cNvPr>
              <p:cNvSpPr txBox="1"/>
              <p:nvPr/>
            </p:nvSpPr>
            <p:spPr>
              <a:xfrm>
                <a:off x="2047875" y="4984946"/>
                <a:ext cx="2333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𝐶𝑜𝑠𝑡𝑜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𝐶𝑜𝑚𝑝𝑢𝑡𝑎𝑐𝑖𝑜𝑛𝑎𝑙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:p14="http://schemas.microsoft.com/office/powerpoint/2010/main" xmlns:a16="http://schemas.microsoft.com/office/drawing/2014/main"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2B35074-F0F9-773F-3AEF-D827CC91F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75" y="4984946"/>
                <a:ext cx="2333523" cy="276999"/>
              </a:xfrm>
              <a:prstGeom prst="rect">
                <a:avLst/>
              </a:prstGeom>
              <a:blipFill>
                <a:blip r:embed="rId5"/>
                <a:stretch>
                  <a:fillRect l="-2089" t="-4444" r="-783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9FB780D-76B9-C102-5833-86FF73E262DA}"/>
                  </a:ext>
                </a:extLst>
              </p:cNvPr>
              <p:cNvSpPr txBox="1"/>
              <p:nvPr/>
            </p:nvSpPr>
            <p:spPr>
              <a:xfrm>
                <a:off x="3214637" y="5396882"/>
                <a:ext cx="6097712" cy="373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:p14="http://schemas.microsoft.com/office/powerpoint/2010/main" xmlns:a16="http://schemas.microsoft.com/office/drawing/2014/main"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9FB780D-76B9-C102-5833-86FF73E2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637" y="5396882"/>
                <a:ext cx="6097712" cy="3731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81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3A498-C8DE-389E-AD5D-F24785C58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9DE68-5493-42E1-3D57-4842270C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Fundamentos teóricos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C03412-B576-41FD-2553-6194932BE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</a:t>
            </a:r>
            <a:r>
              <a:rPr lang="pt-BR" b="1" dirty="0" err="1"/>
              <a:t>combinação </a:t>
            </a:r>
            <a:r>
              <a:rPr lang="pt-BR" dirty="0"/>
              <a:t>da </a:t>
            </a:r>
            <a:r>
              <a:rPr lang="pt-BR" dirty="0" err="1"/>
              <a:t>convolução em profundidade e </a:t>
            </a:r>
            <a:r>
              <a:rPr lang="pt-BR" dirty="0"/>
              <a:t>da </a:t>
            </a:r>
            <a:r>
              <a:rPr lang="pt-BR" dirty="0" err="1"/>
              <a:t>convolução pontual </a:t>
            </a:r>
            <a:r>
              <a:rPr lang="pt-BR" dirty="0"/>
              <a:t>é </a:t>
            </a:r>
            <a:r>
              <a:rPr lang="pt-BR" dirty="0" err="1"/>
              <a:t>chamada de </a:t>
            </a:r>
            <a:r>
              <a:rPr lang="pt-BR" b="1" dirty="0" err="1"/>
              <a:t>convolução separável em profundidade</a:t>
            </a:r>
            <a:r>
              <a:rPr lang="pt-BR" dirty="0"/>
              <a:t>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O MobileNet </a:t>
            </a:r>
            <a:r>
              <a:rPr lang="pt-BR" dirty="0"/>
              <a:t>usa </a:t>
            </a:r>
            <a:r>
              <a:rPr lang="pt-BR" b="1" dirty="0" err="1"/>
              <a:t>a convolução separável </a:t>
            </a:r>
            <a:r>
              <a:rPr lang="pt-BR" b="1" dirty="0"/>
              <a:t>em </a:t>
            </a:r>
            <a:r>
              <a:rPr lang="pt-BR" b="1" dirty="0" err="1"/>
              <a:t>profundidade </a:t>
            </a:r>
            <a:r>
              <a:rPr lang="pt-BR" b="1" dirty="0"/>
              <a:t>3x3</a:t>
            </a:r>
            <a:r>
              <a:rPr lang="pt-BR" dirty="0"/>
              <a:t>, o que resulta em um </a:t>
            </a:r>
            <a:r>
              <a:rPr lang="pt-BR" dirty="0" err="1">
                <a:solidFill>
                  <a:srgbClr val="7030A0"/>
                </a:solidFill>
              </a:rPr>
              <a:t>custo </a:t>
            </a:r>
            <a:r>
              <a:rPr lang="pt-BR" dirty="0">
                <a:solidFill>
                  <a:srgbClr val="7030A0"/>
                </a:solidFill>
              </a:rPr>
              <a:t>computacional 8 a 9 </a:t>
            </a:r>
            <a:r>
              <a:rPr lang="pt-BR" dirty="0" err="1">
                <a:solidFill>
                  <a:srgbClr val="7030A0"/>
                </a:solidFill>
              </a:rPr>
              <a:t>vezes </a:t>
            </a:r>
            <a:r>
              <a:rPr lang="pt-BR" dirty="0">
                <a:solidFill>
                  <a:srgbClr val="7030A0"/>
                </a:solidFill>
              </a:rPr>
              <a:t>menor </a:t>
            </a:r>
            <a:r>
              <a:rPr lang="pt-BR" dirty="0"/>
              <a:t>do que a </a:t>
            </a:r>
            <a:r>
              <a:rPr lang="pt-BR" dirty="0" err="1"/>
              <a:t>convolução </a:t>
            </a:r>
            <a:r>
              <a:rPr lang="pt-BR" dirty="0"/>
              <a:t>padrão, com uma pequena </a:t>
            </a:r>
            <a:r>
              <a:rPr lang="pt-BR" dirty="0" err="1"/>
              <a:t>redução </a:t>
            </a:r>
            <a:r>
              <a:rPr lang="pt-BR" dirty="0"/>
              <a:t>na precisão.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CD31DC2-D3BC-A254-DF7C-6F081889B3C0}"/>
                  </a:ext>
                </a:extLst>
              </p:cNvPr>
              <p:cNvSpPr txBox="1"/>
              <p:nvPr/>
            </p:nvSpPr>
            <p:spPr>
              <a:xfrm>
                <a:off x="2150616" y="2830474"/>
                <a:ext cx="2333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𝐶𝑜𝑠𝑡𝑜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𝐶𝑜𝑚𝑝𝑢𝑡𝑎𝑐𝑖𝑜𝑛𝑎𝑙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:p14="http://schemas.microsoft.com/office/powerpoint/2010/main" xmlns:a16="http://schemas.microsoft.com/office/drawing/2014/main"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CD31DC2-D3BC-A254-DF7C-6F081889B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616" y="2830474"/>
                <a:ext cx="2333523" cy="276999"/>
              </a:xfrm>
              <a:prstGeom prst="rect">
                <a:avLst/>
              </a:prstGeom>
              <a:blipFill>
                <a:blip r:embed="rId3"/>
                <a:stretch>
                  <a:fillRect l="-2089" t="-2174" r="-783" b="-326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0B02FC-E754-58C0-8457-88DC9963EFBE}"/>
                  </a:ext>
                </a:extLst>
              </p:cNvPr>
              <p:cNvSpPr txBox="1"/>
              <p:nvPr/>
            </p:nvSpPr>
            <p:spPr>
              <a:xfrm>
                <a:off x="3317378" y="3242410"/>
                <a:ext cx="6097712" cy="373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:p14="http://schemas.microsoft.com/office/powerpoint/2010/main" xmlns:a16="http://schemas.microsoft.com/office/drawing/2014/main"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0B02FC-E754-58C0-8457-88DC9963E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378" y="3242410"/>
                <a:ext cx="6097712" cy="3731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1E04558-957C-29A7-0EF7-7378D327CCEF}"/>
                  </a:ext>
                </a:extLst>
              </p:cNvPr>
              <p:cNvSpPr txBox="1"/>
              <p:nvPr/>
            </p:nvSpPr>
            <p:spPr>
              <a:xfrm>
                <a:off x="2150616" y="5066759"/>
                <a:ext cx="32864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𝑅𝑒𝑙𝑎𝑐𝑖𝑜𝑛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𝐶𝑜𝑠𝑡𝑜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𝐶𝑜𝑚𝑝𝑢𝑡𝑎𝑐𝑖𝑜𝑛𝑎𝑙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:p14="http://schemas.microsoft.com/office/powerpoint/2010/main" xmlns:a16="http://schemas.microsoft.com/office/drawing/2014/main"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1E04558-957C-29A7-0EF7-7378D327C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616" y="5066759"/>
                <a:ext cx="3286476" cy="276999"/>
              </a:xfrm>
              <a:prstGeom prst="rect">
                <a:avLst/>
              </a:prstGeom>
              <a:blipFill>
                <a:blip r:embed="rId5"/>
                <a:stretch>
                  <a:fillRect l="-1299" t="-2174" r="-371" b="-326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43417B7-0729-1047-9A18-7453959386DC}"/>
                  </a:ext>
                </a:extLst>
              </p:cNvPr>
              <p:cNvSpPr txBox="1"/>
              <p:nvPr/>
            </p:nvSpPr>
            <p:spPr>
              <a:xfrm>
                <a:off x="3317378" y="5478695"/>
                <a:ext cx="6097712" cy="683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𝑚𝑜𝑏𝑖𝑙𝑒𝑛𝑒𝑡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𝑒𝑠𝑡𝑎𝑛𝑑𝑎𝑟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:p14="http://schemas.microsoft.com/office/powerpoint/2010/main" xmlns:a16="http://schemas.microsoft.com/office/drawing/2014/main"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43417B7-0729-1047-9A18-745395938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378" y="5478695"/>
                <a:ext cx="6097712" cy="6833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193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10010</TotalTime>
  <Words>1795</Words>
  <Application>Microsoft Office PowerPoint</Application>
  <PresentationFormat>Panorámica</PresentationFormat>
  <Paragraphs>206</Paragraphs>
  <Slides>27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Tema do Office</vt:lpstr>
      <vt:lpstr>TP558 - Tópicos avançados em aprendizado de máquina: MobileNets</vt:lpstr>
      <vt:lpstr>Introdução</vt:lpstr>
      <vt:lpstr>Introdução</vt:lpstr>
      <vt:lpstr>Fundamentação teórica</vt:lpstr>
      <vt:lpstr>Fundamentos teóricos</vt:lpstr>
      <vt:lpstr>Contexto teórico</vt:lpstr>
      <vt:lpstr>Contexto teórico</vt:lpstr>
      <vt:lpstr>Contexto teórico</vt:lpstr>
      <vt:lpstr>Fundamentos teóricos</vt:lpstr>
      <vt:lpstr>Arquitetura e operação Estrutura do MobileNet v1</vt:lpstr>
      <vt:lpstr>Arquitetura e operação</vt:lpstr>
      <vt:lpstr>Evolução arquitetônica: v2, v3, v4</vt:lpstr>
      <vt:lpstr>Treinamento e otimização</vt:lpstr>
      <vt:lpstr>Treinamento e otimização</vt:lpstr>
      <vt:lpstr>Hiperparâmetro α (Multiplicador de largura)</vt:lpstr>
      <vt:lpstr>Hiperparâmetro ρ (Multiplicador de resolução)</vt:lpstr>
      <vt:lpstr>Vantagens</vt:lpstr>
      <vt:lpstr>Desvantagens</vt:lpstr>
      <vt:lpstr>Exemplo(s) de aplicativo</vt:lpstr>
      <vt:lpstr>Exemplo(s) de aplicativo(s)</vt:lpstr>
      <vt:lpstr>Exemplo(s) de aplicação</vt:lpstr>
      <vt:lpstr>Exemplo(s) de aplicação</vt:lpstr>
      <vt:lpstr>Comparação com outros algoritmos</vt:lpstr>
      <vt:lpstr>Presentación de PowerPoint</vt:lpstr>
      <vt:lpstr>Referências</vt:lpstr>
      <vt:lpstr>Presentación de PowerPoint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keywords>, docId:CE0142E9533C40201A6386EDDA30DFC1</cp:keywords>
  <cp:lastModifiedBy>Adrian Alejandro Chavez Alanes</cp:lastModifiedBy>
  <cp:revision>1736</cp:revision>
  <dcterms:created xsi:type="dcterms:W3CDTF">2020-01-20T13:50:05Z</dcterms:created>
  <dcterms:modified xsi:type="dcterms:W3CDTF">2025-08-30T00:50:41Z</dcterms:modified>
</cp:coreProperties>
</file>