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10" r:id="rId17"/>
    <p:sldId id="298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61" r:id="rId28"/>
    <p:sldId id="286" r:id="rId29"/>
    <p:sldId id="265" r:id="rId30"/>
    <p:sldId id="266" r:id="rId31"/>
    <p:sldId id="267" r:id="rId32"/>
    <p:sldId id="268" r:id="rId33"/>
    <p:sldId id="269" r:id="rId34"/>
    <p:sldId id="263" r:id="rId35"/>
    <p:sldId id="264" r:id="rId36"/>
    <p:sldId id="283" r:id="rId37"/>
    <p:sldId id="285" r:id="rId38"/>
    <p:sldId id="312" r:id="rId39"/>
    <p:sldId id="270" r:id="rId40"/>
    <p:sldId id="272" r:id="rId41"/>
    <p:sldId id="271" r:id="rId42"/>
    <p:sldId id="31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080D5-79F0-6144-82C0-ABB1ABBFBBDD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1C4C1-A96D-2A48-AC74-DDE251CB7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78DB-8603-504D-B62C-B3996D25FE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CD64-B7C0-6F4D-A981-AA61EE5E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Instantiated at run-time for every tuple</a:t>
            </a:r>
          </a:p>
          <a:p>
            <a:r>
              <a:rPr lang="en-US" dirty="0" smtClean="0"/>
              <a:t>Can also be edited</a:t>
            </a:r>
          </a:p>
          <a:p>
            <a:r>
              <a:rPr lang="en-US" dirty="0" smtClean="0"/>
              <a:t>Can you think of other UIs? (Remember previous papers..)</a:t>
            </a:r>
          </a:p>
          <a:p>
            <a:endParaRPr lang="en-US" dirty="0"/>
          </a:p>
        </p:txBody>
      </p:sp>
      <p:pic>
        <p:nvPicPr>
          <p:cNvPr id="4" name="Screen Shot 2014-09-17 at 12.08.0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37" y="1600199"/>
            <a:ext cx="7496816" cy="19946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826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Multi-relational UI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33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Interesting trick to deal with dependencies</a:t>
            </a:r>
          </a:p>
          <a:p>
            <a:r>
              <a:rPr lang="en-US" dirty="0" smtClean="0"/>
              <a:t>If referencing a non-</a:t>
            </a:r>
            <a:r>
              <a:rPr lang="en-US" dirty="0" err="1" smtClean="0"/>
              <a:t>crowdsourced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Drop-down box + suggest function. Why?</a:t>
            </a:r>
          </a:p>
          <a:p>
            <a:r>
              <a:rPr lang="en-US" dirty="0" smtClean="0"/>
              <a:t>If referencing a </a:t>
            </a:r>
            <a:r>
              <a:rPr lang="en-US" dirty="0" err="1" smtClean="0"/>
              <a:t>crowdsourced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Normalized interface with a suggest function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 interface getting dependent data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Screen Shot 2014-09-17 at 12.25.09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040" y="4564785"/>
            <a:ext cx="8596286" cy="22932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17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these SQL extensions, there are a handful of new operators</a:t>
            </a:r>
          </a:p>
          <a:p>
            <a:pPr lvl="1"/>
            <a:r>
              <a:rPr lang="en-US" dirty="0" smtClean="0"/>
              <a:t>CROWDPROBE:</a:t>
            </a:r>
          </a:p>
          <a:p>
            <a:pPr lvl="2"/>
            <a:r>
              <a:rPr lang="en-US" dirty="0" smtClean="0"/>
              <a:t>Collects missing information in CROWD columns or tables</a:t>
            </a:r>
          </a:p>
          <a:p>
            <a:pPr lvl="1"/>
            <a:r>
              <a:rPr lang="en-US" dirty="0" smtClean="0"/>
              <a:t>CROWDJOIN:</a:t>
            </a:r>
          </a:p>
          <a:p>
            <a:pPr lvl="2"/>
            <a:r>
              <a:rPr lang="en-US" dirty="0" smtClean="0"/>
              <a:t>Inner table is probed in a </a:t>
            </a:r>
            <a:r>
              <a:rPr lang="en-US" dirty="0" err="1" smtClean="0"/>
              <a:t>crowdsourced</a:t>
            </a:r>
            <a:r>
              <a:rPr lang="en-US" dirty="0" smtClean="0"/>
              <a:t> fashion using the other table</a:t>
            </a:r>
          </a:p>
          <a:p>
            <a:pPr lvl="1"/>
            <a:r>
              <a:rPr lang="en-US" dirty="0" smtClean="0"/>
              <a:t>CROWDCOMPARE:</a:t>
            </a:r>
          </a:p>
          <a:p>
            <a:pPr lvl="2"/>
            <a:r>
              <a:rPr lang="en-US" dirty="0" smtClean="0"/>
              <a:t>Used for CROWDEQUAL and CROWDORDER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8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dig deeper…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management: Majority vote with 5 answers across all those whose PKs match</a:t>
            </a:r>
          </a:p>
          <a:p>
            <a:r>
              <a:rPr lang="en-US" dirty="0" smtClean="0"/>
              <a:t>Issue?</a:t>
            </a:r>
          </a:p>
          <a:p>
            <a:pPr lvl="1"/>
            <a:r>
              <a:rPr lang="en-US" dirty="0" smtClean="0"/>
              <a:t>CROWDPROBE on a CROWDTABLE?</a:t>
            </a:r>
          </a:p>
          <a:p>
            <a:pPr lvl="1"/>
            <a:r>
              <a:rPr lang="en-US" dirty="0" smtClean="0"/>
              <a:t>Prof (name, email, </a:t>
            </a:r>
            <a:r>
              <a:rPr lang="en-US" dirty="0" err="1" smtClean="0"/>
              <a:t>univ</a:t>
            </a:r>
            <a:r>
              <a:rPr lang="en-US" dirty="0" smtClean="0"/>
              <a:t>, </a:t>
            </a:r>
            <a:r>
              <a:rPr lang="en-US" dirty="0" err="1" smtClean="0"/>
              <a:t>dep</a:t>
            </a:r>
            <a:r>
              <a:rPr lang="en-US" dirty="0" smtClean="0"/>
              <a:t>), (n, u) </a:t>
            </a:r>
            <a:r>
              <a:rPr lang="en-US" dirty="0" err="1" smtClean="0"/>
              <a:t>pk</a:t>
            </a:r>
            <a:endParaRPr lang="en-US" dirty="0" smtClean="0"/>
          </a:p>
          <a:p>
            <a:pPr lvl="1"/>
            <a:r>
              <a:rPr lang="en-US" dirty="0" smtClean="0"/>
              <a:t>Say I want to find 3 professors from </a:t>
            </a:r>
            <a:r>
              <a:rPr lang="en-US" dirty="0" err="1" smtClean="0"/>
              <a:t>univ</a:t>
            </a:r>
            <a:r>
              <a:rPr lang="en-US" dirty="0" smtClean="0"/>
              <a:t> = X, </a:t>
            </a:r>
            <a:r>
              <a:rPr lang="en-US" dirty="0" err="1" smtClean="0"/>
              <a:t>dep</a:t>
            </a:r>
            <a:r>
              <a:rPr lang="en-US" dirty="0" smtClean="0"/>
              <a:t> = Y; how long would I take?</a:t>
            </a:r>
          </a:p>
          <a:p>
            <a:pPr lvl="2"/>
            <a:r>
              <a:rPr lang="en-US" dirty="0" smtClean="0"/>
              <a:t>Best case:</a:t>
            </a:r>
          </a:p>
          <a:p>
            <a:pPr lvl="2"/>
            <a:r>
              <a:rPr lang="en-US" dirty="0" smtClean="0"/>
              <a:t>Worst case: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3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dig deeper…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Quality management: Majority vote with 5 answers across all those whose PKs match</a:t>
            </a:r>
          </a:p>
          <a:p>
            <a:r>
              <a:rPr lang="en-US" dirty="0" smtClean="0"/>
              <a:t>Issue?</a:t>
            </a:r>
          </a:p>
          <a:p>
            <a:pPr lvl="1"/>
            <a:r>
              <a:rPr lang="en-US" dirty="0" smtClean="0"/>
              <a:t>CROWDPROBE on a CROWDTABLE?</a:t>
            </a:r>
          </a:p>
          <a:p>
            <a:pPr lvl="1"/>
            <a:r>
              <a:rPr lang="en-US" dirty="0" smtClean="0"/>
              <a:t>Prof (name, email, </a:t>
            </a:r>
            <a:r>
              <a:rPr lang="en-US" dirty="0" err="1" smtClean="0"/>
              <a:t>univ</a:t>
            </a:r>
            <a:r>
              <a:rPr lang="en-US" dirty="0" smtClean="0"/>
              <a:t>, </a:t>
            </a:r>
            <a:r>
              <a:rPr lang="en-US" dirty="0" err="1" smtClean="0"/>
              <a:t>dep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Say I want to find 3 professors from </a:t>
            </a:r>
            <a:r>
              <a:rPr lang="en-US" dirty="0" err="1" smtClean="0"/>
              <a:t>univ</a:t>
            </a:r>
            <a:r>
              <a:rPr lang="en-US" dirty="0" smtClean="0"/>
              <a:t> = X, </a:t>
            </a:r>
            <a:r>
              <a:rPr lang="en-US" dirty="0" err="1" smtClean="0"/>
              <a:t>dep</a:t>
            </a:r>
            <a:r>
              <a:rPr lang="en-US" dirty="0" smtClean="0"/>
              <a:t> = 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Workers may focus on different answers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9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dig deeper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CROWDTABLE</a:t>
            </a:r>
          </a:p>
          <a:p>
            <a:pPr lvl="1"/>
            <a:r>
              <a:rPr lang="en-US" dirty="0" smtClean="0"/>
              <a:t>Any other issues?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66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dig deeper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CROWDTABLE</a:t>
            </a:r>
          </a:p>
          <a:p>
            <a:pPr lvl="1"/>
            <a:r>
              <a:rPr lang="en-US" dirty="0" smtClean="0"/>
              <a:t>What if workers refer to two Professors in a slightly different manner:</a:t>
            </a:r>
          </a:p>
          <a:p>
            <a:pPr lvl="2"/>
            <a:r>
              <a:rPr lang="en-US" dirty="0" err="1" smtClean="0"/>
              <a:t>Jiawei</a:t>
            </a:r>
            <a:r>
              <a:rPr lang="en-US" dirty="0" smtClean="0"/>
              <a:t> Han vs. J. Han</a:t>
            </a:r>
          </a:p>
          <a:p>
            <a:pPr lvl="1"/>
            <a:r>
              <a:rPr lang="en-US" dirty="0" smtClean="0"/>
              <a:t>Spelling mistakes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03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dig deeper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CROWDJOIN</a:t>
            </a:r>
          </a:p>
          <a:p>
            <a:pPr lvl="1"/>
            <a:r>
              <a:rPr lang="en-US" dirty="0" smtClean="0"/>
              <a:t>Outer is used to probe inner </a:t>
            </a:r>
            <a:r>
              <a:rPr lang="en-US" dirty="0" err="1" smtClean="0"/>
              <a:t>crowdsourced</a:t>
            </a:r>
            <a:r>
              <a:rPr lang="en-US" dirty="0" smtClean="0"/>
              <a:t> table, asking for values of missing predicates</a:t>
            </a:r>
          </a:p>
          <a:p>
            <a:pPr lvl="1"/>
            <a:r>
              <a:rPr lang="en-US" dirty="0" smtClean="0"/>
              <a:t>E.g., join between </a:t>
            </a:r>
            <a:r>
              <a:rPr lang="en-US" dirty="0" err="1" smtClean="0"/>
              <a:t>Dept</a:t>
            </a:r>
            <a:r>
              <a:rPr lang="en-US" dirty="0" smtClean="0"/>
              <a:t> and Prof</a:t>
            </a:r>
          </a:p>
          <a:p>
            <a:pPr lvl="1"/>
            <a:r>
              <a:rPr lang="en-US" dirty="0" smtClean="0"/>
              <a:t>Are there similar issues here? What if workers can’t find the URL of a specific Prof?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5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Create HITs and HIT groups</a:t>
            </a:r>
          </a:p>
          <a:p>
            <a:pPr lvl="1"/>
            <a:r>
              <a:rPr lang="en-US" dirty="0" smtClean="0"/>
              <a:t>Collect results from AMT</a:t>
            </a:r>
          </a:p>
          <a:p>
            <a:pPr lvl="1"/>
            <a:r>
              <a:rPr lang="en-US" dirty="0" smtClean="0"/>
              <a:t>Quality control via majority vote</a:t>
            </a:r>
          </a:p>
          <a:p>
            <a:pPr lvl="1"/>
            <a:endParaRPr lang="en-US" dirty="0"/>
          </a:p>
          <a:p>
            <a:r>
              <a:rPr lang="en-US" dirty="0" smtClean="0"/>
              <a:t>Right now: simple rule-based optimizer</a:t>
            </a:r>
          </a:p>
          <a:p>
            <a:pPr lvl="1"/>
            <a:r>
              <a:rPr lang="en-US" dirty="0" smtClean="0"/>
              <a:t>Batch size, # assignments, price fixed</a:t>
            </a:r>
          </a:p>
          <a:p>
            <a:pPr lvl="1"/>
            <a:r>
              <a:rPr lang="en-US" dirty="0" smtClean="0"/>
              <a:t>Predicate push down, join ordering, delete optimization</a:t>
            </a:r>
          </a:p>
          <a:p>
            <a:pPr lvl="1"/>
            <a:r>
              <a:rPr lang="en-US" dirty="0" smtClean="0"/>
              <a:t>Future: cost-based optimizer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3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Shot 2014-09-18 at 1.13.00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527" y="1417638"/>
            <a:ext cx="8888473" cy="25516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205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crowd-powered database</a:t>
            </a:r>
          </a:p>
          <a:p>
            <a:pPr lvl="1"/>
            <a:r>
              <a:rPr lang="en-US" dirty="0" smtClean="0"/>
              <a:t>At that time, the state of the art was </a:t>
            </a:r>
            <a:r>
              <a:rPr lang="en-US" dirty="0" err="1" smtClean="0"/>
              <a:t>turkit</a:t>
            </a:r>
            <a:endParaRPr lang="en-US" dirty="0" smtClean="0"/>
          </a:p>
          <a:p>
            <a:pPr lvl="2"/>
            <a:r>
              <a:rPr lang="en-US" dirty="0" smtClean="0"/>
              <a:t>Programming library for the crowd</a:t>
            </a:r>
          </a:p>
          <a:p>
            <a:pPr lvl="1"/>
            <a:r>
              <a:rPr lang="en-US" dirty="0" smtClean="0"/>
              <a:t>Two other crowd-powered databases at around the same time</a:t>
            </a:r>
          </a:p>
          <a:p>
            <a:pPr lvl="2"/>
            <a:r>
              <a:rPr lang="en-US" dirty="0" smtClean="0"/>
              <a:t>Deco (Stanford, UC Santa Cruz)</a:t>
            </a:r>
          </a:p>
          <a:p>
            <a:pPr lvl="2"/>
            <a:r>
              <a:rPr lang="en-US" dirty="0" err="1" smtClean="0"/>
              <a:t>Qurk</a:t>
            </a:r>
            <a:r>
              <a:rPr lang="en-US" dirty="0" smtClean="0"/>
              <a:t> (</a:t>
            </a:r>
            <a:r>
              <a:rPr lang="en-US" dirty="0" smtClean="0"/>
              <a:t>MIT)</a:t>
            </a:r>
            <a:endParaRPr lang="en-US" dirty="0" smtClean="0"/>
          </a:p>
          <a:p>
            <a:pPr lvl="1"/>
            <a:r>
              <a:rPr lang="en-US" dirty="0" smtClean="0"/>
              <a:t>Necessarily incomplete, preliminary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7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HIT Size vs. responsiveness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Tradeoff between HITS completed/time and % completion of HITS</a:t>
            </a:r>
          </a:p>
        </p:txBody>
      </p:sp>
      <p:pic>
        <p:nvPicPr>
          <p:cNvPr id="4" name="Screen Shot 2014-09-17 at 2.15.3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30496"/>
            <a:ext cx="9052022" cy="31941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393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vs.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% hits fully completed			%hits with &gt;1 done</a:t>
            </a:r>
          </a:p>
          <a:p>
            <a:endParaRPr lang="en-US" dirty="0"/>
          </a:p>
        </p:txBody>
      </p:sp>
      <p:pic>
        <p:nvPicPr>
          <p:cNvPr id="4" name="Screen Shot 2014-09-17 at 2.25.33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500" y="1765809"/>
            <a:ext cx="3347507" cy="2338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4-09-17 at 2.27.51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1573" y="1765809"/>
            <a:ext cx="3141479" cy="23389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392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 across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Skewed distribution</a:t>
            </a:r>
          </a:p>
          <a:p>
            <a:r>
              <a:rPr lang="en-US" dirty="0" smtClean="0"/>
              <a:t>No variation in error rate between high </a:t>
            </a:r>
            <a:r>
              <a:rPr lang="en-US" dirty="0" err="1" smtClean="0"/>
              <a:t>freq</a:t>
            </a:r>
            <a:r>
              <a:rPr lang="en-US" dirty="0" smtClean="0"/>
              <a:t> workers and others</a:t>
            </a:r>
            <a:endParaRPr lang="en-US" dirty="0"/>
          </a:p>
        </p:txBody>
      </p:sp>
      <p:pic>
        <p:nvPicPr>
          <p:cNvPr id="4" name="Screen Shot 2014-09-17 at 2.44.48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7034" y="1600200"/>
            <a:ext cx="4966609" cy="31871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8042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resolution on company </a:t>
            </a:r>
            <a:r>
              <a:rPr lang="en-US" dirty="0"/>
              <a:t>n</a:t>
            </a:r>
            <a:r>
              <a:rPr lang="en-US" dirty="0" smtClean="0"/>
              <a:t>ames</a:t>
            </a:r>
          </a:p>
          <a:p>
            <a:pPr lvl="1"/>
            <a:r>
              <a:rPr lang="en-US" dirty="0" smtClean="0"/>
              <a:t>Matching one company name with 100 others for four separate runs</a:t>
            </a:r>
          </a:p>
          <a:p>
            <a:pPr lvl="1"/>
            <a:r>
              <a:rPr lang="en-US" dirty="0" smtClean="0"/>
              <a:t>Majority vote gives the correct result</a:t>
            </a:r>
          </a:p>
          <a:p>
            <a:r>
              <a:rPr lang="en-US" dirty="0" smtClean="0"/>
              <a:t>Ordering photos in terms of relevance</a:t>
            </a:r>
          </a:p>
          <a:p>
            <a:pPr lvl="1"/>
            <a:r>
              <a:rPr lang="en-US" dirty="0" smtClean="0"/>
              <a:t>Majority vote matches expert ranking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89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Joining professors and departments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/>
              <a:t>SELECT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p.email</a:t>
            </a:r>
            <a:r>
              <a:rPr lang="en-US" dirty="0"/>
              <a:t>, </a:t>
            </a:r>
            <a:r>
              <a:rPr lang="en-US" dirty="0" err="1"/>
              <a:t>d.name</a:t>
            </a:r>
            <a:r>
              <a:rPr lang="en-US" dirty="0"/>
              <a:t>, </a:t>
            </a:r>
            <a:r>
              <a:rPr lang="en-US" dirty="0" err="1"/>
              <a:t>d.phone</a:t>
            </a:r>
            <a:endParaRPr lang="en-US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/>
              <a:t>FROM   Professor p, Department 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/>
              <a:t>WHERE  </a:t>
            </a:r>
            <a:r>
              <a:rPr lang="en-US" dirty="0" err="1"/>
              <a:t>p.department</a:t>
            </a:r>
            <a:r>
              <a:rPr lang="en-US" dirty="0"/>
              <a:t> = </a:t>
            </a:r>
            <a:r>
              <a:rPr lang="en-US" dirty="0" err="1"/>
              <a:t>d.name</a:t>
            </a:r>
            <a:r>
              <a:rPr lang="en-US" dirty="0"/>
              <a:t> AND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/>
              <a:t>       </a:t>
            </a:r>
            <a:r>
              <a:rPr lang="en-US" dirty="0" err="1"/>
              <a:t>p.university</a:t>
            </a:r>
            <a:r>
              <a:rPr lang="en-US" dirty="0"/>
              <a:t> = </a:t>
            </a:r>
            <a:r>
              <a:rPr lang="en-US" dirty="0" err="1"/>
              <a:t>d.university</a:t>
            </a:r>
            <a:r>
              <a:rPr lang="en-US" dirty="0"/>
              <a:t> AND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/>
              <a:t>       </a:t>
            </a:r>
            <a:r>
              <a:rPr lang="en-US" dirty="0" err="1"/>
              <a:t>p.name</a:t>
            </a:r>
            <a:r>
              <a:rPr lang="en-US" dirty="0"/>
              <a:t> = "[name of a professor]"</a:t>
            </a:r>
          </a:p>
          <a:p>
            <a:r>
              <a:rPr lang="en-US" dirty="0" smtClean="0"/>
              <a:t>Method 1: first prof details collected, then </a:t>
            </a:r>
            <a:r>
              <a:rPr lang="en-US" dirty="0" err="1" smtClean="0"/>
              <a:t>dep</a:t>
            </a:r>
            <a:r>
              <a:rPr lang="en-US" dirty="0" smtClean="0"/>
              <a:t> details</a:t>
            </a:r>
          </a:p>
          <a:p>
            <a:r>
              <a:rPr lang="en-US" dirty="0" smtClean="0"/>
              <a:t>Method 2: prof and </a:t>
            </a:r>
            <a:r>
              <a:rPr lang="en-US" dirty="0" err="1" smtClean="0"/>
              <a:t>dep</a:t>
            </a:r>
            <a:r>
              <a:rPr lang="en-US" dirty="0" smtClean="0"/>
              <a:t> details collected together via a </a:t>
            </a:r>
            <a:r>
              <a:rPr lang="en-US" dirty="0" err="1" smtClean="0"/>
              <a:t>denormalized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Method 2 is cheaper, but Method 1 outperforms Method 2 in accuracy:</a:t>
            </a:r>
          </a:p>
          <a:p>
            <a:pPr lvl="1"/>
            <a:r>
              <a:rPr lang="en-US" dirty="0" smtClean="0"/>
              <a:t>Instructions for </a:t>
            </a:r>
            <a:r>
              <a:rPr lang="en-US" dirty="0" err="1" smtClean="0"/>
              <a:t>denormalized</a:t>
            </a:r>
            <a:r>
              <a:rPr lang="en-US" dirty="0" smtClean="0"/>
              <a:t> interface unclear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3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obersvations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with workers is long-term</a:t>
            </a:r>
          </a:p>
          <a:p>
            <a:pPr lvl="1"/>
            <a:r>
              <a:rPr lang="en-US" dirty="0" smtClean="0"/>
              <a:t>Keep workers happy</a:t>
            </a:r>
          </a:p>
          <a:p>
            <a:pPr lvl="1"/>
            <a:r>
              <a:rPr lang="en-US" dirty="0" smtClean="0"/>
              <a:t>Implement less stringent approval mechanisms</a:t>
            </a:r>
          </a:p>
          <a:p>
            <a:r>
              <a:rPr lang="en-US" dirty="0" smtClean="0"/>
              <a:t>Good interface design and instructions matter</a:t>
            </a:r>
          </a:p>
          <a:p>
            <a:pPr lvl="1"/>
            <a:r>
              <a:rPr lang="en-US" dirty="0" smtClean="0"/>
              <a:t>Simple choices like “none of the above” improve quality dramatically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Even now (4 years later), there is no real complete, fully-functional crowd-powered database</a:t>
            </a:r>
          </a:p>
          <a:p>
            <a:r>
              <a:rPr lang="en-US" dirty="0" smtClean="0"/>
              <a:t>Why?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Even now, there is no real complete, fully-functional crowd-powered database</a:t>
            </a:r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No one understands the crowds (EVEN NOW)</a:t>
            </a:r>
          </a:p>
          <a:p>
            <a:pPr lvl="2"/>
            <a:r>
              <a:rPr lang="en-US" dirty="0" smtClean="0"/>
              <a:t>We were all naïve in thinking that we could treat crowds as just another data source.</a:t>
            </a:r>
          </a:p>
          <a:p>
            <a:pPr lvl="1"/>
            <a:r>
              <a:rPr lang="en-US" dirty="0" smtClean="0"/>
              <a:t>People don’t seem to want to use crowds within databases</a:t>
            </a:r>
          </a:p>
          <a:p>
            <a:pPr lvl="2"/>
            <a:r>
              <a:rPr lang="en-US" dirty="0" smtClean="0"/>
              <a:t>Crowdsourcing is a one-off task</a:t>
            </a:r>
          </a:p>
          <a:p>
            <a:pPr lvl="1"/>
            <a:r>
              <a:rPr lang="en-US" dirty="0" smtClean="0"/>
              <a:t>Crowds have very different characteristics than other data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ideas are very powerful and applicable everywhere you want data to be extracted</a:t>
            </a:r>
          </a:p>
          <a:p>
            <a:pPr lvl="1"/>
            <a:r>
              <a:rPr lang="en-US" dirty="0" smtClean="0"/>
              <a:t>Very common use-case of crowds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= an understanding of what the query does</a:t>
            </a:r>
          </a:p>
          <a:p>
            <a:r>
              <a:rPr lang="en-US" dirty="0" smtClean="0"/>
              <a:t>Regular SQL has very understandable semantics because starting from a given state, you know exactly what state you will be once you execute a statement.</a:t>
            </a:r>
          </a:p>
          <a:p>
            <a:r>
              <a:rPr lang="en-US" dirty="0" smtClean="0"/>
              <a:t>Does </a:t>
            </a:r>
            <a:r>
              <a:rPr lang="en-US" dirty="0" err="1" smtClean="0"/>
              <a:t>CrowdSQL</a:t>
            </a:r>
            <a:r>
              <a:rPr lang="en-US" dirty="0" smtClean="0"/>
              <a:t> have understandable/ semantics? How would you improve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</a:t>
            </a:r>
            <a:r>
              <a:rPr lang="en-US" dirty="0" err="1" smtClean="0"/>
              <a:t>CrowdDB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reasons why present DB systems won’t do:</a:t>
            </a:r>
          </a:p>
          <a:p>
            <a:pPr lvl="1"/>
            <a:r>
              <a:rPr lang="en-US" dirty="0" smtClean="0"/>
              <a:t>Closed world assumption</a:t>
            </a:r>
          </a:p>
          <a:p>
            <a:pPr lvl="2"/>
            <a:r>
              <a:rPr lang="en-US" dirty="0" smtClean="0"/>
              <a:t>Get human help for finding new data</a:t>
            </a:r>
          </a:p>
          <a:p>
            <a:pPr lvl="1"/>
            <a:r>
              <a:rPr lang="en-US" dirty="0" smtClean="0"/>
              <a:t>Very literal in processing data</a:t>
            </a:r>
          </a:p>
          <a:p>
            <a:pPr lvl="2"/>
            <a:r>
              <a:rPr lang="en-US" dirty="0" smtClean="0"/>
              <a:t>SELECT </a:t>
            </a:r>
            <a:r>
              <a:rPr lang="en-US" dirty="0" err="1" smtClean="0"/>
              <a:t>marketcap</a:t>
            </a:r>
            <a:r>
              <a:rPr lang="en-US" dirty="0" smtClean="0"/>
              <a:t> FROM company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WHERE name = “IBM”</a:t>
            </a:r>
          </a:p>
          <a:p>
            <a:pPr marL="514350" lvl="1" indent="0">
              <a:buNone/>
            </a:pPr>
            <a:r>
              <a:rPr lang="en-US" dirty="0" smtClean="0"/>
              <a:t>Get the best of both worlds: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human power for processing and getting data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traditional systems for heavy lifting/data </a:t>
            </a:r>
            <a:r>
              <a:rPr lang="en-US" dirty="0" err="1" smtClean="0"/>
              <a:t>manip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CrowdSQL</a:t>
            </a:r>
            <a:r>
              <a:rPr lang="en-US" dirty="0" smtClean="0"/>
              <a:t> have understandable/ semantics? How would you improve it?</a:t>
            </a:r>
          </a:p>
          <a:p>
            <a:r>
              <a:rPr lang="en-US" dirty="0" smtClean="0"/>
              <a:t>Fill in CNULL; LIMIT clause</a:t>
            </a:r>
          </a:p>
          <a:p>
            <a:pPr lvl="1"/>
            <a:r>
              <a:rPr lang="en-US" dirty="0" smtClean="0"/>
              <a:t>What if you had more than the limit # of tuples already filled in?</a:t>
            </a:r>
          </a:p>
          <a:p>
            <a:r>
              <a:rPr lang="en-US" dirty="0" smtClean="0"/>
              <a:t>Overall</a:t>
            </a:r>
            <a:r>
              <a:rPr lang="en-US" dirty="0" smtClean="0"/>
              <a:t>, very hard. But at the least:</a:t>
            </a:r>
          </a:p>
          <a:p>
            <a:pPr lvl="1"/>
            <a:r>
              <a:rPr lang="en-US" dirty="0" smtClean="0"/>
              <a:t>A specification of budget? </a:t>
            </a:r>
          </a:p>
          <a:p>
            <a:pPr lvl="1"/>
            <a:r>
              <a:rPr lang="en-US" dirty="0" smtClean="0"/>
              <a:t>A specification that cost/latency is minimized?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ones presented in the paper, what other “database style” optimization techniques can you think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Beyond the ones presented in the paper, what other “database style” optimization techniques can you think of?</a:t>
            </a:r>
          </a:p>
          <a:p>
            <a:pPr lvl="1"/>
            <a:r>
              <a:rPr lang="en-US" dirty="0" smtClean="0"/>
              <a:t>Paper mentions predicate </a:t>
            </a:r>
            <a:r>
              <a:rPr lang="en-US" dirty="0" smtClean="0"/>
              <a:t>pushdown, e.g., if you only care about tuples in CA, instantiate interfaces with CA filled in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Not always good </a:t>
            </a:r>
            <a:r>
              <a:rPr lang="mr-IN" dirty="0" smtClean="0"/>
              <a:t>–</a:t>
            </a:r>
            <a:r>
              <a:rPr lang="en-US" dirty="0" smtClean="0"/>
              <a:t> evaluating crowd predicates may be costly</a:t>
            </a:r>
            <a:endParaRPr lang="en-US" dirty="0" smtClean="0"/>
          </a:p>
          <a:p>
            <a:pPr lvl="1"/>
            <a:r>
              <a:rPr lang="en-US" dirty="0" smtClean="0"/>
              <a:t>Reorder tables such that more “complete” tables are filled first.</a:t>
            </a:r>
          </a:p>
          <a:p>
            <a:pPr lvl="1"/>
            <a:r>
              <a:rPr lang="en-US" dirty="0" smtClean="0"/>
              <a:t>Reorder predicates such that more “complete” predicates are checked first.</a:t>
            </a:r>
          </a:p>
          <a:p>
            <a:pPr lvl="2"/>
            <a:r>
              <a:rPr lang="en-US" dirty="0" smtClean="0"/>
              <a:t>SELECT * FROM PROEFESSOR WHERE </a:t>
            </a:r>
            <a:r>
              <a:rPr lang="en-US" dirty="0" err="1" smtClean="0"/>
              <a:t>Dept</a:t>
            </a:r>
            <a:r>
              <a:rPr lang="en-US" dirty="0" smtClean="0"/>
              <a:t> = “math” AND Email LIKE “%</a:t>
            </a:r>
            <a:r>
              <a:rPr lang="en-US" dirty="0" err="1" smtClean="0"/>
              <a:t>berkeley</a:t>
            </a:r>
            <a:r>
              <a:rPr lang="en-US" dirty="0" smtClean="0"/>
              <a:t>%”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9" y="2628900"/>
            <a:ext cx="8761278" cy="21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only records either CNULL or the final outcome. Why might this be a bad idea?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only records either CNULL or the final outcome. Why might this be a bad idea?</a:t>
            </a:r>
          </a:p>
          <a:p>
            <a:pPr lvl="1"/>
            <a:r>
              <a:rPr lang="en-US" dirty="0" smtClean="0"/>
              <a:t>Needs and aggregations schemes change</a:t>
            </a:r>
          </a:p>
          <a:p>
            <a:pPr lvl="2"/>
            <a:r>
              <a:rPr lang="en-US" dirty="0" smtClean="0"/>
              <a:t>An application that requires more accuracy</a:t>
            </a:r>
          </a:p>
          <a:p>
            <a:pPr lvl="2"/>
            <a:r>
              <a:rPr lang="en-US" dirty="0" smtClean="0"/>
              <a:t>We find that people are more erroneous than we expected</a:t>
            </a:r>
          </a:p>
          <a:p>
            <a:pPr lvl="1"/>
            <a:r>
              <a:rPr lang="en-US" dirty="0" smtClean="0"/>
              <a:t>Data may get stale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Joins between </a:t>
            </a:r>
            <a:r>
              <a:rPr lang="en-US" dirty="0" err="1" smtClean="0"/>
              <a:t>crowdsourced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forbids joins between two </a:t>
            </a:r>
            <a:r>
              <a:rPr lang="en-US" dirty="0" err="1" smtClean="0"/>
              <a:t>crowdsourced</a:t>
            </a:r>
            <a:r>
              <a:rPr lang="en-US" dirty="0" smtClean="0"/>
              <a:t> tables. Is there a case where we may want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Joins between </a:t>
            </a:r>
            <a:r>
              <a:rPr lang="en-US" dirty="0" err="1" smtClean="0"/>
              <a:t>crowdsourced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forbids joins between two crowdsourced </a:t>
            </a:r>
            <a:r>
              <a:rPr lang="en-US" dirty="0" smtClean="0"/>
              <a:t>tables. </a:t>
            </a:r>
            <a:r>
              <a:rPr lang="en-US" dirty="0" smtClean="0"/>
              <a:t>Is there a case where we may want that?</a:t>
            </a:r>
          </a:p>
          <a:p>
            <a:pPr lvl="1"/>
            <a:r>
              <a:rPr lang="en-US" dirty="0" smtClean="0"/>
              <a:t>Sure:</a:t>
            </a:r>
          </a:p>
          <a:p>
            <a:pPr lvl="2"/>
            <a:r>
              <a:rPr lang="en-US" dirty="0" smtClean="0"/>
              <a:t>People in a department, courses taught in the </a:t>
            </a:r>
            <a:r>
              <a:rPr lang="en-US" dirty="0" smtClean="0"/>
              <a:t>department</a:t>
            </a:r>
          </a:p>
          <a:p>
            <a:pPr lvl="2"/>
            <a:r>
              <a:rPr lang="en-US" dirty="0" smtClean="0"/>
              <a:t>What interesting challenges emerge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Joins between </a:t>
            </a:r>
            <a:r>
              <a:rPr lang="en-US" dirty="0" err="1" smtClean="0"/>
              <a:t>crowdsourced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forbids joins between two crowdsourced </a:t>
            </a:r>
            <a:r>
              <a:rPr lang="en-US" dirty="0" smtClean="0"/>
              <a:t>tables. </a:t>
            </a:r>
            <a:r>
              <a:rPr lang="en-US" dirty="0" smtClean="0"/>
              <a:t>Is there a case where we may want that?</a:t>
            </a:r>
          </a:p>
          <a:p>
            <a:pPr lvl="1"/>
            <a:r>
              <a:rPr lang="en-US" dirty="0" smtClean="0"/>
              <a:t>Sure:</a:t>
            </a:r>
          </a:p>
          <a:p>
            <a:pPr lvl="2"/>
            <a:r>
              <a:rPr lang="en-US" dirty="0" smtClean="0"/>
              <a:t>People in a department, courses taught in the </a:t>
            </a:r>
            <a:r>
              <a:rPr lang="en-US" dirty="0" smtClean="0"/>
              <a:t>department</a:t>
            </a:r>
          </a:p>
          <a:p>
            <a:pPr lvl="2"/>
            <a:r>
              <a:rPr lang="en-US" dirty="0" smtClean="0"/>
              <a:t>What interesting challenges emerge there?</a:t>
            </a:r>
          </a:p>
          <a:p>
            <a:pPr lvl="3"/>
            <a:r>
              <a:rPr lang="en-US" dirty="0" smtClean="0"/>
              <a:t>Get more tuples for one relation or the other. </a:t>
            </a:r>
          </a:p>
          <a:p>
            <a:pPr lvl="3"/>
            <a:r>
              <a:rPr lang="en-US" dirty="0" smtClean="0"/>
              <a:t>Especially if not K-FK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assumes a primary key per table. What if there are other Functional Dependencies? 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building </a:t>
            </a:r>
            <a:r>
              <a:rPr lang="en-US" dirty="0" err="1" smtClean="0"/>
              <a:t>CrowdDB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Performance and variability: </a:t>
            </a:r>
          </a:p>
          <a:p>
            <a:pPr lvl="1"/>
            <a:r>
              <a:rPr lang="en-US" dirty="0" smtClean="0"/>
              <a:t>Humans are slow, costly, variable, inaccurate</a:t>
            </a:r>
          </a:p>
          <a:p>
            <a:r>
              <a:rPr lang="en-US" dirty="0" smtClean="0"/>
              <a:t>Task design and ambiguity:</a:t>
            </a:r>
          </a:p>
          <a:p>
            <a:pPr lvl="1"/>
            <a:r>
              <a:rPr lang="en-US" dirty="0" smtClean="0"/>
              <a:t>Challenging to get people to do what you want</a:t>
            </a:r>
          </a:p>
          <a:p>
            <a:r>
              <a:rPr lang="en-US" dirty="0" smtClean="0"/>
              <a:t>Affinity / Learning</a:t>
            </a:r>
          </a:p>
          <a:p>
            <a:pPr lvl="1"/>
            <a:r>
              <a:rPr lang="en-US" dirty="0" smtClean="0"/>
              <a:t>Workers develop relationships with requesters, skills</a:t>
            </a:r>
          </a:p>
          <a:p>
            <a:r>
              <a:rPr lang="en-US" dirty="0" smtClean="0"/>
              <a:t>Open world</a:t>
            </a:r>
          </a:p>
          <a:p>
            <a:pPr lvl="1"/>
            <a:r>
              <a:rPr lang="en-US" dirty="0" smtClean="0"/>
              <a:t>Possibly unbounded answers</a:t>
            </a:r>
          </a:p>
        </p:txBody>
      </p:sp>
    </p:spTree>
    <p:extLst>
      <p:ext uri="{BB962C8B-B14F-4D97-AF65-F5344CB8AC3E}">
        <p14:creationId xmlns:p14="http://schemas.microsoft.com/office/powerpoint/2010/main" val="10143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CrowdDB</a:t>
            </a:r>
            <a:r>
              <a:rPr lang="en-US" dirty="0" smtClean="0"/>
              <a:t> assumes a primary key per table. What if there are other Functional Dependencies? Can we do better?</a:t>
            </a:r>
          </a:p>
          <a:p>
            <a:pPr lvl="1"/>
            <a:r>
              <a:rPr lang="en-US" dirty="0" smtClean="0"/>
              <a:t>Example: Company, City, State</a:t>
            </a:r>
          </a:p>
        </p:txBody>
      </p:sp>
    </p:spTree>
    <p:extLst>
      <p:ext uri="{BB962C8B-B14F-4D97-AF65-F5344CB8AC3E}">
        <p14:creationId xmlns:p14="http://schemas.microsoft.com/office/powerpoint/2010/main" val="15027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other issues did you identify in the paper</a:t>
            </a:r>
            <a:r>
              <a:rPr lang="en-US" dirty="0" smtClean="0"/>
              <a:t>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other issues did you identify in the paper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CROWDTABLE:</a:t>
            </a:r>
          </a:p>
          <a:p>
            <a:pPr lvl="2"/>
            <a:r>
              <a:rPr lang="en-US" dirty="0" smtClean="0"/>
              <a:t>What </a:t>
            </a:r>
            <a:r>
              <a:rPr lang="en-US" dirty="0"/>
              <a:t>if workers refer to two </a:t>
            </a:r>
            <a:r>
              <a:rPr lang="en-US" dirty="0" smtClean="0"/>
              <a:t>entities </a:t>
            </a:r>
            <a:r>
              <a:rPr lang="en-US" dirty="0"/>
              <a:t>in a slightly different manner:</a:t>
            </a:r>
          </a:p>
          <a:p>
            <a:pPr lvl="3"/>
            <a:r>
              <a:rPr lang="en-US" dirty="0"/>
              <a:t>Jiawei Han vs. J. </a:t>
            </a:r>
            <a:r>
              <a:rPr lang="en-US" dirty="0" smtClean="0"/>
              <a:t>Han</a:t>
            </a:r>
          </a:p>
          <a:p>
            <a:pPr lvl="2"/>
            <a:r>
              <a:rPr lang="en-US" dirty="0" smtClean="0"/>
              <a:t>Spelling mistakes</a:t>
            </a:r>
          </a:p>
          <a:p>
            <a:pPr lvl="1"/>
            <a:r>
              <a:rPr lang="en-US" dirty="0" smtClean="0"/>
              <a:t>CROWDPROBE:</a:t>
            </a:r>
          </a:p>
          <a:p>
            <a:pPr lvl="2"/>
            <a:r>
              <a:rPr lang="en-US" dirty="0" smtClean="0"/>
              <a:t>What if some information is just hard to crowdsource?</a:t>
            </a:r>
          </a:p>
          <a:p>
            <a:pPr lvl="3"/>
            <a:r>
              <a:rPr lang="en-US" dirty="0" smtClean="0"/>
              <a:t>Bottlenecked?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Modifications to QL: </a:t>
            </a:r>
            <a:r>
              <a:rPr lang="en-US" dirty="0" err="1" smtClean="0"/>
              <a:t>CrowdSQL</a:t>
            </a:r>
            <a:endParaRPr lang="en-US" dirty="0" smtClean="0"/>
          </a:p>
          <a:p>
            <a:r>
              <a:rPr lang="en-US" dirty="0" smtClean="0"/>
              <a:t>Automatic UI generation</a:t>
            </a:r>
          </a:p>
          <a:p>
            <a:r>
              <a:rPr lang="en-US" dirty="0" smtClean="0"/>
              <a:t>Automatic interaction with marketplace</a:t>
            </a:r>
          </a:p>
          <a:p>
            <a:r>
              <a:rPr lang="en-US" dirty="0" smtClean="0"/>
              <a:t>Storing data for future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8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Special keyword: CROWD</a:t>
            </a:r>
          </a:p>
          <a:p>
            <a:r>
              <a:rPr lang="en-US" dirty="0" smtClean="0"/>
              <a:t>Used in two ways</a:t>
            </a:r>
          </a:p>
          <a:p>
            <a:r>
              <a:rPr lang="en-US" dirty="0" smtClean="0"/>
              <a:t>First: </a:t>
            </a:r>
            <a:r>
              <a:rPr lang="en-US" dirty="0" err="1"/>
              <a:t>c</a:t>
            </a:r>
            <a:r>
              <a:rPr lang="en-US" dirty="0" err="1" smtClean="0"/>
              <a:t>rowdsourced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smtClean="0"/>
              <a:t>CREATE TABLE Department (</a:t>
            </a:r>
          </a:p>
          <a:p>
            <a:pPr marL="457200" lvl="1" indent="0">
              <a:buNone/>
            </a:pPr>
            <a:r>
              <a:rPr lang="en-US" dirty="0" smtClean="0"/>
              <a:t>    	university STRING,</a:t>
            </a:r>
          </a:p>
          <a:p>
            <a:pPr marL="457200" lvl="1" indent="0">
              <a:buNone/>
            </a:pPr>
            <a:r>
              <a:rPr lang="en-US" dirty="0" smtClean="0"/>
              <a:t>	name STRING,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CROWD</a:t>
            </a:r>
            <a:r>
              <a:rPr lang="en-US" dirty="0" smtClean="0"/>
              <a:t> String,</a:t>
            </a:r>
          </a:p>
          <a:p>
            <a:pPr marL="457200" lvl="1" indent="0">
              <a:buNone/>
            </a:pPr>
            <a:r>
              <a:rPr lang="en-US" dirty="0" smtClean="0"/>
              <a:t>	phone STRING,</a:t>
            </a:r>
          </a:p>
          <a:p>
            <a:pPr marL="457200" lvl="1" indent="0">
              <a:buNone/>
            </a:pPr>
            <a:r>
              <a:rPr lang="en-US" dirty="0" smtClean="0"/>
              <a:t>	primary key (university, name));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CROWD attribute cannot be 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Crowdsourced</a:t>
            </a:r>
            <a:r>
              <a:rPr lang="en-US" dirty="0" smtClean="0"/>
              <a:t> Tables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CROWD</a:t>
            </a:r>
            <a:r>
              <a:rPr lang="en-US" dirty="0" smtClean="0"/>
              <a:t> TABLE Profs (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name STRING PRIMARY KEY,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email STRING UNIQUE,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university STRING,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department STRING,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FOREIGN KEY (university, department)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REF Department (university, name) 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Still need a PK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6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designate incomplete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Keyword </a:t>
            </a:r>
            <a:r>
              <a:rPr lang="en-US" dirty="0" smtClean="0">
                <a:solidFill>
                  <a:srgbClr val="FF0000"/>
                </a:solidFill>
              </a:rPr>
              <a:t>CNULL</a:t>
            </a:r>
          </a:p>
          <a:p>
            <a:pPr lvl="1"/>
            <a:r>
              <a:rPr lang="en-US" dirty="0" smtClean="0"/>
              <a:t>Constraint: we want CNULL to be filled in before query results are returned</a:t>
            </a:r>
          </a:p>
          <a:p>
            <a:pPr lvl="1"/>
            <a:r>
              <a:rPr lang="en-US" sz="1800" dirty="0"/>
              <a:t>CREATE TABLE Department (</a:t>
            </a:r>
          </a:p>
          <a:p>
            <a:pPr marL="457200" lvl="1" indent="0">
              <a:buNone/>
            </a:pPr>
            <a:r>
              <a:rPr lang="en-US" sz="1800" dirty="0"/>
              <a:t>    	university STRING,</a:t>
            </a:r>
          </a:p>
          <a:p>
            <a:pPr marL="457200" lvl="1" indent="0">
              <a:buNone/>
            </a:pPr>
            <a:r>
              <a:rPr lang="en-US" sz="1800" dirty="0"/>
              <a:t>	name STRING,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CROWD</a:t>
            </a:r>
            <a:r>
              <a:rPr lang="en-US" sz="1800" dirty="0"/>
              <a:t> String,</a:t>
            </a:r>
          </a:p>
          <a:p>
            <a:pPr marL="457200" lvl="1" indent="0">
              <a:buNone/>
            </a:pPr>
            <a:r>
              <a:rPr lang="en-US" sz="1800" dirty="0"/>
              <a:t>	phone STRING,</a:t>
            </a:r>
          </a:p>
          <a:p>
            <a:pPr marL="457200" lvl="1" indent="0">
              <a:buNone/>
            </a:pPr>
            <a:r>
              <a:rPr lang="en-US" sz="1800" dirty="0"/>
              <a:t>	primary key (university, name))</a:t>
            </a:r>
            <a:r>
              <a:rPr lang="en-US" sz="1800" dirty="0" smtClean="0"/>
              <a:t>;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url</a:t>
            </a:r>
            <a:r>
              <a:rPr lang="en-US" sz="2400" dirty="0" smtClean="0"/>
              <a:t> FROM Department WHERE name = “math”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45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CROWDEQUAL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name FROM Professor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department ~= “CS”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CROWDORDER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p FROM Picture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subject = “chair”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ORDER BY CROWDORDER (p,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“Which picture visualizes better %chair”)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Similar to </a:t>
            </a:r>
            <a:r>
              <a:rPr lang="en-US" dirty="0" err="1" smtClean="0"/>
              <a:t>Qurk</a:t>
            </a:r>
            <a:r>
              <a:rPr lang="en-US" dirty="0" smtClean="0"/>
              <a:t> FILTER, SORT predicates, but hides away even more details from the </a:t>
            </a:r>
            <a:r>
              <a:rPr lang="en-US" dirty="0"/>
              <a:t>u</a:t>
            </a:r>
            <a:r>
              <a:rPr lang="en-US" dirty="0" smtClean="0"/>
              <a:t>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5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1404</Words>
  <Application>Microsoft Macintosh PowerPoint</Application>
  <PresentationFormat>On-screen Show (4:3)</PresentationFormat>
  <Paragraphs>264</Paragraphs>
  <Slides>42</Slides>
  <Notes>0</Notes>
  <HiddenSlides>21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Mangal</vt:lpstr>
      <vt:lpstr>Arial</vt:lpstr>
      <vt:lpstr>Office Theme</vt:lpstr>
      <vt:lpstr>CrowdDb</vt:lpstr>
      <vt:lpstr>History Lesson</vt:lpstr>
      <vt:lpstr>Motivation of CrowdDB</vt:lpstr>
      <vt:lpstr>Issues in building CrowdDB</vt:lpstr>
      <vt:lpstr>At a High Level</vt:lpstr>
      <vt:lpstr>Modifications to SQL</vt:lpstr>
      <vt:lpstr>Modifications to SQL</vt:lpstr>
      <vt:lpstr>How do we designate incomplete data?</vt:lpstr>
      <vt:lpstr>Comparisons</vt:lpstr>
      <vt:lpstr>UI Generation</vt:lpstr>
      <vt:lpstr>Multi-relational UI Generation</vt:lpstr>
      <vt:lpstr>Query Processing</vt:lpstr>
      <vt:lpstr>Let’s dig deeper…</vt:lpstr>
      <vt:lpstr>Let’s dig deeper…</vt:lpstr>
      <vt:lpstr>Let’s dig deeper …</vt:lpstr>
      <vt:lpstr>Let’s dig deeper …</vt:lpstr>
      <vt:lpstr>Let’s dig deeper …</vt:lpstr>
      <vt:lpstr>Crowd Operators</vt:lpstr>
      <vt:lpstr>Query Processing Example</vt:lpstr>
      <vt:lpstr>Results on benchmarks</vt:lpstr>
      <vt:lpstr>Reward vs. Responsiveness</vt:lpstr>
      <vt:lpstr>Completion across workers</vt:lpstr>
      <vt:lpstr>Complex Queries</vt:lpstr>
      <vt:lpstr>Complex Queries</vt:lpstr>
      <vt:lpstr>Other obersvations</vt:lpstr>
      <vt:lpstr>History Lesson</vt:lpstr>
      <vt:lpstr>History Lesson</vt:lpstr>
      <vt:lpstr>Still… </vt:lpstr>
      <vt:lpstr>Semantics </vt:lpstr>
      <vt:lpstr>Semantics</vt:lpstr>
      <vt:lpstr>Optimization Techniques</vt:lpstr>
      <vt:lpstr>Optimization Techniques</vt:lpstr>
      <vt:lpstr>PowerPoint Presentation</vt:lpstr>
      <vt:lpstr>Recording Data</vt:lpstr>
      <vt:lpstr>Recording Data</vt:lpstr>
      <vt:lpstr>Joins between crowdsourced relations</vt:lpstr>
      <vt:lpstr>Joins between crowdsourced relations</vt:lpstr>
      <vt:lpstr>Joins between crowdsourced relations</vt:lpstr>
      <vt:lpstr>FDs?</vt:lpstr>
      <vt:lpstr>FDs?</vt:lpstr>
      <vt:lpstr>Other things… </vt:lpstr>
      <vt:lpstr>Other things…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CrowdDb</dc:title>
  <dc:creator>Aditya Parameswaran</dc:creator>
  <cp:lastModifiedBy>Parameswaran, Aditya G</cp:lastModifiedBy>
  <cp:revision>88</cp:revision>
  <dcterms:created xsi:type="dcterms:W3CDTF">2014-09-18T03:03:34Z</dcterms:created>
  <dcterms:modified xsi:type="dcterms:W3CDTF">2017-09-20T13:30:21Z</dcterms:modified>
</cp:coreProperties>
</file>