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6" r:id="rId10"/>
    <p:sldId id="268" r:id="rId11"/>
    <p:sldId id="265" r:id="rId12"/>
    <p:sldId id="283" r:id="rId13"/>
    <p:sldId id="269" r:id="rId14"/>
    <p:sldId id="274" r:id="rId15"/>
    <p:sldId id="273" r:id="rId16"/>
    <p:sldId id="270" r:id="rId17"/>
    <p:sldId id="275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72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6ECE-60AA-1C41-B253-8B434A4E3B2C}" type="datetime1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9E0E4-CCEC-3047-B036-2078CCDB1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16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C1BE-6D66-5947-8D9B-3370C96E8C6A}" type="datetime1">
              <a:rPr lang="en-US" smtClean="0"/>
              <a:t>9/17/17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98972-F68E-7D47-B059-A515EEB1B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906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8972-F68E-7D47-B059-A515EEB1B5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9C9B-E1CD-B046-8EB0-9E4BD147D134}" type="datetime2">
              <a:rPr lang="en-US" smtClean="0"/>
              <a:t>Sunday, September 17,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71EC-2DB4-4A4F-87D3-3B744C4933FA}" type="datetime2">
              <a:rPr lang="en-US" smtClean="0"/>
              <a:t>Sunday, September 17,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547C-4004-0547-B89D-23CCD3877B0D}" type="datetime2">
              <a:rPr lang="en-US" smtClean="0"/>
              <a:t>Sunday, September 17,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F8B-F1F0-3C4B-9EF8-88EEC9620CA6}" type="datetime2">
              <a:rPr lang="en-US" smtClean="0"/>
              <a:t>Sunday, September 17,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9CC1-27DC-9B47-9605-D3F4F21DD251}" type="datetime2">
              <a:rPr lang="en-US" smtClean="0"/>
              <a:t>Sunday, September 17,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B3D-265F-634D-858C-AA347FC55BF3}" type="datetime2">
              <a:rPr lang="en-US" smtClean="0"/>
              <a:t>Sunday, September 17,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FABA-24B0-2E42-8B34-9DFEF956C1D1}" type="datetime2">
              <a:rPr lang="en-US" smtClean="0"/>
              <a:t>Sunday, September 17,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CCB7-5985-1B45-90A5-52EE5C759294}" type="datetime2">
              <a:rPr lang="en-US" smtClean="0"/>
              <a:t>Sunday, September 17,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5C7F-206F-444B-86E8-79E3778625F0}" type="datetime2">
              <a:rPr lang="en-US" smtClean="0"/>
              <a:t>Sunday, September 17,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9573-CACF-724C-8762-E63F42CD9380}" type="datetime2">
              <a:rPr lang="en-US" smtClean="0"/>
              <a:t>Sunday, September 17,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6AD2-EBF8-9848-BD68-E274617CD1EC}" type="datetime2">
              <a:rPr lang="en-US" smtClean="0"/>
              <a:t>Sunday, September 17,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7BC27E-126B-8D46-853F-251E6B94A674}" type="datetime2">
              <a:rPr lang="en-US" smtClean="0"/>
              <a:t>Sunday, September 17,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cap="none" dirty="0" err="1" smtClean="0"/>
              <a:t>CrowdDB</a:t>
            </a:r>
            <a:r>
              <a:rPr lang="en-US" sz="4800" cap="none" dirty="0" smtClean="0"/>
              <a:t>: Answering Queries With Crowdsourcing </a:t>
            </a:r>
            <a:endParaRPr lang="en-US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25329"/>
            <a:ext cx="6400800" cy="1752600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/>
              <a:t>	</a:t>
            </a:r>
            <a:r>
              <a:rPr lang="en-US" dirty="0" smtClean="0"/>
              <a:t>	  Fareedah ALSaad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7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CrowdSQL</a:t>
            </a:r>
            <a:r>
              <a:rPr lang="en-US" dirty="0" smtClean="0"/>
              <a:t> – Incomplete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</a:t>
            </a:r>
            <a:r>
              <a:rPr lang="en-US" dirty="0" smtClean="0"/>
              <a:t>new value type </a:t>
            </a:r>
            <a:r>
              <a:rPr lang="en-US" dirty="0" smtClean="0">
                <a:latin typeface="Courier New"/>
                <a:cs typeface="Courier New"/>
              </a:rPr>
              <a:t>CNULL</a:t>
            </a:r>
            <a:r>
              <a:rPr lang="en-US" dirty="0" smtClean="0"/>
              <a:t> to </a:t>
            </a:r>
            <a:r>
              <a:rPr lang="en-US" dirty="0"/>
              <a:t>indicates that </a:t>
            </a:r>
            <a:r>
              <a:rPr lang="en-US" dirty="0" smtClean="0"/>
              <a:t>a value </a:t>
            </a:r>
            <a:r>
              <a:rPr lang="en-US" dirty="0"/>
              <a:t>should be </a:t>
            </a:r>
            <a:r>
              <a:rPr lang="en-US" dirty="0" err="1" smtClean="0"/>
              <a:t>crowdsourced</a:t>
            </a:r>
            <a:r>
              <a:rPr lang="en-US" dirty="0" smtClean="0"/>
              <a:t> when it is first used 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/>
                <a:cs typeface="Courier New"/>
              </a:rPr>
              <a:t>CNULL</a:t>
            </a:r>
            <a:r>
              <a:rPr lang="en-US" dirty="0"/>
              <a:t> is the default value of any </a:t>
            </a:r>
            <a:r>
              <a:rPr lang="en-US" dirty="0" smtClean="0">
                <a:latin typeface="Courier New"/>
                <a:cs typeface="Courier New"/>
              </a:rPr>
              <a:t>CROWD</a:t>
            </a:r>
            <a:r>
              <a:rPr lang="en-US" dirty="0" smtClean="0"/>
              <a:t> column.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/>
                <a:cs typeface="Courier New"/>
              </a:rPr>
              <a:t>CNULL</a:t>
            </a:r>
            <a:r>
              <a:rPr lang="en-US" dirty="0"/>
              <a:t> values are generated as a side-effect of </a:t>
            </a:r>
            <a:r>
              <a:rPr lang="en-US" dirty="0" smtClean="0">
                <a:latin typeface="Courier New"/>
                <a:cs typeface="Courier New"/>
              </a:rPr>
              <a:t>INSERT</a:t>
            </a:r>
            <a:r>
              <a:rPr lang="en-US" dirty="0"/>
              <a:t> </a:t>
            </a:r>
            <a:r>
              <a:rPr lang="en-US" dirty="0" smtClean="0"/>
              <a:t>statements: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1800" dirty="0">
                <a:latin typeface="Courier New"/>
                <a:cs typeface="Courier New"/>
              </a:rPr>
              <a:t>INSERT INTO Department(university,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VALUES </a:t>
            </a:r>
            <a:r>
              <a:rPr lang="en-US" sz="1800" dirty="0">
                <a:latin typeface="Courier New"/>
                <a:cs typeface="Courier New"/>
              </a:rPr>
              <a:t>("UC Berkeley", "EECS")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en-US" dirty="0"/>
              <a:t>Allow crowdsourcing as a side-effect of query processing: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800" dirty="0">
                <a:latin typeface="Courier New"/>
                <a:cs typeface="Courier New"/>
              </a:rPr>
              <a:t>SELECT </a:t>
            </a:r>
            <a:r>
              <a:rPr lang="en-US" sz="1800" dirty="0" err="1">
                <a:latin typeface="Courier New"/>
                <a:cs typeface="Courier New"/>
              </a:rPr>
              <a:t>url</a:t>
            </a:r>
            <a:r>
              <a:rPr lang="en-US" sz="1800" dirty="0">
                <a:latin typeface="Courier New"/>
                <a:cs typeface="Courier New"/>
              </a:rPr>
              <a:t> FROM 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WHERE name = "Math";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9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CrowdSQL</a:t>
            </a:r>
            <a:r>
              <a:rPr lang="en-US" dirty="0" smtClean="0"/>
              <a:t> – Subjective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Use two new built in functions: </a:t>
            </a:r>
            <a:r>
              <a:rPr lang="en-US" dirty="0" smtClean="0">
                <a:latin typeface="Courier New"/>
                <a:cs typeface="Courier New"/>
              </a:rPr>
              <a:t>CROWDEQUAL,CROWDORDER.</a:t>
            </a:r>
            <a:endParaRPr lang="en-US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CROWDEQUAL (~=)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SELECT </a:t>
            </a:r>
            <a:r>
              <a:rPr lang="en-US" sz="1800" dirty="0">
                <a:latin typeface="Courier New"/>
                <a:cs typeface="Courier New"/>
              </a:rPr>
              <a:t>profile FROM 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WHERE </a:t>
            </a:r>
            <a:r>
              <a:rPr lang="en-US" sz="1800" dirty="0">
                <a:latin typeface="Courier New"/>
                <a:cs typeface="Courier New"/>
              </a:rPr>
              <a:t>name </a:t>
            </a:r>
            <a:r>
              <a:rPr lang="en-US" sz="1800" b="1" dirty="0">
                <a:latin typeface="Courier New"/>
                <a:cs typeface="Courier New"/>
              </a:rPr>
              <a:t>~=</a:t>
            </a:r>
            <a:r>
              <a:rPr lang="en-US" sz="1800" dirty="0">
                <a:latin typeface="Courier New"/>
                <a:cs typeface="Courier New"/>
              </a:rPr>
              <a:t> "CS";</a:t>
            </a:r>
            <a:endParaRPr lang="en-US" sz="1800" dirty="0">
              <a:latin typeface="Courier New"/>
              <a:cs typeface="Courier New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b="1" dirty="0" smtClean="0">
                <a:latin typeface="Courier New"/>
                <a:cs typeface="Courier New"/>
              </a:rPr>
              <a:t>CROWDORDER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CREATE </a:t>
            </a:r>
            <a:r>
              <a:rPr lang="en-US" sz="1800" dirty="0">
                <a:latin typeface="Courier New"/>
                <a:cs typeface="Courier New"/>
              </a:rPr>
              <a:t>TABLE picture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p </a:t>
            </a:r>
            <a:r>
              <a:rPr lang="en-US" sz="1800" dirty="0">
                <a:latin typeface="Courier New"/>
                <a:cs typeface="Courier New"/>
              </a:rPr>
              <a:t>IMAGE,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subject STRING);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SELECT </a:t>
            </a:r>
            <a:r>
              <a:rPr lang="en-US" sz="1800" dirty="0">
                <a:latin typeface="Courier New"/>
                <a:cs typeface="Courier New"/>
              </a:rPr>
              <a:t>p FROM picture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WHERE </a:t>
            </a:r>
            <a:r>
              <a:rPr lang="en-US" sz="1800" dirty="0">
                <a:latin typeface="Courier New"/>
                <a:cs typeface="Courier New"/>
              </a:rPr>
              <a:t>subject = "Golden Gate Bridge"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ORDER </a:t>
            </a:r>
            <a:r>
              <a:rPr lang="en-US" sz="1800" dirty="0">
                <a:latin typeface="Courier New"/>
                <a:cs typeface="Courier New"/>
              </a:rPr>
              <a:t>BY </a:t>
            </a:r>
            <a:r>
              <a:rPr lang="en-US" sz="1800" b="1" dirty="0">
                <a:latin typeface="Courier New"/>
                <a:cs typeface="Courier New"/>
              </a:rPr>
              <a:t>CROWDORDER</a:t>
            </a:r>
            <a:r>
              <a:rPr lang="en-US" sz="1800" dirty="0">
                <a:latin typeface="Courier New"/>
                <a:cs typeface="Courier New"/>
              </a:rPr>
              <a:t>(p,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"</a:t>
            </a:r>
            <a:r>
              <a:rPr lang="en-US" sz="1800" dirty="0">
                <a:latin typeface="Courier New"/>
                <a:cs typeface="Courier New"/>
              </a:rPr>
              <a:t>Which picture visualizes better %subject");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7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CrowdSQL</a:t>
            </a:r>
            <a:r>
              <a:rPr lang="en-US" dirty="0" smtClean="0"/>
              <a:t>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en-US" sz="2800" dirty="0" smtClean="0"/>
              <a:t>Practical issues that </a:t>
            </a:r>
            <a:r>
              <a:rPr lang="en-US" sz="2800" dirty="0"/>
              <a:t>limit the usage of </a:t>
            </a:r>
            <a:r>
              <a:rPr lang="en-US" sz="2800" dirty="0" err="1" smtClean="0"/>
              <a:t>CrowdSQL</a:t>
            </a:r>
            <a:r>
              <a:rPr lang="en-US" sz="2800" dirty="0" smtClean="0"/>
              <a:t>:</a:t>
            </a:r>
          </a:p>
          <a:p>
            <a:pPr marL="731520" lvl="1" indent="-457200">
              <a:spcBef>
                <a:spcPts val="1272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sz="2400" dirty="0" smtClean="0"/>
              <a:t>ost </a:t>
            </a:r>
            <a:r>
              <a:rPr lang="en-US" sz="2400" dirty="0"/>
              <a:t>and response time of </a:t>
            </a:r>
            <a:r>
              <a:rPr lang="en-US" sz="2400" dirty="0" smtClean="0"/>
              <a:t>queries can </a:t>
            </a:r>
            <a:r>
              <a:rPr lang="en-US" sz="2400" dirty="0"/>
              <a:t>be </a:t>
            </a:r>
            <a:r>
              <a:rPr lang="en-US" sz="2400" dirty="0" smtClean="0"/>
              <a:t>unbounded.</a:t>
            </a:r>
          </a:p>
          <a:p>
            <a:pPr marL="731520" lvl="1" indent="-457200">
              <a:spcBef>
                <a:spcPts val="1272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Lineage: track source of data to take actions. </a:t>
            </a:r>
          </a:p>
          <a:p>
            <a:pPr marL="731520" lvl="1" indent="-457200">
              <a:spcBef>
                <a:spcPts val="1272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sz="2400" dirty="0" smtClean="0"/>
              <a:t>leansing </a:t>
            </a:r>
            <a:r>
              <a:rPr lang="en-US" sz="2400" dirty="0"/>
              <a:t>of </a:t>
            </a:r>
            <a:r>
              <a:rPr lang="en-US" sz="2400" dirty="0" err="1" smtClean="0"/>
              <a:t>crowdsourced</a:t>
            </a:r>
            <a:r>
              <a:rPr lang="en-US" sz="2400" dirty="0"/>
              <a:t> </a:t>
            </a:r>
            <a:r>
              <a:rPr lang="en-US" sz="2400" dirty="0" smtClean="0"/>
              <a:t>data </a:t>
            </a:r>
            <a:r>
              <a:rPr lang="en-US" sz="2400" dirty="0" smtClean="0">
                <a:sym typeface="Wingdings"/>
              </a:rPr>
              <a:t></a:t>
            </a:r>
            <a:r>
              <a:rPr lang="en-US" sz="2400" dirty="0" smtClean="0"/>
              <a:t>entity resolution.</a:t>
            </a:r>
          </a:p>
          <a:p>
            <a:pPr marL="731520" lvl="1" indent="-457200">
              <a:spcBef>
                <a:spcPts val="1272"/>
              </a:spcBef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en-US" sz="2800" dirty="0"/>
              <a:t>A</a:t>
            </a:r>
            <a:r>
              <a:rPr lang="en-US" sz="2800" dirty="0" smtClean="0"/>
              <a:t>utomatically </a:t>
            </a:r>
            <a:r>
              <a:rPr lang="en-US" sz="2800" dirty="0"/>
              <a:t>generates user interfaces for </a:t>
            </a:r>
            <a:r>
              <a:rPr lang="en-US" sz="2800" dirty="0" smtClean="0"/>
              <a:t>incomplete information </a:t>
            </a:r>
            <a:r>
              <a:rPr lang="en-US" sz="2800" dirty="0"/>
              <a:t>and subjective comparisons</a:t>
            </a:r>
            <a:r>
              <a:rPr lang="en-US" sz="2800" dirty="0" smtClean="0"/>
              <a:t>.</a:t>
            </a:r>
          </a:p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en-US" sz="2800" dirty="0" smtClean="0"/>
              <a:t>Create templates at a compile-time.</a:t>
            </a:r>
          </a:p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en-US" sz="2800" dirty="0" smtClean="0"/>
              <a:t>Templates are instantiated at a run-time for each tuple.</a:t>
            </a:r>
          </a:p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en-US" sz="2800" dirty="0" smtClean="0"/>
              <a:t>Templates can be edited for customized instruction.</a:t>
            </a:r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Basic Interface: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types of optimization: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Batch several tuples.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Prefetching of attributes of the same tuple.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Screen Shot 2017-09-16 at 4.37.1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" t="7199"/>
          <a:stretch/>
        </p:blipFill>
        <p:spPr>
          <a:xfrm>
            <a:off x="135467" y="2319867"/>
            <a:ext cx="8957738" cy="275413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876800"/>
          </a:xfrm>
        </p:spPr>
        <p:txBody>
          <a:bodyPr/>
          <a:lstStyle/>
          <a:p>
            <a:r>
              <a:rPr lang="en-US" sz="3200" dirty="0" smtClean="0">
                <a:solidFill>
                  <a:srgbClr val="008000"/>
                </a:solidFill>
              </a:rPr>
              <a:t>Multi-</a:t>
            </a:r>
            <a:r>
              <a:rPr lang="en-US" sz="3200" dirty="0">
                <a:solidFill>
                  <a:srgbClr val="008000"/>
                </a:solidFill>
              </a:rPr>
              <a:t>r</a:t>
            </a:r>
            <a:r>
              <a:rPr lang="en-US" sz="3200" dirty="0" smtClean="0">
                <a:solidFill>
                  <a:srgbClr val="008000"/>
                </a:solidFill>
              </a:rPr>
              <a:t>elational interface:</a:t>
            </a:r>
          </a:p>
          <a:p>
            <a:r>
              <a:rPr lang="en-US" dirty="0" smtClean="0"/>
              <a:t>Foreign-key references a non-</a:t>
            </a:r>
            <a:r>
              <a:rPr lang="en-US" dirty="0" err="1" smtClean="0"/>
              <a:t>crowdsourced</a:t>
            </a:r>
            <a:r>
              <a:rPr lang="en-US" dirty="0" smtClean="0"/>
              <a:t> table:</a:t>
            </a:r>
          </a:p>
          <a:p>
            <a:pPr lvl="1"/>
            <a:r>
              <a:rPr lang="en-US" sz="1600" dirty="0" smtClean="0"/>
              <a:t>A drop-down box of possible foreign keys.</a:t>
            </a:r>
          </a:p>
          <a:p>
            <a:pPr lvl="1"/>
            <a:r>
              <a:rPr lang="en-US" sz="1600" dirty="0" smtClean="0"/>
              <a:t>Ajax-based “suggest” function.</a:t>
            </a:r>
          </a:p>
          <a:p>
            <a:r>
              <a:rPr lang="en-US" sz="2000" dirty="0" smtClean="0"/>
              <a:t> </a:t>
            </a:r>
            <a:r>
              <a:rPr lang="en-US" dirty="0"/>
              <a:t>Foreign-key references a </a:t>
            </a:r>
            <a:r>
              <a:rPr lang="en-US" dirty="0" err="1" smtClean="0"/>
              <a:t>crowdsourced</a:t>
            </a:r>
            <a:r>
              <a:rPr lang="en-US" dirty="0" smtClean="0"/>
              <a:t> table:</a:t>
            </a:r>
          </a:p>
          <a:p>
            <a:pPr lvl="1"/>
            <a:r>
              <a:rPr lang="en-US" sz="1600" dirty="0" smtClean="0"/>
              <a:t>Normalized interface </a:t>
            </a:r>
            <a:r>
              <a:rPr lang="en-US" sz="1600" dirty="0" smtClean="0">
                <a:sym typeface="Wingdings"/>
              </a:rPr>
              <a:t> suggest function can be used to avoid entity resolution problem.</a:t>
            </a:r>
            <a:endParaRPr lang="en-US" sz="1600" dirty="0" smtClean="0"/>
          </a:p>
          <a:p>
            <a:pPr lvl="1"/>
            <a:r>
              <a:rPr lang="en-US" sz="1600" dirty="0" err="1" smtClean="0"/>
              <a:t>Denormalized</a:t>
            </a:r>
            <a:r>
              <a:rPr lang="en-US" sz="1600" dirty="0" smtClean="0"/>
              <a:t> interface.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creen Shot 2017-09-16 at 4.47.5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3" r="2593"/>
          <a:stretch/>
        </p:blipFill>
        <p:spPr>
          <a:xfrm>
            <a:off x="71816" y="4301065"/>
            <a:ext cx="9053072" cy="251638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6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– Crowd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en-US" sz="2800" dirty="0" smtClean="0"/>
              <a:t>Three crowd operators:</a:t>
            </a:r>
          </a:p>
          <a:p>
            <a:pPr marL="731520" lvl="1" indent="-457200">
              <a:spcBef>
                <a:spcPts val="1272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err="1" smtClean="0"/>
              <a:t>CrowdProbe</a:t>
            </a:r>
            <a:r>
              <a:rPr lang="en-US" sz="2400" b="1" dirty="0"/>
              <a:t>: </a:t>
            </a:r>
            <a:r>
              <a:rPr lang="en-US" dirty="0" err="1" smtClean="0"/>
              <a:t>Crowdsources</a:t>
            </a:r>
            <a:r>
              <a:rPr lang="en-US" dirty="0" smtClean="0"/>
              <a:t> </a:t>
            </a:r>
            <a:r>
              <a:rPr lang="en-US" dirty="0"/>
              <a:t>missing </a:t>
            </a:r>
            <a:r>
              <a:rPr lang="en-US" dirty="0" smtClean="0"/>
              <a:t>information of </a:t>
            </a:r>
            <a:r>
              <a:rPr lang="en-US" dirty="0"/>
              <a:t>CROWD </a:t>
            </a:r>
            <a:r>
              <a:rPr lang="en-US" dirty="0" smtClean="0"/>
              <a:t>and </a:t>
            </a:r>
            <a:r>
              <a:rPr lang="en-US" dirty="0"/>
              <a:t>new tuples.</a:t>
            </a:r>
            <a:endParaRPr lang="en-US" dirty="0" smtClean="0"/>
          </a:p>
          <a:p>
            <a:pPr marL="731520" lvl="1" indent="-457200">
              <a:spcBef>
                <a:spcPts val="1272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err="1"/>
              <a:t>CrowdJoin</a:t>
            </a:r>
            <a:r>
              <a:rPr lang="en-US" sz="2400" b="1" dirty="0"/>
              <a:t>: </a:t>
            </a:r>
            <a:r>
              <a:rPr lang="en-US" dirty="0"/>
              <a:t>At least one table is a </a:t>
            </a:r>
            <a:r>
              <a:rPr lang="en-US" dirty="0" err="1"/>
              <a:t>crowdsourced</a:t>
            </a:r>
            <a:r>
              <a:rPr lang="en-US" dirty="0"/>
              <a:t> table.</a:t>
            </a:r>
          </a:p>
          <a:p>
            <a:pPr marL="731520" lvl="1" indent="-457200">
              <a:spcBef>
                <a:spcPts val="1272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err="1" smtClean="0"/>
              <a:t>CrowdCompare</a:t>
            </a:r>
            <a:r>
              <a:rPr lang="en-US" b="1" dirty="0" smtClean="0"/>
              <a:t>:</a:t>
            </a:r>
            <a:r>
              <a:rPr lang="en-US" dirty="0" smtClean="0"/>
              <a:t> Implement the CROWDEQUAL and CROWDORDER function.</a:t>
            </a:r>
          </a:p>
          <a:p>
            <a:pPr>
              <a:spcBef>
                <a:spcPts val="1272"/>
              </a:spcBef>
              <a:spcAft>
                <a:spcPts val="1200"/>
              </a:spcAft>
            </a:pPr>
            <a:r>
              <a:rPr lang="en-US" sz="2800" dirty="0"/>
              <a:t>Q</a:t>
            </a:r>
            <a:r>
              <a:rPr lang="en-US" sz="2800" dirty="0"/>
              <a:t>uality control is </a:t>
            </a:r>
            <a:r>
              <a:rPr lang="en-US" sz="2800" dirty="0"/>
              <a:t>carried out by a majority </a:t>
            </a:r>
            <a:r>
              <a:rPr lang="en-US" sz="2800" dirty="0" smtClean="0"/>
              <a:t>vote.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Processing – Physical Plan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Screen Shot 2017-09-16 at 5.59.1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0"/>
          <a:stretch/>
        </p:blipFill>
        <p:spPr>
          <a:xfrm>
            <a:off x="0" y="1524000"/>
            <a:ext cx="9144000" cy="27256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431" y="4224021"/>
            <a:ext cx="893856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Heuristics: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Simple rule-based optimizer: e.g. predicate push-down.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Crowdsourcing rules: 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et the basic crowdsourcing parameters (price, batching-size).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1600" dirty="0" smtClean="0"/>
              <a:t>Select the user interface (normalized vs. </a:t>
            </a:r>
            <a:r>
              <a:rPr lang="en-US" sz="1600" dirty="0" err="1" smtClean="0"/>
              <a:t>denormalized</a:t>
            </a:r>
            <a:r>
              <a:rPr lang="en-US" sz="1600" dirty="0" smtClean="0"/>
              <a:t>).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A cost-based optimize that </a:t>
            </a:r>
            <a:r>
              <a:rPr lang="en-US" dirty="0" smtClean="0"/>
              <a:t>considers </a:t>
            </a:r>
            <a:r>
              <a:rPr lang="en-US" dirty="0"/>
              <a:t>the changing conditions on AMT, remains future work.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4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and Results – Simple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76"/>
              </a:spcBef>
            </a:pPr>
            <a:r>
              <a:rPr lang="en-US" dirty="0" smtClean="0"/>
              <a:t>Response Time, Vary HIT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Screen Shot 2017-09-16 at 6.0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3600"/>
            <a:ext cx="9144000" cy="406269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1334" y="2371832"/>
            <a:ext cx="19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Within 30 min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9798" y="2021212"/>
            <a:ext cx="3728100" cy="584776"/>
          </a:xfrm>
          <a:prstGeom prst="rect">
            <a:avLst/>
          </a:prstGeom>
          <a:noFill/>
          <a:ln w="158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SELECT </a:t>
            </a:r>
            <a:r>
              <a:rPr lang="en-US" sz="1600" dirty="0" err="1">
                <a:latin typeface="Courier New"/>
                <a:cs typeface="Courier New"/>
              </a:rPr>
              <a:t>phone_number</a:t>
            </a:r>
            <a:r>
              <a:rPr lang="en-US" sz="1600" dirty="0">
                <a:latin typeface="Courier New"/>
                <a:cs typeface="Courier New"/>
              </a:rPr>
              <a:t>, address FROM businesses;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811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and Results – </a:t>
            </a:r>
            <a:r>
              <a:rPr lang="en-US" dirty="0"/>
              <a:t>Simple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Responsiveness, Vary Rewards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Screen Shot 2017-09-16 at 6.06.4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0"/>
          <a:stretch/>
        </p:blipFill>
        <p:spPr>
          <a:xfrm>
            <a:off x="4514900" y="2319870"/>
            <a:ext cx="4544433" cy="4157129"/>
          </a:xfrm>
          <a:prstGeom prst="rect">
            <a:avLst/>
          </a:prstGeom>
        </p:spPr>
      </p:pic>
      <p:pic>
        <p:nvPicPr>
          <p:cNvPr id="6" name="Picture 5" descr="Screen Shot 2017-09-16 at 6.06.3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r="8225"/>
          <a:stretch/>
        </p:blipFill>
        <p:spPr>
          <a:xfrm>
            <a:off x="0" y="2235200"/>
            <a:ext cx="4572004" cy="424179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9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Relational database </a:t>
            </a:r>
            <a:r>
              <a:rPr lang="en-US" dirty="0"/>
              <a:t>systems are based on the “Closed World Assumption</a:t>
            </a:r>
            <a:r>
              <a:rPr lang="en-US" dirty="0" smtClean="0"/>
              <a:t>”.</a:t>
            </a:r>
          </a:p>
          <a:p>
            <a:pPr>
              <a:spcAft>
                <a:spcPts val="600"/>
              </a:spcAft>
            </a:pPr>
            <a:r>
              <a:rPr lang="en-US" dirty="0"/>
              <a:t>R</a:t>
            </a:r>
            <a:r>
              <a:rPr lang="en-US" dirty="0" smtClean="0"/>
              <a:t>elational </a:t>
            </a:r>
            <a:r>
              <a:rPr lang="en-US" dirty="0"/>
              <a:t>databases are </a:t>
            </a:r>
            <a:r>
              <a:rPr lang="en-US" dirty="0" smtClean="0"/>
              <a:t>extremely literal.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SELECT </a:t>
            </a:r>
            <a:r>
              <a:rPr lang="en-US" dirty="0" err="1">
                <a:latin typeface="Courier New"/>
                <a:cs typeface="Courier New"/>
              </a:rPr>
              <a:t>market_capitalization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FROM </a:t>
            </a:r>
            <a:r>
              <a:rPr lang="en-US" dirty="0">
                <a:latin typeface="Courier New"/>
                <a:cs typeface="Courier New"/>
              </a:rPr>
              <a:t>company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WHERE </a:t>
            </a:r>
            <a:r>
              <a:rPr lang="en-US" dirty="0">
                <a:latin typeface="Courier New"/>
                <a:cs typeface="Courier New"/>
              </a:rPr>
              <a:t>name = "I.B.M."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/>
              <a:t>Entity </a:t>
            </a:r>
            <a:r>
              <a:rPr lang="en-US" dirty="0"/>
              <a:t>Resolution </a:t>
            </a:r>
            <a:r>
              <a:rPr lang="en-US" dirty="0"/>
              <a:t>Problem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RDMS cannot deal with subjective comparison.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How to leverage human resources to extend the capabilities of database systems?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and Results – </a:t>
            </a:r>
            <a:r>
              <a:rPr lang="en-US" dirty="0"/>
              <a:t>Simple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Affinity and Quality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Screen Shot 2017-09-16 at 6.1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46300"/>
            <a:ext cx="4864100" cy="43307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8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and Results – Complex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Resolution on Companies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Screen Shot 2017-09-16 at 6.1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612440"/>
            <a:ext cx="5219700" cy="38227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1957" y="2102894"/>
            <a:ext cx="65481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SELECT name FROM company </a:t>
            </a:r>
            <a:r>
              <a:rPr lang="en-US" sz="1600" dirty="0" smtClean="0">
                <a:latin typeface="Courier New"/>
                <a:cs typeface="Courier New"/>
              </a:rPr>
              <a:t>WHERE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name~="</a:t>
            </a:r>
            <a:r>
              <a:rPr lang="en-US" sz="1600" dirty="0">
                <a:latin typeface="Courier New"/>
                <a:cs typeface="Courier New"/>
              </a:rPr>
              <a:t>[a non-uniform name of the company]"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090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and Results – Complex </a:t>
            </a:r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Pictures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Screen Shot 2017-09-16 at 6.1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801"/>
            <a:ext cx="9144000" cy="3497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527" y="6079071"/>
            <a:ext cx="904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{# of </a:t>
            </a:r>
            <a:r>
              <a:rPr lang="en-US" sz="1600" dirty="0"/>
              <a:t>votes by the </a:t>
            </a:r>
            <a:r>
              <a:rPr lang="en-US" sz="1600" dirty="0" smtClean="0"/>
              <a:t>workers, picture rank based on </a:t>
            </a:r>
            <a:r>
              <a:rPr lang="en-US" sz="1600" dirty="0"/>
              <a:t>workers </a:t>
            </a:r>
            <a:r>
              <a:rPr lang="en-US" sz="1600" dirty="0" smtClean="0"/>
              <a:t> votes, picture rank </a:t>
            </a:r>
            <a:r>
              <a:rPr lang="en-US" sz="1600" dirty="0"/>
              <a:t>ordered by experts}</a:t>
            </a:r>
            <a:endParaRPr lang="en-US" sz="1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8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and Results – Complex </a:t>
            </a:r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3926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Joining Professors and Departments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SELECT </a:t>
            </a:r>
            <a:r>
              <a:rPr lang="en-US" sz="1800" dirty="0" err="1" smtClean="0">
                <a:latin typeface="Courier New"/>
                <a:cs typeface="Courier New"/>
              </a:rPr>
              <a:t>p.name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p.email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d.name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d.phone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FROM Professor p, Department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WHERE  </a:t>
            </a:r>
            <a:r>
              <a:rPr lang="en-US" sz="1800" dirty="0" err="1" smtClean="0">
                <a:latin typeface="Courier New"/>
                <a:cs typeface="Courier New"/>
              </a:rPr>
              <a:t>p.department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d.name</a:t>
            </a:r>
            <a:r>
              <a:rPr lang="en-US" sz="1800" dirty="0" smtClean="0">
                <a:latin typeface="Courier New"/>
                <a:cs typeface="Courier New"/>
              </a:rPr>
              <a:t>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       </a:t>
            </a:r>
            <a:r>
              <a:rPr lang="en-US" sz="1800" dirty="0" err="1" smtClean="0">
                <a:latin typeface="Courier New"/>
                <a:cs typeface="Courier New"/>
              </a:rPr>
              <a:t>p.university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d.university</a:t>
            </a:r>
            <a:r>
              <a:rPr lang="en-US" sz="1800" dirty="0" smtClean="0">
                <a:latin typeface="Courier New"/>
                <a:cs typeface="Courier New"/>
              </a:rPr>
              <a:t>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       </a:t>
            </a:r>
            <a:r>
              <a:rPr lang="en-US" sz="1800" dirty="0" err="1" smtClean="0">
                <a:latin typeface="Courier New"/>
                <a:cs typeface="Courier New"/>
              </a:rPr>
              <a:t>p.name</a:t>
            </a:r>
            <a:r>
              <a:rPr lang="en-US" sz="1800" dirty="0" smtClean="0">
                <a:latin typeface="Courier New"/>
                <a:cs typeface="Courier New"/>
              </a:rPr>
              <a:t> = "[name of a professor]"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Compare the performance of two plans:</a:t>
            </a:r>
          </a:p>
          <a:p>
            <a:pPr marL="73152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900" b="1" i="1" dirty="0" smtClean="0"/>
              <a:t>Two steps</a:t>
            </a:r>
            <a:r>
              <a:rPr lang="en-US" sz="1900" i="1" dirty="0" smtClean="0"/>
              <a:t>: </a:t>
            </a:r>
            <a:r>
              <a:rPr lang="en-US" sz="1900" dirty="0" smtClean="0"/>
              <a:t>collect professor information and then the department information.</a:t>
            </a:r>
          </a:p>
          <a:p>
            <a:pPr marL="73152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900" b="1" i="1" dirty="0" smtClean="0"/>
              <a:t>A single step</a:t>
            </a:r>
            <a:r>
              <a:rPr lang="en-US" sz="1900" dirty="0" smtClean="0"/>
              <a:t>: collect professor and department information together </a:t>
            </a:r>
            <a:r>
              <a:rPr lang="en-US" sz="1900" dirty="0" smtClean="0">
                <a:sym typeface="Wingdings"/>
              </a:rPr>
              <a:t></a:t>
            </a:r>
            <a:r>
              <a:rPr lang="en-US" sz="1900" dirty="0" smtClean="0"/>
              <a:t>use </a:t>
            </a:r>
            <a:r>
              <a:rPr lang="en-US" sz="1900" dirty="0" err="1" smtClean="0"/>
              <a:t>denormalized</a:t>
            </a:r>
            <a:r>
              <a:rPr lang="en-US" sz="1900" dirty="0" smtClean="0"/>
              <a:t> interface </a:t>
            </a:r>
          </a:p>
          <a:p>
            <a:pPr>
              <a:spcAft>
                <a:spcPts val="600"/>
              </a:spcAft>
            </a:pP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plans were similar in execution time and </a:t>
            </a:r>
            <a:r>
              <a:rPr lang="en-US" dirty="0" smtClean="0"/>
              <a:t>cost.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First plan (two steps) has better accuracy.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In the second plan, </a:t>
            </a:r>
            <a:r>
              <a:rPr lang="en-US" dirty="0"/>
              <a:t>workers </a:t>
            </a:r>
            <a:r>
              <a:rPr lang="en-US" dirty="0" smtClean="0"/>
              <a:t>submitted </a:t>
            </a:r>
            <a:r>
              <a:rPr lang="en-US" dirty="0"/>
              <a:t>the professors’ </a:t>
            </a:r>
            <a:r>
              <a:rPr lang="en-US" dirty="0" smtClean="0"/>
              <a:t>phone numbers </a:t>
            </a:r>
            <a:r>
              <a:rPr lang="en-US" dirty="0"/>
              <a:t>instead of the </a:t>
            </a:r>
            <a:r>
              <a:rPr lang="en-US" dirty="0" smtClean="0"/>
              <a:t>departments.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2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776"/>
              </a:spcBef>
              <a:spcAft>
                <a:spcPts val="1200"/>
              </a:spcAft>
            </a:pPr>
            <a:r>
              <a:rPr lang="en-US" dirty="0"/>
              <a:t>C</a:t>
            </a:r>
            <a:r>
              <a:rPr lang="en-US" dirty="0" smtClean="0"/>
              <a:t>hallenges in controlling </a:t>
            </a:r>
            <a:r>
              <a:rPr lang="en-US" dirty="0"/>
              <a:t>the factors that impact response time, cost and </a:t>
            </a:r>
            <a:r>
              <a:rPr lang="en-US" dirty="0" smtClean="0"/>
              <a:t>result quality.</a:t>
            </a:r>
          </a:p>
          <a:p>
            <a:pPr>
              <a:spcBef>
                <a:spcPts val="1776"/>
              </a:spcBef>
              <a:spcAft>
                <a:spcPts val="1200"/>
              </a:spcAft>
            </a:pPr>
            <a:r>
              <a:rPr lang="en-US" dirty="0"/>
              <a:t>C</a:t>
            </a:r>
            <a:r>
              <a:rPr lang="en-US" dirty="0" smtClean="0"/>
              <a:t>rowd resources involve </a:t>
            </a:r>
            <a:r>
              <a:rPr lang="en-US" dirty="0"/>
              <a:t>long-term memory that can impact </a:t>
            </a:r>
            <a:r>
              <a:rPr lang="en-US" dirty="0" smtClean="0"/>
              <a:t>performance </a:t>
            </a:r>
            <a:r>
              <a:rPr lang="en-US" dirty="0" smtClean="0">
                <a:sym typeface="Wingdings"/>
              </a:rPr>
              <a:t> Keep workers happy.</a:t>
            </a:r>
          </a:p>
          <a:p>
            <a:pPr>
              <a:spcBef>
                <a:spcPts val="1776"/>
              </a:spcBef>
              <a:spcAft>
                <a:spcPts val="1200"/>
              </a:spcAft>
            </a:pP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interface design and precise </a:t>
            </a:r>
            <a:r>
              <a:rPr lang="en-US" dirty="0" smtClean="0"/>
              <a:t>instructions matter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 a good interface improves result quality and worker efficiency.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3" y="1600200"/>
            <a:ext cx="8771467" cy="48768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Database Systems: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L</a:t>
            </a:r>
            <a:r>
              <a:rPr lang="en-US" sz="1800" dirty="0" smtClean="0"/>
              <a:t>everages </a:t>
            </a:r>
            <a:r>
              <a:rPr lang="en-US" sz="1800" dirty="0"/>
              <a:t>traditional techniques for relational </a:t>
            </a:r>
            <a:r>
              <a:rPr lang="en-US" sz="1800" dirty="0" smtClean="0"/>
              <a:t>query processing.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Top N </a:t>
            </a:r>
            <a:r>
              <a:rPr lang="en-US" sz="1800" dirty="0" smtClean="0"/>
              <a:t>optimizations </a:t>
            </a:r>
            <a:r>
              <a:rPr lang="en-US" sz="1800" dirty="0" smtClean="0">
                <a:sym typeface="Wingdings"/>
              </a:rPr>
              <a:t> to </a:t>
            </a:r>
            <a:r>
              <a:rPr lang="en-US" sz="1800" dirty="0" smtClean="0"/>
              <a:t>deal </a:t>
            </a:r>
            <a:r>
              <a:rPr lang="en-US" sz="1800" dirty="0"/>
              <a:t>with the open-world nature of </a:t>
            </a:r>
            <a:r>
              <a:rPr lang="en-US" sz="1800" dirty="0" smtClean="0"/>
              <a:t>crowdsourcing.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volatility of crowd performance </a:t>
            </a:r>
            <a:r>
              <a:rPr lang="en-US" sz="1800" dirty="0" smtClean="0">
                <a:sym typeface="Wingdings"/>
              </a:rPr>
              <a:t> needs</a:t>
            </a:r>
            <a:r>
              <a:rPr lang="en-US" sz="1800" dirty="0" smtClean="0"/>
              <a:t> adaptive </a:t>
            </a:r>
            <a:r>
              <a:rPr lang="en-US" sz="1800" dirty="0"/>
              <a:t>query processing </a:t>
            </a:r>
            <a:r>
              <a:rPr lang="en-US" sz="1800" dirty="0" smtClean="0"/>
              <a:t>techniques.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A</a:t>
            </a:r>
            <a:r>
              <a:rPr lang="en-US" sz="1800" dirty="0" smtClean="0"/>
              <a:t>utomatic generation of </a:t>
            </a:r>
            <a:r>
              <a:rPr lang="en-US" sz="1800" dirty="0"/>
              <a:t>user interfaces </a:t>
            </a:r>
            <a:r>
              <a:rPr lang="en-US" sz="1800" dirty="0" smtClean="0">
                <a:sym typeface="Wingdings"/>
              </a:rPr>
              <a:t></a:t>
            </a:r>
            <a:r>
              <a:rPr lang="en-US" sz="1800" dirty="0" smtClean="0"/>
              <a:t> similar to </a:t>
            </a:r>
            <a:r>
              <a:rPr lang="en-US" sz="1800" dirty="0"/>
              <a:t>Oracle </a:t>
            </a:r>
            <a:r>
              <a:rPr lang="en-US" sz="1800" dirty="0" smtClean="0"/>
              <a:t>Forms. </a:t>
            </a:r>
          </a:p>
          <a:p>
            <a:pPr>
              <a:spcBef>
                <a:spcPts val="1776"/>
              </a:spcBef>
              <a:spcAft>
                <a:spcPts val="600"/>
              </a:spcAft>
            </a:pPr>
            <a:r>
              <a:rPr lang="en-US" dirty="0" smtClean="0"/>
              <a:t>Crowdsourcing Communities:</a:t>
            </a:r>
          </a:p>
          <a:p>
            <a:pPr lvl="1">
              <a:spcAft>
                <a:spcPts val="600"/>
              </a:spcAft>
            </a:pPr>
            <a:r>
              <a:rPr lang="en-US" sz="1800" dirty="0" err="1"/>
              <a:t>Ipeirotis</a:t>
            </a:r>
            <a:r>
              <a:rPr lang="en-US" sz="1800" dirty="0"/>
              <a:t> </a:t>
            </a:r>
            <a:r>
              <a:rPr lang="en-US" sz="1800" dirty="0"/>
              <a:t>analyzed </a:t>
            </a:r>
            <a:r>
              <a:rPr lang="en-US" sz="1800" dirty="0"/>
              <a:t>the AMT </a:t>
            </a:r>
            <a:r>
              <a:rPr lang="en-US" sz="1800" dirty="0"/>
              <a:t>marketplace</a:t>
            </a:r>
            <a:r>
              <a:rPr lang="en-US" sz="1800" dirty="0"/>
              <a:t> </a:t>
            </a:r>
            <a:r>
              <a:rPr lang="en-US" sz="1800" dirty="0"/>
              <a:t>by gathering some statistics.</a:t>
            </a:r>
          </a:p>
          <a:p>
            <a:pPr lvl="1">
              <a:spcAft>
                <a:spcPts val="600"/>
              </a:spcAft>
            </a:pPr>
            <a:r>
              <a:rPr lang="en-US" sz="1800" dirty="0" err="1"/>
              <a:t>CrowdSearch</a:t>
            </a:r>
            <a:r>
              <a:rPr lang="en-US" sz="1800" dirty="0"/>
              <a:t> </a:t>
            </a:r>
            <a:r>
              <a:rPr lang="en-US" sz="1800" dirty="0"/>
              <a:t>attempts </a:t>
            </a:r>
            <a:r>
              <a:rPr lang="en-US" sz="1800" dirty="0"/>
              <a:t>to automatically control </a:t>
            </a:r>
            <a:r>
              <a:rPr lang="en-US" sz="1800" dirty="0"/>
              <a:t>quality and </a:t>
            </a:r>
            <a:r>
              <a:rPr lang="en-US" sz="1800" dirty="0"/>
              <a:t>optimize response </a:t>
            </a:r>
            <a:r>
              <a:rPr lang="en-US" sz="1800" dirty="0"/>
              <a:t>time.</a:t>
            </a:r>
          </a:p>
          <a:p>
            <a:pPr lvl="1">
              <a:spcAft>
                <a:spcPts val="600"/>
              </a:spcAft>
            </a:pPr>
            <a:r>
              <a:rPr lang="en-US" sz="1800" dirty="0" err="1"/>
              <a:t>TurKit</a:t>
            </a:r>
            <a:r>
              <a:rPr lang="en-US" sz="1800" dirty="0"/>
              <a:t> is a set of tools that enables programming iterative </a:t>
            </a:r>
            <a:r>
              <a:rPr lang="en-US" sz="1800" dirty="0"/>
              <a:t>algorithms over </a:t>
            </a:r>
            <a:r>
              <a:rPr lang="en-US" sz="1800" dirty="0"/>
              <a:t>the </a:t>
            </a:r>
            <a:r>
              <a:rPr lang="en-US" sz="1800" dirty="0"/>
              <a:t>crowd.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Quark and (</a:t>
            </a:r>
            <a:r>
              <a:rPr lang="en-US" sz="1800" dirty="0" err="1"/>
              <a:t>Parameswaran</a:t>
            </a:r>
            <a:r>
              <a:rPr lang="en-US" sz="1800" dirty="0"/>
              <a:t> and </a:t>
            </a:r>
            <a:r>
              <a:rPr lang="en-US" sz="1800" dirty="0" err="1"/>
              <a:t>Polyzotis</a:t>
            </a:r>
            <a:r>
              <a:rPr lang="en-US" sz="1800" dirty="0"/>
              <a:t>, 2011): explore </a:t>
            </a:r>
            <a:r>
              <a:rPr lang="en-US" sz="1800" dirty="0"/>
              <a:t>the use </a:t>
            </a:r>
            <a:r>
              <a:rPr lang="en-US" sz="1800" dirty="0"/>
              <a:t>of crowdsourcing </a:t>
            </a:r>
            <a:r>
              <a:rPr lang="en-US" sz="1800" dirty="0"/>
              <a:t>in relational query </a:t>
            </a:r>
            <a:r>
              <a:rPr lang="en-US" sz="1800" dirty="0"/>
              <a:t>processing</a:t>
            </a:r>
            <a:r>
              <a:rPr lang="en-US" sz="180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Thank You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Develop </a:t>
            </a:r>
            <a:r>
              <a:rPr lang="en-US" sz="2800" dirty="0" err="1" smtClean="0"/>
              <a:t>CrowdDB</a:t>
            </a:r>
            <a:r>
              <a:rPr lang="en-US" sz="2800" dirty="0" smtClean="0"/>
              <a:t>:</a:t>
            </a:r>
          </a:p>
          <a:p>
            <a:pPr lvl="1">
              <a:spcBef>
                <a:spcPts val="1176"/>
              </a:spcBef>
              <a:spcAft>
                <a:spcPts val="1800"/>
              </a:spcAft>
            </a:pPr>
            <a:r>
              <a:rPr lang="en-US" sz="2400" dirty="0" smtClean="0"/>
              <a:t>A </a:t>
            </a:r>
            <a:r>
              <a:rPr lang="en-US" sz="2400" dirty="0"/>
              <a:t>relational </a:t>
            </a:r>
            <a:r>
              <a:rPr lang="en-US" sz="2400" dirty="0" smtClean="0"/>
              <a:t>query processing system </a:t>
            </a:r>
            <a:r>
              <a:rPr lang="en-US" sz="2400" dirty="0" smtClean="0">
                <a:sym typeface="Wingdings"/>
              </a:rPr>
              <a:t> maintain SQL semantics</a:t>
            </a:r>
            <a:r>
              <a:rPr lang="en-US" sz="2400" dirty="0" smtClean="0"/>
              <a:t>.</a:t>
            </a:r>
          </a:p>
          <a:p>
            <a:pPr lvl="1">
              <a:spcBef>
                <a:spcPts val="1176"/>
              </a:spcBef>
              <a:spcAft>
                <a:spcPts val="1800"/>
              </a:spcAft>
            </a:pPr>
            <a:r>
              <a:rPr lang="en-US" sz="2400" dirty="0" smtClean="0"/>
              <a:t>Rely on traditional RDBS to do the heavy lifting data manipulation.</a:t>
            </a:r>
          </a:p>
          <a:p>
            <a:pPr lvl="1">
              <a:spcBef>
                <a:spcPts val="1176"/>
              </a:spcBef>
              <a:spcAft>
                <a:spcPts val="1800"/>
              </a:spcAft>
            </a:pPr>
            <a:r>
              <a:rPr lang="en-US" sz="2400" dirty="0" smtClean="0"/>
              <a:t>Extend SQL to enable queries that involve human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Crowdsourcing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/>
              <a:t>Amazon Mechanical Turk (AMT).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AMT basics:</a:t>
            </a:r>
          </a:p>
          <a:p>
            <a:pPr lvl="1">
              <a:spcAft>
                <a:spcPts val="1200"/>
              </a:spcAft>
            </a:pPr>
            <a:r>
              <a:rPr lang="en-US" sz="2400" b="1" dirty="0" smtClean="0"/>
              <a:t>HIT (Human Intelligent Task)</a:t>
            </a:r>
            <a:r>
              <a:rPr lang="en-US" sz="2400" dirty="0" smtClean="0"/>
              <a:t>: Smallest entity of work </a:t>
            </a:r>
            <a:r>
              <a:rPr lang="en-US" sz="2400" dirty="0" smtClean="0">
                <a:sym typeface="Wingdings"/>
              </a:rPr>
              <a:t> one or more job, e.g. tagging 5 pictures.</a:t>
            </a:r>
          </a:p>
          <a:p>
            <a:pPr lvl="1">
              <a:spcAft>
                <a:spcPts val="1200"/>
              </a:spcAft>
            </a:pPr>
            <a:r>
              <a:rPr lang="en-US" sz="2400" b="1" dirty="0">
                <a:sym typeface="Wingdings"/>
              </a:rPr>
              <a:t>Assignment: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A HIT is replicated </a:t>
            </a:r>
            <a:r>
              <a:rPr lang="en-US" sz="2400" dirty="0">
                <a:sym typeface="Wingdings"/>
              </a:rPr>
              <a:t>into multiple </a:t>
            </a:r>
            <a:r>
              <a:rPr lang="en-US" sz="2400" dirty="0" smtClean="0">
                <a:sym typeface="Wingdings"/>
              </a:rPr>
              <a:t>assignments for majority votes.</a:t>
            </a:r>
          </a:p>
          <a:p>
            <a:pPr lvl="1">
              <a:spcAft>
                <a:spcPts val="1200"/>
              </a:spcAft>
            </a:pPr>
            <a:r>
              <a:rPr lang="en-US" sz="2400" b="1" dirty="0" smtClean="0">
                <a:sym typeface="Wingdings"/>
              </a:rPr>
              <a:t>HIT Group</a:t>
            </a:r>
            <a:r>
              <a:rPr lang="en-US" sz="2400" dirty="0" smtClean="0">
                <a:sym typeface="Wingdings"/>
              </a:rPr>
              <a:t>: A group of similar HITs.</a:t>
            </a: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3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Crowdsourcing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1333" cy="48768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Amazon Mechanical Turk (AMT).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AMT APIs:</a:t>
            </a:r>
          </a:p>
          <a:p>
            <a:pPr lvl="1">
              <a:spcAft>
                <a:spcPts val="1200"/>
              </a:spcAft>
            </a:pPr>
            <a:r>
              <a:rPr lang="en-US" sz="2400" b="1" dirty="0" err="1">
                <a:latin typeface="Courier New"/>
                <a:cs typeface="Courier New"/>
              </a:rPr>
              <a:t>createHIT</a:t>
            </a:r>
            <a:r>
              <a:rPr lang="en-US" dirty="0">
                <a:latin typeface="Courier New"/>
                <a:cs typeface="Courier New"/>
              </a:rPr>
              <a:t>(title, description, question, keywords, reward, duration, </a:t>
            </a:r>
            <a:r>
              <a:rPr lang="en-US" dirty="0" err="1">
                <a:latin typeface="Courier New"/>
                <a:cs typeface="Courier New"/>
              </a:rPr>
              <a:t>maxAssignments</a:t>
            </a:r>
            <a:r>
              <a:rPr lang="en-US" dirty="0">
                <a:latin typeface="Courier New"/>
                <a:cs typeface="Courier New"/>
              </a:rPr>
              <a:t>, lifetime)</a:t>
            </a:r>
            <a:r>
              <a:rPr lang="en-US" dirty="0">
                <a:latin typeface="Courier New"/>
                <a:cs typeface="Courier New"/>
                <a:sym typeface="Wingdings"/>
              </a:rPr>
              <a:t> </a:t>
            </a:r>
            <a:r>
              <a:rPr lang="en-US" sz="2400" b="1" dirty="0" err="1" smtClean="0">
                <a:latin typeface="Courier New"/>
                <a:cs typeface="Courier New"/>
              </a:rPr>
              <a:t>HitID</a:t>
            </a:r>
            <a:endParaRPr lang="en-US" sz="2400" b="1" dirty="0" smtClean="0">
              <a:latin typeface="Courier New"/>
              <a:cs typeface="Courier New"/>
            </a:endParaRPr>
          </a:p>
          <a:p>
            <a:pPr lvl="1">
              <a:spcAft>
                <a:spcPts val="1200"/>
              </a:spcAft>
            </a:pPr>
            <a:r>
              <a:rPr lang="en-US" sz="2400" b="1" dirty="0" err="1" smtClean="0">
                <a:latin typeface="Courier New"/>
                <a:cs typeface="Courier New"/>
              </a:rPr>
              <a:t>getAssignmentsForHIT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HitID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</a:t>
            </a:r>
            <a:r>
              <a:rPr lang="en-US" sz="2400" b="1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asnId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workerId</a:t>
            </a:r>
            <a:r>
              <a:rPr lang="en-US" dirty="0" smtClean="0">
                <a:latin typeface="Courier New"/>
                <a:cs typeface="Courier New"/>
              </a:rPr>
              <a:t> , answer)</a:t>
            </a:r>
          </a:p>
          <a:p>
            <a:pPr lvl="1">
              <a:spcAft>
                <a:spcPts val="1200"/>
              </a:spcAft>
            </a:pPr>
            <a:r>
              <a:rPr lang="en-US" sz="2400" b="1" dirty="0" err="1" smtClean="0">
                <a:latin typeface="Courier New"/>
                <a:cs typeface="Courier New"/>
              </a:rPr>
              <a:t>approveAssignment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asnID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>
              <a:spcAft>
                <a:spcPts val="1200"/>
              </a:spcAft>
            </a:pPr>
            <a:r>
              <a:rPr lang="en-US" sz="2400" b="1" dirty="0" err="1" smtClean="0">
                <a:latin typeface="Courier New"/>
                <a:cs typeface="Courier New"/>
              </a:rPr>
              <a:t>rejectAssignment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asnID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>
              <a:spcAft>
                <a:spcPts val="1200"/>
              </a:spcAft>
            </a:pPr>
            <a:r>
              <a:rPr lang="en-US" sz="2400" b="1" dirty="0" err="1">
                <a:latin typeface="Courier New"/>
                <a:cs typeface="Courier New"/>
              </a:rPr>
              <a:t>forceExpireHIT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HitID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>
              <a:spcAft>
                <a:spcPts val="1200"/>
              </a:spcAft>
            </a:pPr>
            <a:endParaRPr lang="en-US" dirty="0">
              <a:latin typeface="Courier New"/>
              <a:cs typeface="Courier New"/>
            </a:endParaRPr>
          </a:p>
          <a:p>
            <a:pPr lvl="1"/>
            <a:endParaRPr lang="en-US" sz="6200" dirty="0">
              <a:latin typeface="Courier New"/>
              <a:cs typeface="Courier New"/>
              <a:sym typeface="Wingdings"/>
            </a:endParaRPr>
          </a:p>
          <a:p>
            <a:pPr lvl="1"/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5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CrowdDB</a:t>
            </a:r>
            <a:r>
              <a:rPr lang="en-US" dirty="0" smtClean="0"/>
              <a:t>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Performance and Variability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People and machines differ in speed, cost, and quality.</a:t>
            </a:r>
          </a:p>
          <a:p>
            <a:pPr lvl="1"/>
            <a:r>
              <a:rPr lang="en-US" dirty="0" smtClean="0"/>
              <a:t>People </a:t>
            </a:r>
            <a:r>
              <a:rPr lang="en-US" dirty="0"/>
              <a:t>show tremendous </a:t>
            </a:r>
            <a:r>
              <a:rPr lang="en-US" dirty="0" smtClean="0"/>
              <a:t>variability.</a:t>
            </a:r>
          </a:p>
          <a:p>
            <a:pPr>
              <a:spcBef>
                <a:spcPts val="1776"/>
              </a:spcBef>
            </a:pPr>
            <a:r>
              <a:rPr lang="en-US" b="1" dirty="0"/>
              <a:t>Task Design and Ambiguity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Ambiguities </a:t>
            </a:r>
            <a:r>
              <a:rPr lang="en-US" dirty="0"/>
              <a:t>due to natural </a:t>
            </a:r>
            <a:r>
              <a:rPr lang="en-US" dirty="0" smtClean="0"/>
              <a:t>language.</a:t>
            </a:r>
          </a:p>
          <a:p>
            <a:pPr lvl="1"/>
            <a:r>
              <a:rPr lang="en-US" dirty="0" smtClean="0"/>
              <a:t>Interface design can affect the accuracy and the speed.</a:t>
            </a:r>
          </a:p>
          <a:p>
            <a:pPr>
              <a:spcBef>
                <a:spcPts val="1776"/>
              </a:spcBef>
            </a:pPr>
            <a:r>
              <a:rPr lang="en-US" b="1" dirty="0"/>
              <a:t>Affinity and Learning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rowd </a:t>
            </a:r>
            <a:r>
              <a:rPr lang="en-US" dirty="0"/>
              <a:t>workers develop relationships with requesters and </a:t>
            </a:r>
            <a:r>
              <a:rPr lang="en-US" dirty="0" smtClean="0"/>
              <a:t>skills for </a:t>
            </a:r>
            <a:r>
              <a:rPr lang="en-US" dirty="0"/>
              <a:t>certain HIT types.</a:t>
            </a:r>
            <a:endParaRPr lang="en-US" dirty="0" smtClean="0"/>
          </a:p>
          <a:p>
            <a:pPr>
              <a:spcBef>
                <a:spcPts val="1776"/>
              </a:spcBef>
            </a:pPr>
            <a:r>
              <a:rPr lang="en-US" b="1" dirty="0"/>
              <a:t>Relatively Small Worker </a:t>
            </a:r>
            <a:r>
              <a:rPr lang="en-US" b="1" dirty="0"/>
              <a:t>Pool</a:t>
            </a:r>
            <a:r>
              <a:rPr lang="en-US" b="1" dirty="0"/>
              <a:t>.</a:t>
            </a:r>
            <a:endParaRPr lang="en-US" b="1" dirty="0"/>
          </a:p>
          <a:p>
            <a:pPr>
              <a:spcBef>
                <a:spcPts val="1776"/>
              </a:spcBef>
            </a:pPr>
            <a:r>
              <a:rPr lang="en-US" b="1" dirty="0"/>
              <a:t>Open vs. Closed </a:t>
            </a:r>
            <a:r>
              <a:rPr lang="en-US" b="1" dirty="0"/>
              <a:t>World</a:t>
            </a:r>
            <a:r>
              <a:rPr lang="en-US" b="1" dirty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CrowdDB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Screen Shot 2017-09-16 at 1.09.2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" r="4546"/>
          <a:stretch/>
        </p:blipFill>
        <p:spPr>
          <a:xfrm>
            <a:off x="4492244" y="1524000"/>
            <a:ext cx="4533224" cy="4910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6267" y="2015057"/>
            <a:ext cx="45042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dirty="0"/>
              <a:t>An </a:t>
            </a:r>
            <a:r>
              <a:rPr lang="en-US" sz="2000" dirty="0" smtClean="0"/>
              <a:t>application issues </a:t>
            </a:r>
            <a:r>
              <a:rPr lang="en-US" sz="2000" dirty="0"/>
              <a:t>requests using </a:t>
            </a:r>
            <a:r>
              <a:rPr lang="en-US" sz="2000" dirty="0" err="1" smtClean="0"/>
              <a:t>CrowdSQL</a:t>
            </a:r>
            <a:r>
              <a:rPr lang="en-US" sz="2000" dirty="0" smtClean="0"/>
              <a:t>.</a:t>
            </a:r>
          </a:p>
          <a:p>
            <a:pPr marL="236538" indent="-236538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complexities of dealing with </a:t>
            </a:r>
            <a:r>
              <a:rPr lang="en-US" sz="2000" dirty="0" smtClean="0"/>
              <a:t>the crowd </a:t>
            </a:r>
            <a:r>
              <a:rPr lang="en-US" sz="2000" dirty="0"/>
              <a:t>are encapsulated by </a:t>
            </a:r>
            <a:r>
              <a:rPr lang="en-US" sz="2000" dirty="0" err="1" smtClean="0"/>
              <a:t>CrowdDB</a:t>
            </a:r>
            <a:r>
              <a:rPr lang="en-US" sz="2000" dirty="0" smtClean="0"/>
              <a:t>.</a:t>
            </a:r>
          </a:p>
          <a:p>
            <a:pPr marL="236538" indent="-236538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dirty="0" smtClean="0"/>
              <a:t>Results </a:t>
            </a:r>
            <a:r>
              <a:rPr lang="en-US" sz="2000" dirty="0"/>
              <a:t>obtained from the crowd can be stored </a:t>
            </a:r>
            <a:r>
              <a:rPr lang="en-US" sz="2000" dirty="0" smtClean="0"/>
              <a:t>in the </a:t>
            </a:r>
            <a:r>
              <a:rPr lang="en-US" sz="2000" dirty="0"/>
              <a:t>database for future use.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3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CrowdSQL</a:t>
            </a:r>
            <a:r>
              <a:rPr lang="en-US" dirty="0" smtClean="0"/>
              <a:t> – Incomplete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special keyword: </a:t>
            </a:r>
            <a:r>
              <a:rPr lang="en-US" dirty="0">
                <a:latin typeface="Courier New"/>
                <a:cs typeface="Courier New"/>
              </a:rPr>
              <a:t>CROWD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Incomplete </a:t>
            </a:r>
            <a:r>
              <a:rPr lang="en-US" dirty="0"/>
              <a:t>data can occur in two flavors</a:t>
            </a:r>
            <a:r>
              <a:rPr lang="en-US" dirty="0" smtClean="0"/>
              <a:t>:</a:t>
            </a:r>
          </a:p>
          <a:p>
            <a:pPr marL="457200" indent="-457200">
              <a:spcBef>
                <a:spcPts val="1728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Crowdsourced</a:t>
            </a:r>
            <a:r>
              <a:rPr lang="en-US" dirty="0" smtClean="0"/>
              <a:t> </a:t>
            </a:r>
            <a:r>
              <a:rPr lang="en-US" dirty="0"/>
              <a:t>Column: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CREATE </a:t>
            </a:r>
            <a:r>
              <a:rPr lang="en-US" sz="1800" dirty="0">
                <a:latin typeface="Courier New"/>
                <a:cs typeface="Courier New"/>
              </a:rPr>
              <a:t>TABLE Department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university </a:t>
            </a:r>
            <a:r>
              <a:rPr lang="en-US" sz="1800" dirty="0">
                <a:latin typeface="Courier New"/>
                <a:cs typeface="Courier New"/>
              </a:rPr>
              <a:t>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name </a:t>
            </a:r>
            <a:r>
              <a:rPr lang="en-US" sz="1800" dirty="0">
                <a:latin typeface="Courier New"/>
                <a:cs typeface="Courier New"/>
              </a:rPr>
              <a:t>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</a:t>
            </a:r>
            <a:r>
              <a:rPr lang="en-US" sz="1800" dirty="0" err="1" smtClean="0">
                <a:latin typeface="Courier New"/>
                <a:cs typeface="Courier New"/>
              </a:rPr>
              <a:t>url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CROWD</a:t>
            </a:r>
            <a:r>
              <a:rPr lang="en-US" sz="1800" dirty="0">
                <a:latin typeface="Courier New"/>
                <a:cs typeface="Courier New"/>
              </a:rPr>
              <a:t> 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phone </a:t>
            </a:r>
            <a:r>
              <a:rPr lang="en-US" sz="1800" dirty="0">
                <a:latin typeface="Courier New"/>
                <a:cs typeface="Courier New"/>
              </a:rPr>
              <a:t>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PRIMARY </a:t>
            </a:r>
            <a:r>
              <a:rPr lang="en-US" sz="1800" dirty="0">
                <a:latin typeface="Courier New"/>
                <a:cs typeface="Courier New"/>
              </a:rPr>
              <a:t>KEY (university, name) 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457200" indent="-457200">
              <a:spcBef>
                <a:spcPts val="1728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dirty="0" err="1" smtClean="0"/>
              <a:t>Crowdsourced</a:t>
            </a:r>
            <a:r>
              <a:rPr lang="en-US" dirty="0" smtClean="0"/>
              <a:t> 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CREATE </a:t>
            </a:r>
            <a:r>
              <a:rPr lang="en-US" sz="1800" b="1" dirty="0">
                <a:latin typeface="Courier New"/>
                <a:cs typeface="Courier New"/>
              </a:rPr>
              <a:t>CROWD</a:t>
            </a:r>
            <a:r>
              <a:rPr lang="en-US" sz="1800" dirty="0">
                <a:latin typeface="Courier New"/>
                <a:cs typeface="Courier New"/>
              </a:rPr>
              <a:t> TABLE Professor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name </a:t>
            </a:r>
            <a:r>
              <a:rPr lang="en-US" sz="1800" dirty="0">
                <a:latin typeface="Courier New"/>
                <a:cs typeface="Courier New"/>
              </a:rPr>
              <a:t>STRING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email </a:t>
            </a:r>
            <a:r>
              <a:rPr lang="en-US" sz="1800" dirty="0">
                <a:latin typeface="Courier New"/>
                <a:cs typeface="Courier New"/>
              </a:rPr>
              <a:t>STRING UNIQUE,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university </a:t>
            </a:r>
            <a:r>
              <a:rPr lang="en-US" sz="1800" dirty="0">
                <a:latin typeface="Courier New"/>
                <a:cs typeface="Courier New"/>
              </a:rPr>
              <a:t>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department </a:t>
            </a:r>
            <a:r>
              <a:rPr lang="en-US" sz="1800" dirty="0">
                <a:latin typeface="Courier New"/>
                <a:cs typeface="Courier New"/>
              </a:rPr>
              <a:t>STRING,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FOREIGN </a:t>
            </a:r>
            <a:r>
              <a:rPr lang="en-US" sz="1800" dirty="0">
                <a:latin typeface="Courier New"/>
                <a:cs typeface="Courier New"/>
              </a:rPr>
              <a:t>KEY (university, department)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REF </a:t>
            </a:r>
            <a:r>
              <a:rPr lang="en-US" sz="1800" dirty="0">
                <a:latin typeface="Courier New"/>
                <a:cs typeface="Courier New"/>
              </a:rPr>
              <a:t>Department(university, name) );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8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CrowdSQL</a:t>
            </a:r>
            <a:r>
              <a:rPr lang="en-US" dirty="0" smtClean="0"/>
              <a:t> – Incomplete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</a:t>
            </a:r>
            <a:r>
              <a:rPr lang="en-US" dirty="0" smtClean="0"/>
              <a:t>new value type </a:t>
            </a:r>
            <a:r>
              <a:rPr lang="en-US" dirty="0" smtClean="0">
                <a:latin typeface="Courier New"/>
                <a:cs typeface="Courier New"/>
              </a:rPr>
              <a:t>CNULL</a:t>
            </a:r>
            <a:r>
              <a:rPr lang="en-US" dirty="0" smtClean="0"/>
              <a:t> to </a:t>
            </a:r>
            <a:r>
              <a:rPr lang="en-US" dirty="0"/>
              <a:t>indicates that </a:t>
            </a:r>
            <a:r>
              <a:rPr lang="en-US" dirty="0" smtClean="0"/>
              <a:t>a value </a:t>
            </a:r>
            <a:r>
              <a:rPr lang="en-US" dirty="0"/>
              <a:t>should be </a:t>
            </a:r>
            <a:r>
              <a:rPr lang="en-US" dirty="0" err="1" smtClean="0"/>
              <a:t>crowdsourced</a:t>
            </a:r>
            <a:r>
              <a:rPr lang="en-US" dirty="0" smtClean="0"/>
              <a:t> when it is first used 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/>
                <a:cs typeface="Courier New"/>
              </a:rPr>
              <a:t>CNULL</a:t>
            </a:r>
            <a:r>
              <a:rPr lang="en-US" dirty="0"/>
              <a:t> is the default value of any </a:t>
            </a:r>
            <a:r>
              <a:rPr lang="en-US" dirty="0" smtClean="0">
                <a:latin typeface="Courier New"/>
                <a:cs typeface="Courier New"/>
              </a:rPr>
              <a:t>CROWD</a:t>
            </a:r>
            <a:r>
              <a:rPr lang="en-US" dirty="0" smtClean="0"/>
              <a:t> column.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/>
                <a:cs typeface="Courier New"/>
              </a:rPr>
              <a:t>CNULL</a:t>
            </a:r>
            <a:r>
              <a:rPr lang="en-US" dirty="0"/>
              <a:t> values are generated as a side-effect of </a:t>
            </a:r>
            <a:r>
              <a:rPr lang="en-US" dirty="0" smtClean="0">
                <a:latin typeface="Courier New"/>
                <a:cs typeface="Courier New"/>
              </a:rPr>
              <a:t>INSERT</a:t>
            </a:r>
            <a:r>
              <a:rPr lang="en-US" dirty="0"/>
              <a:t> </a:t>
            </a:r>
            <a:r>
              <a:rPr lang="en-US" dirty="0" smtClean="0"/>
              <a:t>statements: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sz="1800" dirty="0">
                <a:latin typeface="Courier New"/>
                <a:cs typeface="Courier New"/>
              </a:rPr>
              <a:t>INSERT INTO Department(university,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VALUES </a:t>
            </a:r>
            <a:r>
              <a:rPr lang="en-US" sz="1800" dirty="0">
                <a:latin typeface="Courier New"/>
                <a:cs typeface="Courier New"/>
              </a:rPr>
              <a:t>("UC Berkeley", "EECS")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54899"/>
              </p:ext>
            </p:extLst>
          </p:nvPr>
        </p:nvGraphicFramePr>
        <p:xfrm>
          <a:off x="1371600" y="4988552"/>
          <a:ext cx="66886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933"/>
                <a:gridCol w="1524000"/>
                <a:gridCol w="1490134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/>
                          <a:cs typeface="Courier New"/>
                        </a:rPr>
                        <a:t>UC Berkeley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urier New"/>
                          <a:cs typeface="Courier New"/>
                        </a:rPr>
                        <a:t>EECS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CNULL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/>
                          <a:cs typeface="Courier New"/>
                        </a:rPr>
                        <a:t>NULL</a:t>
                      </a:r>
                      <a:endParaRPr lang="en-US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Human in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1937</TotalTime>
  <Words>1117</Words>
  <Application>Microsoft Macintosh PowerPoint</Application>
  <PresentationFormat>On-screen Show (4:3)</PresentationFormat>
  <Paragraphs>251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CrowdDB: Answering Queries With Crowdsourcing </vt:lpstr>
      <vt:lpstr>Motivation</vt:lpstr>
      <vt:lpstr>Motivation</vt:lpstr>
      <vt:lpstr>Crowdsourcing Platform</vt:lpstr>
      <vt:lpstr>Crowdsourcing Platform</vt:lpstr>
      <vt:lpstr>CrowdDB Design Considerations</vt:lpstr>
      <vt:lpstr>Overview of CrowdDB</vt:lpstr>
      <vt:lpstr>CrowdSQL – Incomplete Data</vt:lpstr>
      <vt:lpstr>CrowdSQL – Incomplete Data</vt:lpstr>
      <vt:lpstr>CrowdSQL – Incomplete Data</vt:lpstr>
      <vt:lpstr>CrowdSQL – Subjective Comparisons</vt:lpstr>
      <vt:lpstr>CrowdSQL in Practice</vt:lpstr>
      <vt:lpstr>User Interface Generation</vt:lpstr>
      <vt:lpstr>User Interface Generation</vt:lpstr>
      <vt:lpstr>User Interface Generation</vt:lpstr>
      <vt:lpstr>Query Processing – Crowd Operators</vt:lpstr>
      <vt:lpstr>Query Processing – Physical Plan Generation</vt:lpstr>
      <vt:lpstr>Experiments and Results – Simple Queries</vt:lpstr>
      <vt:lpstr>Experiments and Results – Simple Queries</vt:lpstr>
      <vt:lpstr>Experiments and Results – Simple Queries</vt:lpstr>
      <vt:lpstr>Experiments and Results – Complex Queries</vt:lpstr>
      <vt:lpstr>Experiments and Results – Complex Queries</vt:lpstr>
      <vt:lpstr>Experiments and Results – Complex Queries</vt:lpstr>
      <vt:lpstr>Observations</vt:lpstr>
      <vt:lpstr>Related Work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CrowdDB: Answering Queries with Crowdsourcing </dc:title>
  <dc:creator>Fareedah ALSaad</dc:creator>
  <cp:lastModifiedBy>Fareedah ALSaad</cp:lastModifiedBy>
  <cp:revision>59</cp:revision>
  <dcterms:created xsi:type="dcterms:W3CDTF">2017-09-16T15:56:41Z</dcterms:created>
  <dcterms:modified xsi:type="dcterms:W3CDTF">2017-09-18T00:14:01Z</dcterms:modified>
</cp:coreProperties>
</file>