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2" r:id="rId3"/>
    <p:sldId id="356" r:id="rId4"/>
    <p:sldId id="354" r:id="rId5"/>
    <p:sldId id="292" r:id="rId6"/>
    <p:sldId id="293" r:id="rId7"/>
    <p:sldId id="355" r:id="rId8"/>
    <p:sldId id="351" r:id="rId9"/>
    <p:sldId id="339" r:id="rId10"/>
    <p:sldId id="341" r:id="rId11"/>
    <p:sldId id="343" r:id="rId12"/>
    <p:sldId id="294" r:id="rId13"/>
    <p:sldId id="296" r:id="rId14"/>
    <p:sldId id="295" r:id="rId15"/>
    <p:sldId id="344" r:id="rId16"/>
    <p:sldId id="348" r:id="rId17"/>
    <p:sldId id="302" r:id="rId18"/>
    <p:sldId id="345" r:id="rId19"/>
    <p:sldId id="301" r:id="rId20"/>
    <p:sldId id="350" r:id="rId21"/>
    <p:sldId id="352" r:id="rId22"/>
    <p:sldId id="312" r:id="rId23"/>
    <p:sldId id="353" r:id="rId24"/>
    <p:sldId id="328" r:id="rId25"/>
    <p:sldId id="349" r:id="rId26"/>
    <p:sldId id="357" r:id="rId27"/>
    <p:sldId id="358" r:id="rId28"/>
    <p:sldId id="337" r:id="rId29"/>
    <p:sldId id="359" r:id="rId30"/>
    <p:sldId id="36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4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96" y="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Approximate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A411-49D2-AD1D-F194B417C5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A411-49D2-AD1D-F194B417C53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New York</c:v>
                </c:pt>
                <c:pt idx="1">
                  <c:v>California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0.66</c:v>
                </c:pt>
                <c:pt idx="1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11-49D2-AD1D-F194B417C537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894570489158177"/>
          <c:y val="0.42246058404418929"/>
          <c:w val="0.26132419368156595"/>
          <c:h val="0.387743371172384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True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4097-4ECD-B59F-7E649C0E8F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4097-4ECD-B59F-7E649C0E8F7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New York</c:v>
                </c:pt>
                <c:pt idx="1">
                  <c:v>California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0.39</c:v>
                </c:pt>
                <c:pt idx="1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97-4ECD-B59F-7E649C0E8F71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1863110973944138"/>
          <c:y val="0.43091958685430998"/>
          <c:w val="0.26132419368156595"/>
          <c:h val="0.387743371172384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True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D1C4-4A75-BCFB-2163A238EF2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D1C4-4A75-BCFB-2163A238EF20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New York</c:v>
                </c:pt>
                <c:pt idx="1">
                  <c:v>California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0.39</c:v>
                </c:pt>
                <c:pt idx="1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C4-4A75-BCFB-2163A238EF20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301309357990902"/>
          <c:y val="0.33787055594298238"/>
          <c:w val="0.36302908013770507"/>
          <c:h val="0.387743371172384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True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7D6D-4B77-822E-C7F1CCA1404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7D6D-4B77-822E-C7F1CCA1404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New York</c:v>
                </c:pt>
                <c:pt idx="1">
                  <c:v>California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0.39</c:v>
                </c:pt>
                <c:pt idx="1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6D-4B77-822E-C7F1CCA1404D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301309357990902"/>
          <c:y val="0.33787055594298238"/>
          <c:w val="0.36302908013770507"/>
          <c:h val="0.387743371172384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True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5F54-4C09-82EB-C545BC56880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5F54-4C09-82EB-C545BC56880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New York</c:v>
                </c:pt>
                <c:pt idx="1">
                  <c:v>California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0.37</c:v>
                </c:pt>
                <c:pt idx="1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54-4C09-82EB-C545BC56880D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301309357990902"/>
          <c:y val="0.33787055594298238"/>
          <c:w val="0.36302908013770507"/>
          <c:h val="0.387743371172384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True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239A-49DF-9FAD-7D5197A9941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239A-49DF-9FAD-7D5197A99410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New York</c:v>
                </c:pt>
                <c:pt idx="1">
                  <c:v>California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0.39</c:v>
                </c:pt>
                <c:pt idx="1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9A-49DF-9FAD-7D5197A99410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True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7D6D-4B77-822E-C7F1CCA1404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7D6D-4B77-822E-C7F1CCA1404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New York</c:v>
                </c:pt>
                <c:pt idx="1">
                  <c:v>California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0.39</c:v>
                </c:pt>
                <c:pt idx="1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6D-4B77-822E-C7F1CCA1404D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301309357990902"/>
          <c:y val="0.33787055594298238"/>
          <c:w val="0.36302908013770507"/>
          <c:h val="0.387743371172384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True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5F54-4C09-82EB-C545BC56880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5F54-4C09-82EB-C545BC56880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New York</c:v>
                </c:pt>
                <c:pt idx="1">
                  <c:v>California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0.37</c:v>
                </c:pt>
                <c:pt idx="1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54-4C09-82EB-C545BC56880D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301309357990902"/>
          <c:y val="0.33787055594298238"/>
          <c:w val="0.36302908013770507"/>
          <c:h val="0.387743371172384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6628-26FA-4290-BEA2-96B1CF1FCB8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01D-221B-4F59-8CBC-5F19E770C6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77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6628-26FA-4290-BEA2-96B1CF1FCB8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01D-221B-4F59-8CBC-5F19E770C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2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6628-26FA-4290-BEA2-96B1CF1FCB8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01D-221B-4F59-8CBC-5F19E770C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8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6628-26FA-4290-BEA2-96B1CF1FCB8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01D-221B-4F59-8CBC-5F19E770C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6628-26FA-4290-BEA2-96B1CF1FCB8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01D-221B-4F59-8CBC-5F19E770C6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0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6628-26FA-4290-BEA2-96B1CF1FCB8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01D-221B-4F59-8CBC-5F19E770C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4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6628-26FA-4290-BEA2-96B1CF1FCB8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01D-221B-4F59-8CBC-5F19E770C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6628-26FA-4290-BEA2-96B1CF1FCB8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01D-221B-4F59-8CBC-5F19E770C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8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6628-26FA-4290-BEA2-96B1CF1FCB8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01D-221B-4F59-8CBC-5F19E770C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8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A46628-26FA-4290-BEA2-96B1CF1FCB8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96001D-221B-4F59-8CBC-5F19E770C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8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6628-26FA-4290-BEA2-96B1CF1FCB8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01D-221B-4F59-8CBC-5F19E770C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3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A46628-26FA-4290-BEA2-96B1CF1FCB8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96001D-221B-4F59-8CBC-5F19E770C6F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0.png"/><Relationship Id="rId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80.png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51.png"/><Relationship Id="rId5" Type="http://schemas.openxmlformats.org/officeDocument/2006/relationships/image" Target="../media/image190.png"/><Relationship Id="rId4" Type="http://schemas.openxmlformats.org/officeDocument/2006/relationships/image" Target="../media/image1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31.png"/><Relationship Id="rId7" Type="http://schemas.openxmlformats.org/officeDocument/2006/relationships/image" Target="../media/image17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4" Type="http://schemas.openxmlformats.org/officeDocument/2006/relationships/image" Target="../media/image1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7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chart" Target="../charts/char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chart" Target="../charts/chart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chart" Target="../charts/chart6.xml"/><Relationship Id="rId4" Type="http://schemas.openxmlformats.org/officeDocument/2006/relationships/chart" Target="../charts/chart4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chart" Target="../charts/chart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hart" Target="../charts/chart7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56215"/>
            <a:ext cx="10058400" cy="2358191"/>
          </a:xfrm>
        </p:spPr>
        <p:txBody>
          <a:bodyPr>
            <a:normAutofit/>
          </a:bodyPr>
          <a:lstStyle/>
          <a:p>
            <a:r>
              <a:rPr lang="en-US" sz="4400" dirty="0"/>
              <a:t>Sample + Seek: Approximating Aggregates with Distribution Precision Guarantee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299228"/>
          </a:xfrm>
        </p:spPr>
        <p:txBody>
          <a:bodyPr>
            <a:normAutofit fontScale="55000" lnSpcReduction="20000"/>
          </a:bodyPr>
          <a:lstStyle/>
          <a:p>
            <a:pPr lvl="0" algn="ctr" defTabSz="195915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4000" b="1" cap="none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"/>
              </a:rPr>
              <a:t>Bolin Ding</a:t>
            </a:r>
            <a:r>
              <a:rPr lang="en-US" sz="4000" cap="none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"/>
              </a:rPr>
              <a:t>	Silu Huang</a:t>
            </a:r>
            <a:r>
              <a:rPr lang="en-US" sz="4000" cap="none" spc="0" baseline="30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"/>
              </a:rPr>
              <a:t>*</a:t>
            </a:r>
            <a:r>
              <a:rPr lang="en-US" sz="4000" cap="none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"/>
              </a:rPr>
              <a:t>	</a:t>
            </a:r>
            <a:r>
              <a:rPr lang="en-US" sz="4000" cap="none" spc="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"/>
              </a:rPr>
              <a:t>Surajit</a:t>
            </a:r>
            <a:r>
              <a:rPr lang="en-US" sz="4000" cap="none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"/>
              </a:rPr>
              <a:t> Chaudhuri</a:t>
            </a:r>
          </a:p>
          <a:p>
            <a:pPr lvl="0" algn="ctr" defTabSz="195915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4000" cap="none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"/>
              </a:rPr>
              <a:t>Kaushik </a:t>
            </a:r>
            <a:r>
              <a:rPr lang="en-US" sz="4000" cap="none" spc="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"/>
              </a:rPr>
              <a:t>Chakrabarti</a:t>
            </a:r>
            <a:r>
              <a:rPr lang="en-US" sz="4000" cap="none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"/>
              </a:rPr>
              <a:t>	Chi Wang</a:t>
            </a:r>
          </a:p>
          <a:p>
            <a:pPr lvl="0" algn="ctr" defTabSz="195915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4000" cap="none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"/>
              </a:rPr>
              <a:t>{</a:t>
            </a:r>
            <a:r>
              <a:rPr lang="en-US" sz="4000" cap="none" spc="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"/>
              </a:rPr>
              <a:t>bolind</a:t>
            </a:r>
            <a:r>
              <a:rPr lang="en-US" sz="4000" cap="none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"/>
              </a:rPr>
              <a:t>, </a:t>
            </a:r>
            <a:r>
              <a:rPr lang="en-US" sz="4000" cap="none" spc="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"/>
              </a:rPr>
              <a:t>surajitc</a:t>
            </a:r>
            <a:r>
              <a:rPr lang="en-US" sz="4000" cap="none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"/>
              </a:rPr>
              <a:t>, </a:t>
            </a:r>
            <a:r>
              <a:rPr lang="en-US" sz="4000" cap="none" spc="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"/>
              </a:rPr>
              <a:t>kaushik</a:t>
            </a:r>
            <a:r>
              <a:rPr lang="en-US" sz="4000" cap="none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"/>
              </a:rPr>
              <a:t>, </a:t>
            </a:r>
            <a:r>
              <a:rPr lang="en-US" sz="4000" cap="none" spc="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"/>
              </a:rPr>
              <a:t>chiw</a:t>
            </a:r>
            <a:r>
              <a:rPr lang="en-US" sz="4000" cap="none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"/>
              </a:rPr>
              <a:t>}@microsoft.com	shuang86@illinois.edu</a:t>
            </a:r>
          </a:p>
          <a:p>
            <a:pPr algn="ctr"/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Research		University of Illinois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" y="6031468"/>
            <a:ext cx="313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Work done while in Microsoft</a:t>
            </a:r>
          </a:p>
        </p:txBody>
      </p:sp>
    </p:spTree>
    <p:extLst>
      <p:ext uri="{BB962C8B-B14F-4D97-AF65-F5344CB8AC3E}">
        <p14:creationId xmlns:p14="http://schemas.microsoft.com/office/powerpoint/2010/main" val="152352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068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Overview of Our Approach</a:t>
            </a:r>
          </a:p>
          <a:p>
            <a:r>
              <a:rPr lang="en-US" sz="2800" dirty="0"/>
              <a:t>Main Technical Results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Related Work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Experiments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682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Main Technical Results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47929" y="4885268"/>
            <a:ext cx="1794934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DataConnector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47812" y="3013963"/>
            <a:ext cx="3369734" cy="2466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1905029" y="4144433"/>
            <a:ext cx="2480734" cy="612648"/>
          </a:xfrm>
          <a:prstGeom prst="flowChartDecisi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Columnizer</a:t>
            </a:r>
            <a:endParaRPr lang="en-US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5207024" y="3013963"/>
            <a:ext cx="1498600" cy="502581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Sample</a:t>
            </a:r>
          </a:p>
        </p:txBody>
      </p:sp>
      <p:sp>
        <p:nvSpPr>
          <p:cNvPr id="9" name="Flowchart: Card 8"/>
          <p:cNvSpPr/>
          <p:nvPr/>
        </p:nvSpPr>
        <p:spPr>
          <a:xfrm>
            <a:off x="5207024" y="3908552"/>
            <a:ext cx="1481668" cy="542205"/>
          </a:xfrm>
          <a:prstGeom prst="flowChartPunchedCar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LF Index</a:t>
            </a:r>
          </a:p>
        </p:txBody>
      </p:sp>
      <p:sp>
        <p:nvSpPr>
          <p:cNvPr id="10" name="Flowchart: Card 9"/>
          <p:cNvSpPr/>
          <p:nvPr/>
        </p:nvSpPr>
        <p:spPr>
          <a:xfrm>
            <a:off x="4995349" y="4799427"/>
            <a:ext cx="1481668" cy="542205"/>
          </a:xfrm>
          <a:prstGeom prst="flowChartPunchedCar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 Index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1566345" y="3556168"/>
            <a:ext cx="1498600" cy="50258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MetaData</a:t>
            </a:r>
            <a:endParaRPr lang="en-US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3217346" y="3556168"/>
            <a:ext cx="1498600" cy="50258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Dictionary</a:t>
            </a:r>
          </a:p>
        </p:txBody>
      </p:sp>
      <p:cxnSp>
        <p:nvCxnSpPr>
          <p:cNvPr id="15" name="Straight Arrow Connector 14"/>
          <p:cNvCxnSpPr>
            <a:stCxn id="4" idx="0"/>
            <a:endCxn id="7" idx="2"/>
          </p:cNvCxnSpPr>
          <p:nvPr/>
        </p:nvCxnSpPr>
        <p:spPr>
          <a:xfrm flipV="1">
            <a:off x="3145396" y="4757081"/>
            <a:ext cx="0" cy="12818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11" idx="2"/>
          </p:cNvCxnSpPr>
          <p:nvPr/>
        </p:nvCxnSpPr>
        <p:spPr>
          <a:xfrm flipH="1" flipV="1">
            <a:off x="2315645" y="4058749"/>
            <a:ext cx="829751" cy="8568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0"/>
            <a:endCxn id="12" idx="2"/>
          </p:cNvCxnSpPr>
          <p:nvPr/>
        </p:nvCxnSpPr>
        <p:spPr>
          <a:xfrm flipV="1">
            <a:off x="3145396" y="4058749"/>
            <a:ext cx="821250" cy="8568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202278" y="2101253"/>
            <a:ext cx="5715000" cy="3379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ecision 21"/>
          <p:cNvSpPr/>
          <p:nvPr/>
        </p:nvSpPr>
        <p:spPr>
          <a:xfrm>
            <a:off x="3788863" y="2101253"/>
            <a:ext cx="2366415" cy="766725"/>
          </a:xfrm>
          <a:prstGeom prst="flowChartDecision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Processor</a:t>
            </a:r>
          </a:p>
        </p:txBody>
      </p:sp>
      <p:cxnSp>
        <p:nvCxnSpPr>
          <p:cNvPr id="24" name="Straight Arrow Connector 23"/>
          <p:cNvCxnSpPr>
            <a:stCxn id="8" idx="0"/>
            <a:endCxn id="22" idx="2"/>
          </p:cNvCxnSpPr>
          <p:nvPr/>
        </p:nvCxnSpPr>
        <p:spPr>
          <a:xfrm flipH="1" flipV="1">
            <a:off x="4972071" y="2867978"/>
            <a:ext cx="984253" cy="14598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22" idx="2"/>
          </p:cNvCxnSpPr>
          <p:nvPr/>
        </p:nvCxnSpPr>
        <p:spPr>
          <a:xfrm flipH="1" flipV="1">
            <a:off x="4972071" y="2867978"/>
            <a:ext cx="234953" cy="131167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22" idx="2"/>
          </p:cNvCxnSpPr>
          <p:nvPr/>
        </p:nvCxnSpPr>
        <p:spPr>
          <a:xfrm flipH="1" flipV="1">
            <a:off x="4972071" y="2867978"/>
            <a:ext cx="23278" cy="22025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0"/>
            <a:endCxn id="22" idx="2"/>
          </p:cNvCxnSpPr>
          <p:nvPr/>
        </p:nvCxnSpPr>
        <p:spPr>
          <a:xfrm flipV="1">
            <a:off x="3132679" y="2867978"/>
            <a:ext cx="1839392" cy="14598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Magnetic Disk 34"/>
          <p:cNvSpPr/>
          <p:nvPr/>
        </p:nvSpPr>
        <p:spPr>
          <a:xfrm>
            <a:off x="2516046" y="5497916"/>
            <a:ext cx="1272817" cy="80281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source</a:t>
            </a:r>
          </a:p>
          <a:p>
            <a:pPr algn="ctr"/>
            <a:r>
              <a:rPr lang="en-US" sz="1600" dirty="0"/>
              <a:t>e.g., SQL DB</a:t>
            </a:r>
          </a:p>
        </p:txBody>
      </p:sp>
      <p:cxnSp>
        <p:nvCxnSpPr>
          <p:cNvPr id="36" name="Straight Arrow Connector 35"/>
          <p:cNvCxnSpPr>
            <a:stCxn id="35" idx="0"/>
            <a:endCxn id="4" idx="2"/>
          </p:cNvCxnSpPr>
          <p:nvPr/>
        </p:nvCxnSpPr>
        <p:spPr>
          <a:xfrm flipH="1" flipV="1">
            <a:off x="3145396" y="5342468"/>
            <a:ext cx="7059" cy="42305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Arrow 38"/>
          <p:cNvSpPr/>
          <p:nvPr/>
        </p:nvSpPr>
        <p:spPr>
          <a:xfrm>
            <a:off x="6129889" y="2380354"/>
            <a:ext cx="897467" cy="208522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39"/>
          <p:cNvSpPr/>
          <p:nvPr/>
        </p:nvSpPr>
        <p:spPr>
          <a:xfrm>
            <a:off x="4854593" y="1794935"/>
            <a:ext cx="234954" cy="29785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Line Callout 1 (Accent Bar) 47"/>
              <p:cNvSpPr/>
              <p:nvPr/>
            </p:nvSpPr>
            <p:spPr>
              <a:xfrm>
                <a:off x="7703386" y="3807458"/>
                <a:ext cx="3450569" cy="612648"/>
              </a:xfrm>
              <a:prstGeom prst="accentCallout1">
                <a:avLst>
                  <a:gd name="adj1" fmla="val 55360"/>
                  <a:gd name="adj2" fmla="val -8333"/>
                  <a:gd name="adj3" fmla="val 54769"/>
                  <a:gd name="adj4" fmla="val -29862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(On-disk) LF Index: scanning at most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rad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rows for each query</a:t>
                </a:r>
              </a:p>
            </p:txBody>
          </p:sp>
        </mc:Choice>
        <mc:Fallback xmlns="">
          <p:sp>
            <p:nvSpPr>
              <p:cNvPr id="48" name="Line Callout 1 (Accent Bar)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386" y="3807458"/>
                <a:ext cx="3450569" cy="612648"/>
              </a:xfrm>
              <a:prstGeom prst="accentCallout1">
                <a:avLst>
                  <a:gd name="adj1" fmla="val 55360"/>
                  <a:gd name="adj2" fmla="val -8333"/>
                  <a:gd name="adj3" fmla="val 54769"/>
                  <a:gd name="adj4" fmla="val -29862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Line Callout 1 (Accent Bar) 48"/>
              <p:cNvSpPr/>
              <p:nvPr/>
            </p:nvSpPr>
            <p:spPr>
              <a:xfrm>
                <a:off x="7703387" y="4608693"/>
                <a:ext cx="3226282" cy="998481"/>
              </a:xfrm>
              <a:prstGeom prst="accentCallout1">
                <a:avLst>
                  <a:gd name="adj1" fmla="val 55360"/>
                  <a:gd name="adj2" fmla="val -8333"/>
                  <a:gd name="adj3" fmla="val 55953"/>
                  <a:gd name="adj4" fmla="val -3857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(On-disk) MA index: issuing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random access for each query</a:t>
                </a:r>
              </a:p>
            </p:txBody>
          </p:sp>
        </mc:Choice>
        <mc:Fallback xmlns="">
          <p:sp>
            <p:nvSpPr>
              <p:cNvPr id="49" name="Line Callout 1 (Accent Bar)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387" y="4608693"/>
                <a:ext cx="3226282" cy="998481"/>
              </a:xfrm>
              <a:prstGeom prst="accentCallout1">
                <a:avLst>
                  <a:gd name="adj1" fmla="val 55360"/>
                  <a:gd name="adj2" fmla="val -8333"/>
                  <a:gd name="adj3" fmla="val 55953"/>
                  <a:gd name="adj4" fmla="val -38571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4698137" y="3161879"/>
            <a:ext cx="461400" cy="20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699904" y="4076280"/>
            <a:ext cx="461400" cy="20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489446" y="5004559"/>
            <a:ext cx="461400" cy="20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Line Callout 1 (Accent Bar) 46"/>
              <p:cNvSpPr/>
              <p:nvPr/>
            </p:nvSpPr>
            <p:spPr>
              <a:xfrm>
                <a:off x="7703385" y="1786462"/>
                <a:ext cx="3062379" cy="612648"/>
              </a:xfrm>
              <a:prstGeom prst="accentCallout1">
                <a:avLst>
                  <a:gd name="adj1" fmla="val 945"/>
                  <a:gd name="adj2" fmla="val -8333"/>
                  <a:gd name="adj3" fmla="val 1615"/>
                  <a:gd name="adj4" fmla="val -90202"/>
                </a:avLst>
              </a:prstGeom>
              <a:solidFill>
                <a:srgbClr val="00206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-approximation answer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Line Callout 1 (Accent Bar)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385" y="1786462"/>
                <a:ext cx="3062379" cy="612648"/>
              </a:xfrm>
              <a:prstGeom prst="accentCallout1">
                <a:avLst>
                  <a:gd name="adj1" fmla="val 945"/>
                  <a:gd name="adj2" fmla="val -8333"/>
                  <a:gd name="adj3" fmla="val 1615"/>
                  <a:gd name="adj4" fmla="val -9020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V="1">
            <a:off x="1202278" y="2867978"/>
            <a:ext cx="5715000" cy="35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02278" y="251286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Online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13527" y="291573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Offline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Line Callout 1 (Accent Bar) 46"/>
              <p:cNvSpPr/>
              <p:nvPr/>
            </p:nvSpPr>
            <p:spPr>
              <a:xfrm>
                <a:off x="7703386" y="2903896"/>
                <a:ext cx="3226283" cy="612648"/>
              </a:xfrm>
              <a:prstGeom prst="accentCallout1">
                <a:avLst>
                  <a:gd name="adj1" fmla="val 55360"/>
                  <a:gd name="adj2" fmla="val -8333"/>
                  <a:gd name="adj3" fmla="val 57585"/>
                  <a:gd name="adj4" fmla="val -32661"/>
                </a:avLst>
              </a:prstGeom>
              <a:solidFill>
                <a:schemeClr val="tx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In-memory random sample each with size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Line Callout 1 (Accent Bar)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386" y="2903896"/>
                <a:ext cx="3226283" cy="612648"/>
              </a:xfrm>
              <a:prstGeom prst="accentCallout1">
                <a:avLst>
                  <a:gd name="adj1" fmla="val 55360"/>
                  <a:gd name="adj2" fmla="val -8333"/>
                  <a:gd name="adj3" fmla="val 57585"/>
                  <a:gd name="adj4" fmla="val -32661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87627" y="5530026"/>
                <a:ext cx="30805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400" dirty="0"/>
                  <a:t>: size of the fact table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2400" dirty="0"/>
                  <a:t>: error bound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627" y="5530026"/>
                <a:ext cx="3080587" cy="830997"/>
              </a:xfrm>
              <a:prstGeom prst="rect">
                <a:avLst/>
              </a:prstGeom>
              <a:blipFill>
                <a:blip r:embed="rId7"/>
                <a:stretch>
                  <a:fillRect l="-594" t="-5882" r="-198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35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Sampling for COUNT Aggregates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10687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Simple uniform sampling</a:t>
                </a:r>
              </a:p>
              <a:p>
                <a:pPr lvl="1"/>
                <a:r>
                  <a:rPr lang="en-US" sz="2600" dirty="0"/>
                  <a:t>(</a:t>
                </a:r>
                <a:r>
                  <a:rPr lang="en-US" sz="2600" b="1" dirty="0">
                    <a:solidFill>
                      <a:srgbClr val="002060"/>
                    </a:solidFill>
                  </a:rPr>
                  <a:t>offline</a:t>
                </a:r>
                <a:r>
                  <a:rPr lang="en-US" sz="2600" dirty="0"/>
                  <a:t>) Pick a random sample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600" dirty="0"/>
                  <a:t>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600" dirty="0"/>
                  <a:t> from table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(</a:t>
                </a:r>
                <a:r>
                  <a:rPr lang="en-US" sz="2600" b="1" dirty="0">
                    <a:solidFill>
                      <a:srgbClr val="00B050"/>
                    </a:solidFill>
                  </a:rPr>
                  <a:t>online</a:t>
                </a:r>
                <a:r>
                  <a:rPr lang="en-US" sz="2600" dirty="0"/>
                  <a:t>) Run the query on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600" dirty="0"/>
                  <a:t> to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/>
                          </a:rPr>
                          <m:t>𝑓</m:t>
                        </m:r>
                      </m:e>
                    </m:acc>
                  </m:oMath>
                </a14:m>
                <a:endParaRPr lang="en-US" sz="2600" dirty="0"/>
              </a:p>
              <a:p>
                <a:endParaRPr lang="en-US" sz="2800" dirty="0"/>
              </a:p>
              <a:p>
                <a:r>
                  <a:rPr lang="en-US" sz="2800" dirty="0"/>
                  <a:t>Lemma I (corollary from [Li et al. PODS15])</a:t>
                </a:r>
              </a:p>
              <a:p>
                <a:pPr lvl="1"/>
                <a:r>
                  <a:rPr lang="en-US" sz="2600" dirty="0"/>
                  <a:t>If the query has NO predicate, </a:t>
                </a:r>
                <a:r>
                  <a:rPr lang="en-US" sz="2600" dirty="0" err="1"/>
                  <a:t>w.h.p</a:t>
                </a:r>
                <a:r>
                  <a:rPr lang="en-US" sz="2600" dirty="0"/>
                  <a:t>.,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  <m:r>
                              <a:rPr lang="en-US" sz="28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≤</m:t>
                    </m:r>
                    <m:r>
                      <a:rPr lang="en-US" sz="2600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10687"/>
              </a:xfrm>
              <a:blipFill>
                <a:blip r:embed="rId2"/>
                <a:stretch>
                  <a:fillRect l="-1212" t="-2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549197" y="3087036"/>
                <a:ext cx="2920671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 dirty="0" smtClean="0">
                        <a:latin typeface="Cambria Math"/>
                      </a:rPr>
                      <m:t>,…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i="1" dirty="0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1600" b="0" i="1" dirty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COUNT</m:t>
                    </m:r>
                    <m:r>
                      <a:rPr lang="en-US" sz="1600" b="0" i="1" dirty="0" smtClean="0">
                        <a:latin typeface="Cambria Math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FROM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𝑇</m:t>
                    </m:r>
                  </m:oMath>
                </a14:m>
                <a:endParaRPr lang="en-US" sz="1600" dirty="0"/>
              </a:p>
              <a:p>
                <a:r>
                  <a:rPr lang="en-US" sz="16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Cambria Math"/>
                      </a:rPr>
                      <m:t>𝐹</m:t>
                    </m:r>
                  </m:oMath>
                </a14:m>
                <a:endParaRPr lang="en-US" sz="1600" i="1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n-US" sz="1600" dirty="0"/>
                  <a:t>GROUP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 dirty="0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en-US" sz="1600" baseline="-25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197" y="3087036"/>
                <a:ext cx="2920671" cy="1077218"/>
              </a:xfrm>
              <a:prstGeom prst="rect">
                <a:avLst/>
              </a:prstGeom>
              <a:blipFill>
                <a:blip r:embed="rId3"/>
                <a:stretch>
                  <a:fillRect l="-830" t="-1117" b="-5587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59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Sampling for COUNT Aggregates with Predicates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481576" cy="4410687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Uniform sampling for queries predicates</a:t>
                </a:r>
              </a:p>
              <a:p>
                <a:pPr lvl="1"/>
                <a:r>
                  <a:rPr lang="en-US" sz="2600" dirty="0"/>
                  <a:t>(</a:t>
                </a:r>
                <a:r>
                  <a:rPr lang="en-US" sz="2600" b="1" dirty="0">
                    <a:solidFill>
                      <a:srgbClr val="002060"/>
                    </a:solidFill>
                  </a:rPr>
                  <a:t>offline</a:t>
                </a:r>
                <a:r>
                  <a:rPr lang="en-US" sz="2600" dirty="0"/>
                  <a:t>) Pick a random sample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600" dirty="0"/>
                  <a:t>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𝑁</m:t>
                                </m:r>
                              </m:e>
                            </m:rad>
                          </m:num>
                          <m:den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600" dirty="0"/>
                  <a:t> from table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𝑇</m:t>
                    </m:r>
                  </m:oMath>
                </a14:m>
                <a:r>
                  <a:rPr lang="en-US" sz="2600" dirty="0"/>
                  <a:t> with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𝑁</m:t>
                    </m:r>
                    <m:r>
                      <a:rPr lang="en-US" sz="2600" b="0" i="1" smtClean="0">
                        <a:latin typeface="Cambria Math"/>
                      </a:rPr>
                      <m:t>=|</m:t>
                    </m:r>
                    <m:r>
                      <a:rPr lang="en-US" sz="2600" b="0" i="1" smtClean="0">
                        <a:latin typeface="Cambria Math"/>
                      </a:rPr>
                      <m:t>𝑇</m:t>
                    </m:r>
                    <m:r>
                      <a:rPr lang="en-US" sz="2600" b="0" i="1" smtClean="0">
                        <a:latin typeface="Cambria Math"/>
                      </a:rPr>
                      <m:t>|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(</a:t>
                </a:r>
                <a:r>
                  <a:rPr lang="en-US" sz="2600" b="1" dirty="0">
                    <a:solidFill>
                      <a:srgbClr val="00B050"/>
                    </a:solidFill>
                  </a:rPr>
                  <a:t>online</a:t>
                </a:r>
                <a:r>
                  <a:rPr lang="en-US" sz="2600" dirty="0"/>
                  <a:t>) Run the query on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600" dirty="0"/>
                  <a:t> to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/>
                          </a:rPr>
                          <m:t>𝑓</m:t>
                        </m:r>
                      </m:e>
                    </m:acc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Lemma</a:t>
                </a:r>
                <a:r>
                  <a:rPr lang="en-US" sz="3000" dirty="0"/>
                  <a:t> II (our new result)</a:t>
                </a:r>
              </a:p>
              <a:p>
                <a:pPr lvl="1"/>
                <a:r>
                  <a:rPr lang="en-US" sz="2600" dirty="0"/>
                  <a:t>Selectivity of predicate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600" dirty="0"/>
                  <a:t>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𝑠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/</m:t>
                    </m:r>
                    <m:r>
                      <a:rPr lang="en-US" sz="2600" b="0" i="1" smtClean="0">
                        <a:latin typeface="Cambria Math"/>
                      </a:rPr>
                      <m:t>𝑁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𝑠</m:t>
                    </m:r>
                    <m:r>
                      <a:rPr lang="en-US" sz="2600" b="0" i="1" smtClean="0">
                        <a:latin typeface="Cambria Math"/>
                      </a:rPr>
                      <m:t>≥1/</m:t>
                    </m:r>
                    <m:rad>
                      <m:radPr>
                        <m:deg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600" b="0" i="1" smtClean="0">
                            <a:latin typeface="Cambria Math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2600" dirty="0"/>
                  <a:t>, </a:t>
                </a:r>
                <a:r>
                  <a:rPr lang="en-US" sz="2600" dirty="0" err="1"/>
                  <a:t>w.h.p</a:t>
                </a:r>
                <a:r>
                  <a:rPr lang="en-US" sz="2600" dirty="0"/>
                  <a:t>.,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  <m:r>
                              <a:rPr lang="en-US" sz="2600" b="1" i="1" dirty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600" i="1" dirty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≤</m:t>
                    </m:r>
                    <m:r>
                      <a:rPr lang="en-US" sz="2600" i="1">
                        <a:latin typeface="Cambria Math"/>
                      </a:rPr>
                      <m:t>𝜖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For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  <m:r>
                              <a:rPr lang="en-US" sz="2600" b="1" i="1" dirty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600" i="1" dirty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p>
                        <m:r>
                          <a:rPr lang="en-US" sz="26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6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6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6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sz="2600" dirty="0"/>
                  <a:t>, where </a:t>
                </a:r>
                <a14:m>
                  <m:oMath xmlns:m="http://schemas.openxmlformats.org/officeDocument/2006/math">
                    <m:r>
                      <a:rPr lang="en-US" sz="2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sz="2600" dirty="0"/>
                  <a:t> is the range of measure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481576" cy="4410687"/>
              </a:xfrm>
              <a:blipFill>
                <a:blip r:embed="rId2"/>
                <a:stretch>
                  <a:fillRect l="-1163" t="-2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549197" y="3087036"/>
                <a:ext cx="2920671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 dirty="0" smtClean="0">
                        <a:latin typeface="Cambria Math"/>
                      </a:rPr>
                      <m:t>,…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i="1" dirty="0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1600" b="0" i="1" dirty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COUNT</m:t>
                    </m:r>
                    <m:r>
                      <a:rPr lang="en-US" sz="1600" b="0" i="1" dirty="0" smtClean="0">
                        <a:latin typeface="Cambria Math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FROM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𝑇</m:t>
                    </m:r>
                  </m:oMath>
                </a14:m>
                <a:endParaRPr lang="en-US" sz="1600" dirty="0"/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𝐹</m:t>
                    </m:r>
                  </m:oMath>
                </a14:m>
                <a:endParaRPr lang="en-US" sz="1600" i="1" dirty="0">
                  <a:solidFill>
                    <a:schemeClr val="tx1"/>
                  </a:solidFill>
                </a:endParaRPr>
              </a:p>
              <a:p>
                <a:r>
                  <a:rPr lang="en-US" sz="1600" dirty="0"/>
                  <a:t>GROUP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 dirty="0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en-US" sz="1600" baseline="-25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197" y="3087036"/>
                <a:ext cx="2920671" cy="1077218"/>
              </a:xfrm>
              <a:prstGeom prst="rect">
                <a:avLst/>
              </a:prstGeom>
              <a:blipFill>
                <a:blip r:embed="rId3"/>
                <a:stretch>
                  <a:fillRect l="-830" t="-1117" b="-5587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13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Sampling for SUM Aggregates with Predicates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3"/>
                <a:ext cx="10428413" cy="4410687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Weighted sampling and HT-like estimator</a:t>
                </a:r>
              </a:p>
              <a:p>
                <a:pPr lvl="1"/>
                <a:r>
                  <a:rPr lang="en-US" sz="2600" dirty="0"/>
                  <a:t>SUM(</a:t>
                </a:r>
                <a:r>
                  <a:rPr lang="en-US" sz="2600" i="1" dirty="0"/>
                  <a:t>B</a:t>
                </a:r>
                <a:r>
                  <a:rPr lang="en-US" sz="2600" dirty="0"/>
                  <a:t>): </a:t>
                </a:r>
                <a:r>
                  <a:rPr lang="en-US" sz="2600" b="1" dirty="0">
                    <a:solidFill>
                      <a:srgbClr val="0070C0"/>
                    </a:solidFill>
                  </a:rPr>
                  <a:t>SUM</a:t>
                </a:r>
                <a:r>
                  <a:rPr lang="en-US" sz="2600" dirty="0"/>
                  <a:t> aggregate on dimension </a:t>
                </a:r>
                <a:r>
                  <a:rPr lang="en-US" sz="2600" i="1" dirty="0"/>
                  <a:t>B</a:t>
                </a:r>
              </a:p>
              <a:p>
                <a:pPr lvl="1"/>
                <a:r>
                  <a:rPr lang="en-US" sz="2600" dirty="0"/>
                  <a:t>(</a:t>
                </a:r>
                <a:r>
                  <a:rPr lang="en-US" sz="2600" b="1" dirty="0">
                    <a:solidFill>
                      <a:srgbClr val="002060"/>
                    </a:solidFill>
                  </a:rPr>
                  <a:t>offline</a:t>
                </a:r>
                <a:r>
                  <a:rPr lang="en-US" sz="2600" dirty="0"/>
                  <a:t>) Pick a random sample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600" dirty="0"/>
                  <a:t>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𝑁</m:t>
                                </m:r>
                              </m:e>
                            </m:rad>
                          </m:num>
                          <m:den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600" dirty="0"/>
                  <a:t> from table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𝑇</m:t>
                    </m:r>
                  </m:oMath>
                </a14:m>
                <a:r>
                  <a:rPr lang="en-US" sz="2600" dirty="0"/>
                  <a:t> weighed on </a:t>
                </a:r>
                <a:r>
                  <a:rPr lang="en-US" sz="2600" i="1" dirty="0"/>
                  <a:t>B</a:t>
                </a:r>
              </a:p>
              <a:p>
                <a:pPr lvl="1"/>
                <a:r>
                  <a:rPr lang="en-US" sz="2600" dirty="0"/>
                  <a:t>(</a:t>
                </a:r>
                <a:r>
                  <a:rPr lang="en-US" sz="2600" b="1" dirty="0">
                    <a:solidFill>
                      <a:srgbClr val="00B050"/>
                    </a:solidFill>
                  </a:rPr>
                  <a:t>online</a:t>
                </a:r>
                <a:r>
                  <a:rPr lang="en-US" sz="2600" dirty="0"/>
                  <a:t>) Run the query on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600" dirty="0"/>
                  <a:t> with </a:t>
                </a:r>
                <a:r>
                  <a:rPr lang="en-US" sz="2600" b="1" dirty="0">
                    <a:solidFill>
                      <a:srgbClr val="C00000"/>
                    </a:solidFill>
                  </a:rPr>
                  <a:t>COUNT</a:t>
                </a:r>
                <a:r>
                  <a:rPr lang="en-US" sz="2600" dirty="0">
                    <a:solidFill>
                      <a:srgbClr val="C00000"/>
                    </a:solidFill>
                  </a:rPr>
                  <a:t> </a:t>
                </a:r>
                <a:r>
                  <a:rPr lang="en-US" sz="2600" dirty="0"/>
                  <a:t>aggregate</a:t>
                </a:r>
              </a:p>
              <a:p>
                <a:pPr lvl="1"/>
                <a:endParaRPr lang="en-US" sz="2600" dirty="0"/>
              </a:p>
              <a:p>
                <a:r>
                  <a:rPr lang="en-US" sz="2800" dirty="0"/>
                  <a:t>Lemma III (our new result)</a:t>
                </a:r>
              </a:p>
              <a:p>
                <a:pPr lvl="1"/>
                <a:r>
                  <a:rPr lang="en-US" sz="2600" dirty="0"/>
                  <a:t>If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𝑠</m:t>
                    </m:r>
                    <m:r>
                      <a:rPr lang="en-US" sz="2600" i="1">
                        <a:latin typeface="Cambria Math"/>
                      </a:rPr>
                      <m:t>≥1/</m:t>
                    </m:r>
                    <m:rad>
                      <m:radPr>
                        <m:deg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600" i="1">
                            <a:latin typeface="Cambria Math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2600" dirty="0"/>
                  <a:t>, </a:t>
                </a:r>
                <a:r>
                  <a:rPr lang="en-US" sz="2600" dirty="0" err="1"/>
                  <a:t>w</a:t>
                </a:r>
                <a:r>
                  <a:rPr lang="en-US" sz="2600" dirty="0"/>
                  <a:t>.h.p.,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  <m:r>
                              <a:rPr lang="en-US" sz="2600" b="1" i="1" dirty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600" i="1" dirty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≤</m:t>
                    </m:r>
                    <m:r>
                      <a:rPr lang="en-US" sz="2600" i="1">
                        <a:latin typeface="Cambria Math"/>
                      </a:rPr>
                      <m:t>𝜖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3"/>
                <a:ext cx="10428413" cy="4410687"/>
              </a:xfrm>
              <a:blipFill>
                <a:blip r:embed="rId2"/>
                <a:stretch>
                  <a:fillRect l="-1169" t="-2351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549197" y="3595039"/>
                <a:ext cx="2678618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 dirty="0" smtClean="0">
                        <a:latin typeface="Cambria Math"/>
                      </a:rPr>
                      <m:t>,…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i="1" dirty="0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1600" b="0" i="1" dirty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SUM</m:t>
                    </m:r>
                    <m:r>
                      <a:rPr lang="en-US" sz="1600" b="0" i="1" dirty="0" smtClean="0">
                        <a:latin typeface="Cambria Math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FROM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𝑇</m:t>
                    </m:r>
                  </m:oMath>
                </a14:m>
                <a:endParaRPr lang="en-US" sz="1600" dirty="0"/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𝐹</m:t>
                    </m:r>
                  </m:oMath>
                </a14:m>
                <a:endParaRPr lang="en-US" sz="1600" i="1" dirty="0">
                  <a:solidFill>
                    <a:schemeClr val="tx1"/>
                  </a:solidFill>
                </a:endParaRPr>
              </a:p>
              <a:p>
                <a:r>
                  <a:rPr lang="en-US" sz="1600" dirty="0"/>
                  <a:t>GROUP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 dirty="0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en-US" sz="1600" baseline="-25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197" y="3595039"/>
                <a:ext cx="2678618" cy="1077218"/>
              </a:xfrm>
              <a:prstGeom prst="rect">
                <a:avLst/>
              </a:prstGeom>
              <a:blipFill>
                <a:blip r:embed="rId3"/>
                <a:stretch>
                  <a:fillRect l="-905" t="-1124" b="-6180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59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Main Technical Results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47929" y="4885268"/>
            <a:ext cx="1794934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DataConnector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47812" y="3013963"/>
            <a:ext cx="3369734" cy="2466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1905029" y="4144433"/>
            <a:ext cx="2480734" cy="612648"/>
          </a:xfrm>
          <a:prstGeom prst="flowChartDecisi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Columnizer</a:t>
            </a:r>
            <a:endParaRPr lang="en-US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5207024" y="3013963"/>
            <a:ext cx="1498600" cy="502581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Sample</a:t>
            </a:r>
          </a:p>
        </p:txBody>
      </p:sp>
      <p:sp>
        <p:nvSpPr>
          <p:cNvPr id="9" name="Flowchart: Card 8"/>
          <p:cNvSpPr/>
          <p:nvPr/>
        </p:nvSpPr>
        <p:spPr>
          <a:xfrm>
            <a:off x="5207024" y="3908552"/>
            <a:ext cx="1481668" cy="542205"/>
          </a:xfrm>
          <a:prstGeom prst="flowChartPunchedCard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LF Index</a:t>
            </a:r>
          </a:p>
        </p:txBody>
      </p:sp>
      <p:sp>
        <p:nvSpPr>
          <p:cNvPr id="10" name="Flowchart: Card 9"/>
          <p:cNvSpPr/>
          <p:nvPr/>
        </p:nvSpPr>
        <p:spPr>
          <a:xfrm>
            <a:off x="4995349" y="4799427"/>
            <a:ext cx="1481668" cy="542205"/>
          </a:xfrm>
          <a:prstGeom prst="flowChartPunchedCar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 Index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1566345" y="3556168"/>
            <a:ext cx="1498600" cy="50258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MetaData</a:t>
            </a:r>
            <a:endParaRPr lang="en-US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3217346" y="3556168"/>
            <a:ext cx="1498600" cy="50258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Dictionary</a:t>
            </a:r>
          </a:p>
        </p:txBody>
      </p:sp>
      <p:cxnSp>
        <p:nvCxnSpPr>
          <p:cNvPr id="15" name="Straight Arrow Connector 14"/>
          <p:cNvCxnSpPr>
            <a:stCxn id="4" idx="0"/>
            <a:endCxn id="7" idx="2"/>
          </p:cNvCxnSpPr>
          <p:nvPr/>
        </p:nvCxnSpPr>
        <p:spPr>
          <a:xfrm flipV="1">
            <a:off x="3145396" y="4757081"/>
            <a:ext cx="0" cy="12818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11" idx="2"/>
          </p:cNvCxnSpPr>
          <p:nvPr/>
        </p:nvCxnSpPr>
        <p:spPr>
          <a:xfrm flipH="1" flipV="1">
            <a:off x="2315645" y="4058749"/>
            <a:ext cx="829751" cy="8568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0"/>
            <a:endCxn id="12" idx="2"/>
          </p:cNvCxnSpPr>
          <p:nvPr/>
        </p:nvCxnSpPr>
        <p:spPr>
          <a:xfrm flipV="1">
            <a:off x="3145396" y="4058749"/>
            <a:ext cx="821250" cy="8568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202278" y="2101253"/>
            <a:ext cx="5715000" cy="3379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ecision 21"/>
          <p:cNvSpPr/>
          <p:nvPr/>
        </p:nvSpPr>
        <p:spPr>
          <a:xfrm>
            <a:off x="3788863" y="2101253"/>
            <a:ext cx="2366415" cy="766725"/>
          </a:xfrm>
          <a:prstGeom prst="flowChartDecision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Processor</a:t>
            </a:r>
          </a:p>
        </p:txBody>
      </p:sp>
      <p:cxnSp>
        <p:nvCxnSpPr>
          <p:cNvPr id="24" name="Straight Arrow Connector 23"/>
          <p:cNvCxnSpPr>
            <a:stCxn id="8" idx="0"/>
            <a:endCxn id="22" idx="2"/>
          </p:cNvCxnSpPr>
          <p:nvPr/>
        </p:nvCxnSpPr>
        <p:spPr>
          <a:xfrm flipH="1" flipV="1">
            <a:off x="4972071" y="2867978"/>
            <a:ext cx="984253" cy="14598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22" idx="2"/>
          </p:cNvCxnSpPr>
          <p:nvPr/>
        </p:nvCxnSpPr>
        <p:spPr>
          <a:xfrm flipH="1" flipV="1">
            <a:off x="4972071" y="2867978"/>
            <a:ext cx="234953" cy="131167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22" idx="2"/>
          </p:cNvCxnSpPr>
          <p:nvPr/>
        </p:nvCxnSpPr>
        <p:spPr>
          <a:xfrm flipH="1" flipV="1">
            <a:off x="4972071" y="2867978"/>
            <a:ext cx="23278" cy="22025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0"/>
            <a:endCxn id="22" idx="2"/>
          </p:cNvCxnSpPr>
          <p:nvPr/>
        </p:nvCxnSpPr>
        <p:spPr>
          <a:xfrm flipV="1">
            <a:off x="3132679" y="2867978"/>
            <a:ext cx="1839392" cy="14598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Magnetic Disk 34"/>
          <p:cNvSpPr/>
          <p:nvPr/>
        </p:nvSpPr>
        <p:spPr>
          <a:xfrm>
            <a:off x="2516046" y="5497916"/>
            <a:ext cx="1272817" cy="80281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source</a:t>
            </a:r>
          </a:p>
          <a:p>
            <a:pPr algn="ctr"/>
            <a:r>
              <a:rPr lang="en-US" sz="1600" dirty="0"/>
              <a:t>e.g., SQL DB</a:t>
            </a:r>
          </a:p>
        </p:txBody>
      </p:sp>
      <p:cxnSp>
        <p:nvCxnSpPr>
          <p:cNvPr id="36" name="Straight Arrow Connector 35"/>
          <p:cNvCxnSpPr>
            <a:stCxn id="35" idx="0"/>
            <a:endCxn id="4" idx="2"/>
          </p:cNvCxnSpPr>
          <p:nvPr/>
        </p:nvCxnSpPr>
        <p:spPr>
          <a:xfrm flipH="1" flipV="1">
            <a:off x="3145396" y="5342468"/>
            <a:ext cx="7059" cy="42305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Arrow 38"/>
          <p:cNvSpPr/>
          <p:nvPr/>
        </p:nvSpPr>
        <p:spPr>
          <a:xfrm>
            <a:off x="6129889" y="2380354"/>
            <a:ext cx="897467" cy="208522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39"/>
          <p:cNvSpPr/>
          <p:nvPr/>
        </p:nvSpPr>
        <p:spPr>
          <a:xfrm>
            <a:off x="4854593" y="1794935"/>
            <a:ext cx="234954" cy="29785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Line Callout 1 (Accent Bar) 47"/>
              <p:cNvSpPr/>
              <p:nvPr/>
            </p:nvSpPr>
            <p:spPr>
              <a:xfrm>
                <a:off x="7703386" y="3807458"/>
                <a:ext cx="3450569" cy="612648"/>
              </a:xfrm>
              <a:prstGeom prst="accentCallout1">
                <a:avLst>
                  <a:gd name="adj1" fmla="val 55360"/>
                  <a:gd name="adj2" fmla="val -8333"/>
                  <a:gd name="adj3" fmla="val 54769"/>
                  <a:gd name="adj4" fmla="val -29862"/>
                </a:avLst>
              </a:prstGeom>
              <a:solidFill>
                <a:schemeClr val="tx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(On-disk) LF Index: scanning at most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rad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rows for each query</a:t>
                </a:r>
              </a:p>
            </p:txBody>
          </p:sp>
        </mc:Choice>
        <mc:Fallback xmlns="">
          <p:sp>
            <p:nvSpPr>
              <p:cNvPr id="48" name="Line Callout 1 (Accent Bar)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386" y="3807458"/>
                <a:ext cx="3450569" cy="612648"/>
              </a:xfrm>
              <a:prstGeom prst="accentCallout1">
                <a:avLst>
                  <a:gd name="adj1" fmla="val 55360"/>
                  <a:gd name="adj2" fmla="val -8333"/>
                  <a:gd name="adj3" fmla="val 54769"/>
                  <a:gd name="adj4" fmla="val -29862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Line Callout 1 (Accent Bar) 48"/>
              <p:cNvSpPr/>
              <p:nvPr/>
            </p:nvSpPr>
            <p:spPr>
              <a:xfrm>
                <a:off x="7703387" y="4608693"/>
                <a:ext cx="3226282" cy="998481"/>
              </a:xfrm>
              <a:prstGeom prst="accentCallout1">
                <a:avLst>
                  <a:gd name="adj1" fmla="val 55360"/>
                  <a:gd name="adj2" fmla="val -8333"/>
                  <a:gd name="adj3" fmla="val 55953"/>
                  <a:gd name="adj4" fmla="val -3857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(On-disk) MA index: issuing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random access for each query</a:t>
                </a:r>
              </a:p>
            </p:txBody>
          </p:sp>
        </mc:Choice>
        <mc:Fallback xmlns="">
          <p:sp>
            <p:nvSpPr>
              <p:cNvPr id="49" name="Line Callout 1 (Accent Bar)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387" y="4608693"/>
                <a:ext cx="3226282" cy="998481"/>
              </a:xfrm>
              <a:prstGeom prst="accentCallout1">
                <a:avLst>
                  <a:gd name="adj1" fmla="val 55360"/>
                  <a:gd name="adj2" fmla="val -8333"/>
                  <a:gd name="adj3" fmla="val 55953"/>
                  <a:gd name="adj4" fmla="val -38571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4698137" y="3161879"/>
            <a:ext cx="461400" cy="20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699904" y="4076280"/>
            <a:ext cx="461400" cy="20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489446" y="5004559"/>
            <a:ext cx="461400" cy="20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Line Callout 1 (Accent Bar) 46"/>
              <p:cNvSpPr/>
              <p:nvPr/>
            </p:nvSpPr>
            <p:spPr>
              <a:xfrm>
                <a:off x="7703385" y="1786462"/>
                <a:ext cx="3062379" cy="612648"/>
              </a:xfrm>
              <a:prstGeom prst="accentCallout1">
                <a:avLst>
                  <a:gd name="adj1" fmla="val 945"/>
                  <a:gd name="adj2" fmla="val -8333"/>
                  <a:gd name="adj3" fmla="val 1615"/>
                  <a:gd name="adj4" fmla="val -90202"/>
                </a:avLst>
              </a:prstGeom>
              <a:solidFill>
                <a:srgbClr val="00206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-approximation answer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Line Callout 1 (Accent Bar)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385" y="1786462"/>
                <a:ext cx="3062379" cy="612648"/>
              </a:xfrm>
              <a:prstGeom prst="accentCallout1">
                <a:avLst>
                  <a:gd name="adj1" fmla="val 945"/>
                  <a:gd name="adj2" fmla="val -8333"/>
                  <a:gd name="adj3" fmla="val 1615"/>
                  <a:gd name="adj4" fmla="val -9020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 flipV="1">
            <a:off x="1202278" y="2867978"/>
            <a:ext cx="5715000" cy="35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02278" y="251286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Online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13527" y="291573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Offline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Line Callout 1 (Accent Bar) 46"/>
              <p:cNvSpPr/>
              <p:nvPr/>
            </p:nvSpPr>
            <p:spPr>
              <a:xfrm>
                <a:off x="7703386" y="2903896"/>
                <a:ext cx="3226283" cy="612648"/>
              </a:xfrm>
              <a:prstGeom prst="accentCallout1">
                <a:avLst>
                  <a:gd name="adj1" fmla="val 55360"/>
                  <a:gd name="adj2" fmla="val -8333"/>
                  <a:gd name="adj3" fmla="val 57585"/>
                  <a:gd name="adj4" fmla="val -3266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In-memory random sample each with size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Line Callout 1 (Accent Bar)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386" y="2903896"/>
                <a:ext cx="3226283" cy="612648"/>
              </a:xfrm>
              <a:prstGeom prst="accentCallout1">
                <a:avLst>
                  <a:gd name="adj1" fmla="val 55360"/>
                  <a:gd name="adj2" fmla="val -8333"/>
                  <a:gd name="adj3" fmla="val 57585"/>
                  <a:gd name="adj4" fmla="val -32661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87627" y="5530026"/>
                <a:ext cx="30805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400" dirty="0"/>
                  <a:t>: size of the fact table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2400" dirty="0"/>
                  <a:t>: error bound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627" y="5530026"/>
                <a:ext cx="3080587" cy="830997"/>
              </a:xfrm>
              <a:prstGeom prst="rect">
                <a:avLst/>
              </a:prstGeom>
              <a:blipFill>
                <a:blip r:embed="rId7"/>
                <a:stretch>
                  <a:fillRect l="-594" t="-5882" r="-198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23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When Sampling is Not Sufficient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0687"/>
          </a:xfrm>
        </p:spPr>
        <p:txBody>
          <a:bodyPr>
            <a:normAutofit/>
          </a:bodyPr>
          <a:lstStyle/>
          <a:p>
            <a:r>
              <a:rPr lang="en-US" sz="2800" dirty="0"/>
              <a:t>For low predicate selectivity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3624654" y="3501082"/>
            <a:ext cx="1161536" cy="14333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24655" y="3748858"/>
            <a:ext cx="1161535" cy="56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24655" y="4225125"/>
            <a:ext cx="116153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4655" y="4642783"/>
            <a:ext cx="1161535" cy="4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1"/>
            <a:endCxn id="11" idx="3"/>
          </p:cNvCxnSpPr>
          <p:nvPr/>
        </p:nvCxnSpPr>
        <p:spPr>
          <a:xfrm flipH="1">
            <a:off x="3277588" y="3776938"/>
            <a:ext cx="347067" cy="477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1"/>
            <a:endCxn id="11" idx="3"/>
          </p:cNvCxnSpPr>
          <p:nvPr/>
        </p:nvCxnSpPr>
        <p:spPr>
          <a:xfrm flipH="1">
            <a:off x="3277588" y="4247985"/>
            <a:ext cx="347067" cy="6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1"/>
            <a:endCxn id="11" idx="3"/>
          </p:cNvCxnSpPr>
          <p:nvPr/>
        </p:nvCxnSpPr>
        <p:spPr>
          <a:xfrm flipH="1" flipV="1">
            <a:off x="3277588" y="4254927"/>
            <a:ext cx="347067" cy="412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00439" y="3777873"/>
                <a:ext cx="187714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 query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rows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439" y="3777873"/>
                <a:ext cx="1877149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2922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624653" y="2798281"/>
                <a:ext cx="15322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rows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653" y="2798281"/>
                <a:ext cx="1532232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4382" t="-4310" r="-3187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776134" y="3501082"/>
            <a:ext cx="1161536" cy="623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69824" y="4379693"/>
                <a:ext cx="2775143" cy="761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Have </a:t>
                </a:r>
                <a:r>
                  <a:rPr lang="en-US" b="1" dirty="0">
                    <a:solidFill>
                      <a:srgbClr val="C00000"/>
                    </a:solidFill>
                  </a:rPr>
                  <a:t>NOT</a:t>
                </a:r>
                <a:r>
                  <a:rPr lang="en-US" dirty="0"/>
                  <a:t> collected enough rows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824" y="4379693"/>
                <a:ext cx="2775143" cy="761812"/>
              </a:xfrm>
              <a:prstGeom prst="rect">
                <a:avLst/>
              </a:prstGeom>
              <a:blipFill rotWithShape="0">
                <a:blip r:embed="rId5"/>
                <a:stretch>
                  <a:fillRect l="-1758" t="-4000" r="-3516" b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5776135" y="3748858"/>
            <a:ext cx="1161535" cy="56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73425" y="2798281"/>
                <a:ext cx="189329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Global sample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rows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425" y="2798281"/>
                <a:ext cx="1893292" cy="707886"/>
              </a:xfrm>
              <a:prstGeom prst="rect">
                <a:avLst/>
              </a:prstGeom>
              <a:blipFill rotWithShape="0">
                <a:blip r:embed="rId6"/>
                <a:stretch>
                  <a:fillRect l="-3215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>
            <a:stCxn id="13" idx="2"/>
            <a:endCxn id="14" idx="0"/>
          </p:cNvCxnSpPr>
          <p:nvPr/>
        </p:nvCxnSpPr>
        <p:spPr>
          <a:xfrm>
            <a:off x="6356902" y="4124320"/>
            <a:ext cx="494" cy="255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31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When Sampling is Not Sufficient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0687"/>
          </a:xfrm>
        </p:spPr>
        <p:txBody>
          <a:bodyPr>
            <a:normAutofit/>
          </a:bodyPr>
          <a:lstStyle/>
          <a:p>
            <a:r>
              <a:rPr lang="en-US" sz="2800" dirty="0"/>
              <a:t>For low predicate selectivity</a:t>
            </a:r>
          </a:p>
          <a:p>
            <a:pPr lvl="1"/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3624654" y="3501082"/>
            <a:ext cx="1161536" cy="14333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00439" y="3777873"/>
                <a:ext cx="187714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Given query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rows satisfying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:</a:t>
                </a: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439" y="3777873"/>
                <a:ext cx="1877149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2922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624653" y="2798281"/>
                <a:ext cx="15322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0000"/>
                    </a:solidFill>
                  </a:rPr>
                  <a:t>Table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rows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653" y="2798281"/>
                <a:ext cx="1532232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382" t="-4310" r="-3187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5010912" y="3730570"/>
            <a:ext cx="0" cy="2287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10912" y="4120953"/>
            <a:ext cx="0" cy="2287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10912" y="4505559"/>
            <a:ext cx="0" cy="2287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623561" y="3501082"/>
                <a:ext cx="4200924" cy="166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>
                    <a:solidFill>
                      <a:srgbClr val="0070C0"/>
                    </a:solidFill>
                  </a:rPr>
                  <a:t>Solution</a:t>
                </a:r>
                <a:r>
                  <a:rPr lang="en-US" sz="2000" dirty="0"/>
                  <a:t>: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000" dirty="0"/>
                  <a:t> is small we can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rgbClr val="0070C0"/>
                    </a:solidFill>
                  </a:rPr>
                  <a:t>access all the rows satisfying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b="0" dirty="0">
                  <a:solidFill>
                    <a:srgbClr val="0070C0"/>
                  </a:solidFill>
                </a:endParaRPr>
              </a:p>
              <a:p>
                <a:r>
                  <a:rPr lang="en-US" sz="2000" dirty="0"/>
                  <a:t>      (with the help of LF index)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what if there are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rows </a:t>
                </a:r>
                <a:r>
                  <a:rPr lang="en-US" sz="2000" dirty="0"/>
                  <a:t>and they are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not stored sequentially?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561" y="3501082"/>
                <a:ext cx="4200924" cy="1660263"/>
              </a:xfrm>
              <a:prstGeom prst="rect">
                <a:avLst/>
              </a:prstGeom>
              <a:blipFill>
                <a:blip r:embed="rId4"/>
                <a:stretch>
                  <a:fillRect l="-1597" t="-1832" r="-2322"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624655" y="3748858"/>
            <a:ext cx="1161535" cy="561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24655" y="4225125"/>
            <a:ext cx="1161535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24655" y="4642783"/>
            <a:ext cx="1161535" cy="489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277588" y="3776938"/>
            <a:ext cx="347067" cy="477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277588" y="4247985"/>
            <a:ext cx="347067" cy="6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3277588" y="4254927"/>
            <a:ext cx="347067" cy="412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681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Main Technical Results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47929" y="4885268"/>
            <a:ext cx="1794934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DataConnector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47812" y="3013963"/>
            <a:ext cx="3369734" cy="2466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1905029" y="4144433"/>
            <a:ext cx="2480734" cy="612648"/>
          </a:xfrm>
          <a:prstGeom prst="flowChartDecisi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Columnizer</a:t>
            </a:r>
            <a:endParaRPr lang="en-US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5207024" y="3013963"/>
            <a:ext cx="1498600" cy="502581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Sample</a:t>
            </a:r>
          </a:p>
        </p:txBody>
      </p:sp>
      <p:sp>
        <p:nvSpPr>
          <p:cNvPr id="9" name="Flowchart: Card 8"/>
          <p:cNvSpPr/>
          <p:nvPr/>
        </p:nvSpPr>
        <p:spPr>
          <a:xfrm>
            <a:off x="5207024" y="3908552"/>
            <a:ext cx="1481668" cy="542205"/>
          </a:xfrm>
          <a:prstGeom prst="flowChartPunchedCar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LF Index</a:t>
            </a:r>
          </a:p>
        </p:txBody>
      </p:sp>
      <p:sp>
        <p:nvSpPr>
          <p:cNvPr id="10" name="Flowchart: Card 9"/>
          <p:cNvSpPr/>
          <p:nvPr/>
        </p:nvSpPr>
        <p:spPr>
          <a:xfrm>
            <a:off x="4995349" y="4799427"/>
            <a:ext cx="1481668" cy="542205"/>
          </a:xfrm>
          <a:prstGeom prst="flowChartPunchedCard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 Index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1566345" y="3556168"/>
            <a:ext cx="1498600" cy="50258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MetaData</a:t>
            </a:r>
            <a:endParaRPr lang="en-US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3217346" y="3556168"/>
            <a:ext cx="1498600" cy="50258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Dictionary</a:t>
            </a:r>
          </a:p>
        </p:txBody>
      </p:sp>
      <p:cxnSp>
        <p:nvCxnSpPr>
          <p:cNvPr id="15" name="Straight Arrow Connector 14"/>
          <p:cNvCxnSpPr>
            <a:stCxn id="4" idx="0"/>
            <a:endCxn id="7" idx="2"/>
          </p:cNvCxnSpPr>
          <p:nvPr/>
        </p:nvCxnSpPr>
        <p:spPr>
          <a:xfrm flipV="1">
            <a:off x="3145396" y="4757081"/>
            <a:ext cx="0" cy="12818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11" idx="2"/>
          </p:cNvCxnSpPr>
          <p:nvPr/>
        </p:nvCxnSpPr>
        <p:spPr>
          <a:xfrm flipH="1" flipV="1">
            <a:off x="2315645" y="4058749"/>
            <a:ext cx="829751" cy="8568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0"/>
            <a:endCxn id="12" idx="2"/>
          </p:cNvCxnSpPr>
          <p:nvPr/>
        </p:nvCxnSpPr>
        <p:spPr>
          <a:xfrm flipV="1">
            <a:off x="3145396" y="4058749"/>
            <a:ext cx="821250" cy="8568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202278" y="2101253"/>
            <a:ext cx="5715000" cy="3379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ecision 21"/>
          <p:cNvSpPr/>
          <p:nvPr/>
        </p:nvSpPr>
        <p:spPr>
          <a:xfrm>
            <a:off x="3788863" y="2101253"/>
            <a:ext cx="2366415" cy="766725"/>
          </a:xfrm>
          <a:prstGeom prst="flowChartDecision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Processor</a:t>
            </a:r>
          </a:p>
        </p:txBody>
      </p:sp>
      <p:cxnSp>
        <p:nvCxnSpPr>
          <p:cNvPr id="24" name="Straight Arrow Connector 23"/>
          <p:cNvCxnSpPr>
            <a:stCxn id="8" idx="0"/>
            <a:endCxn id="22" idx="2"/>
          </p:cNvCxnSpPr>
          <p:nvPr/>
        </p:nvCxnSpPr>
        <p:spPr>
          <a:xfrm flipH="1" flipV="1">
            <a:off x="4972071" y="2867978"/>
            <a:ext cx="984253" cy="14598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22" idx="2"/>
          </p:cNvCxnSpPr>
          <p:nvPr/>
        </p:nvCxnSpPr>
        <p:spPr>
          <a:xfrm flipH="1" flipV="1">
            <a:off x="4972071" y="2867978"/>
            <a:ext cx="234953" cy="131167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22" idx="2"/>
          </p:cNvCxnSpPr>
          <p:nvPr/>
        </p:nvCxnSpPr>
        <p:spPr>
          <a:xfrm flipH="1" flipV="1">
            <a:off x="4972071" y="2867978"/>
            <a:ext cx="23278" cy="22025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0"/>
            <a:endCxn id="22" idx="2"/>
          </p:cNvCxnSpPr>
          <p:nvPr/>
        </p:nvCxnSpPr>
        <p:spPr>
          <a:xfrm flipV="1">
            <a:off x="3132679" y="2867978"/>
            <a:ext cx="1839392" cy="14598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Magnetic Disk 34"/>
          <p:cNvSpPr/>
          <p:nvPr/>
        </p:nvSpPr>
        <p:spPr>
          <a:xfrm>
            <a:off x="2516046" y="5497916"/>
            <a:ext cx="1272817" cy="80281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source</a:t>
            </a:r>
          </a:p>
          <a:p>
            <a:pPr algn="ctr"/>
            <a:r>
              <a:rPr lang="en-US" sz="1600" dirty="0"/>
              <a:t>e.g., SQL DB</a:t>
            </a:r>
          </a:p>
        </p:txBody>
      </p:sp>
      <p:cxnSp>
        <p:nvCxnSpPr>
          <p:cNvPr id="36" name="Straight Arrow Connector 35"/>
          <p:cNvCxnSpPr>
            <a:stCxn id="35" idx="0"/>
            <a:endCxn id="4" idx="2"/>
          </p:cNvCxnSpPr>
          <p:nvPr/>
        </p:nvCxnSpPr>
        <p:spPr>
          <a:xfrm flipH="1" flipV="1">
            <a:off x="3145396" y="5342468"/>
            <a:ext cx="7059" cy="42305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Arrow 38"/>
          <p:cNvSpPr/>
          <p:nvPr/>
        </p:nvSpPr>
        <p:spPr>
          <a:xfrm>
            <a:off x="6129889" y="2380354"/>
            <a:ext cx="897467" cy="208522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39"/>
          <p:cNvSpPr/>
          <p:nvPr/>
        </p:nvSpPr>
        <p:spPr>
          <a:xfrm>
            <a:off x="4854593" y="1794935"/>
            <a:ext cx="234954" cy="29785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Line Callout 1 (Accent Bar) 47"/>
              <p:cNvSpPr/>
              <p:nvPr/>
            </p:nvSpPr>
            <p:spPr>
              <a:xfrm>
                <a:off x="7703386" y="3807458"/>
                <a:ext cx="3450569" cy="612648"/>
              </a:xfrm>
              <a:prstGeom prst="accentCallout1">
                <a:avLst>
                  <a:gd name="adj1" fmla="val 55360"/>
                  <a:gd name="adj2" fmla="val -8333"/>
                  <a:gd name="adj3" fmla="val 54769"/>
                  <a:gd name="adj4" fmla="val -29862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(On-disk) LF Index: scanning at most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rad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rows for each query</a:t>
                </a:r>
              </a:p>
            </p:txBody>
          </p:sp>
        </mc:Choice>
        <mc:Fallback xmlns="">
          <p:sp>
            <p:nvSpPr>
              <p:cNvPr id="48" name="Line Callout 1 (Accent Bar)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386" y="3807458"/>
                <a:ext cx="3450569" cy="612648"/>
              </a:xfrm>
              <a:prstGeom prst="accentCallout1">
                <a:avLst>
                  <a:gd name="adj1" fmla="val 55360"/>
                  <a:gd name="adj2" fmla="val -8333"/>
                  <a:gd name="adj3" fmla="val 54769"/>
                  <a:gd name="adj4" fmla="val -29862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Line Callout 1 (Accent Bar) 48"/>
              <p:cNvSpPr/>
              <p:nvPr/>
            </p:nvSpPr>
            <p:spPr>
              <a:xfrm>
                <a:off x="7703387" y="4608693"/>
                <a:ext cx="3226282" cy="998481"/>
              </a:xfrm>
              <a:prstGeom prst="accentCallout1">
                <a:avLst>
                  <a:gd name="adj1" fmla="val 55360"/>
                  <a:gd name="adj2" fmla="val -8333"/>
                  <a:gd name="adj3" fmla="val 55953"/>
                  <a:gd name="adj4" fmla="val -38571"/>
                </a:avLst>
              </a:prstGeom>
              <a:solidFill>
                <a:schemeClr val="tx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(On-disk) MA index: issuing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random access for each query</a:t>
                </a:r>
              </a:p>
            </p:txBody>
          </p:sp>
        </mc:Choice>
        <mc:Fallback xmlns="">
          <p:sp>
            <p:nvSpPr>
              <p:cNvPr id="49" name="Line Callout 1 (Accent Bar)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387" y="4608693"/>
                <a:ext cx="3226282" cy="998481"/>
              </a:xfrm>
              <a:prstGeom prst="accentCallout1">
                <a:avLst>
                  <a:gd name="adj1" fmla="val 55360"/>
                  <a:gd name="adj2" fmla="val -8333"/>
                  <a:gd name="adj3" fmla="val 55953"/>
                  <a:gd name="adj4" fmla="val -38571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4698137" y="3161879"/>
            <a:ext cx="461400" cy="20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699904" y="4076280"/>
            <a:ext cx="461400" cy="20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489446" y="5004559"/>
            <a:ext cx="461400" cy="20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Line Callout 1 (Accent Bar) 46"/>
              <p:cNvSpPr/>
              <p:nvPr/>
            </p:nvSpPr>
            <p:spPr>
              <a:xfrm>
                <a:off x="7703385" y="1786462"/>
                <a:ext cx="3062379" cy="612648"/>
              </a:xfrm>
              <a:prstGeom prst="accentCallout1">
                <a:avLst>
                  <a:gd name="adj1" fmla="val 945"/>
                  <a:gd name="adj2" fmla="val -8333"/>
                  <a:gd name="adj3" fmla="val 1615"/>
                  <a:gd name="adj4" fmla="val -90202"/>
                </a:avLst>
              </a:prstGeom>
              <a:solidFill>
                <a:srgbClr val="00206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-approximation answer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Line Callout 1 (Accent Bar)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385" y="1786462"/>
                <a:ext cx="3062379" cy="612648"/>
              </a:xfrm>
              <a:prstGeom prst="accentCallout1">
                <a:avLst>
                  <a:gd name="adj1" fmla="val 945"/>
                  <a:gd name="adj2" fmla="val -8333"/>
                  <a:gd name="adj3" fmla="val 1615"/>
                  <a:gd name="adj4" fmla="val -9020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 flipV="1">
            <a:off x="1202278" y="2867978"/>
            <a:ext cx="5715000" cy="35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02278" y="251286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Online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13527" y="291573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Offline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Line Callout 1 (Accent Bar) 46"/>
              <p:cNvSpPr/>
              <p:nvPr/>
            </p:nvSpPr>
            <p:spPr>
              <a:xfrm>
                <a:off x="7703386" y="2903896"/>
                <a:ext cx="3226283" cy="612648"/>
              </a:xfrm>
              <a:prstGeom prst="accentCallout1">
                <a:avLst>
                  <a:gd name="adj1" fmla="val 55360"/>
                  <a:gd name="adj2" fmla="val -8333"/>
                  <a:gd name="adj3" fmla="val 57585"/>
                  <a:gd name="adj4" fmla="val -3266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In-memory random sample each with size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Line Callout 1 (Accent Bar)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386" y="2903896"/>
                <a:ext cx="3226283" cy="612648"/>
              </a:xfrm>
              <a:prstGeom prst="accentCallout1">
                <a:avLst>
                  <a:gd name="adj1" fmla="val 55360"/>
                  <a:gd name="adj2" fmla="val -8333"/>
                  <a:gd name="adj3" fmla="val 57585"/>
                  <a:gd name="adj4" fmla="val -32661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87627" y="5530026"/>
                <a:ext cx="30805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400" dirty="0"/>
                  <a:t>: size of the fact table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2400" dirty="0"/>
                  <a:t>: error bound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627" y="5530026"/>
                <a:ext cx="3080587" cy="830997"/>
              </a:xfrm>
              <a:prstGeom prst="rect">
                <a:avLst/>
              </a:prstGeom>
              <a:blipFill>
                <a:blip r:embed="rId7"/>
                <a:stretch>
                  <a:fillRect l="-594" t="-5882" r="-198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06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When Sampling is Not Sufficient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0687"/>
          </a:xfrm>
        </p:spPr>
        <p:txBody>
          <a:bodyPr>
            <a:normAutofit/>
          </a:bodyPr>
          <a:lstStyle/>
          <a:p>
            <a:r>
              <a:rPr lang="en-US" sz="2800" dirty="0"/>
              <a:t>For low predicate selectivity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3624654" y="3501082"/>
            <a:ext cx="1161536" cy="14333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00439" y="3777873"/>
                <a:ext cx="187714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Given query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rows satisfying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:</a:t>
                </a: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439" y="3777873"/>
                <a:ext cx="1877149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2922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624653" y="2798281"/>
                <a:ext cx="15322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0000"/>
                    </a:solidFill>
                  </a:rPr>
                  <a:t>Table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rows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653" y="2798281"/>
                <a:ext cx="1532232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382" t="-4310" r="-3187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5010912" y="3730570"/>
            <a:ext cx="0" cy="2287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10912" y="4120953"/>
            <a:ext cx="0" cy="2287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10912" y="4505559"/>
            <a:ext cx="0" cy="228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623560" y="3501082"/>
                <a:ext cx="4222189" cy="2096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>
                    <a:solidFill>
                      <a:srgbClr val="0070C0"/>
                    </a:solidFill>
                  </a:rPr>
                  <a:t>Solution</a:t>
                </a:r>
                <a:r>
                  <a:rPr lang="en-US" sz="2000" dirty="0"/>
                  <a:t>: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000" dirty="0"/>
                  <a:t> is small we can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access all the rows satisfying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      (with the help of MA index)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what if there are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rows </a:t>
                </a:r>
                <a:r>
                  <a:rPr lang="en-US" sz="2000" dirty="0"/>
                  <a:t>and they are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not stored sequentially?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rgbClr val="0070C0"/>
                    </a:solidFill>
                  </a:rPr>
                  <a:t>Get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-sample of row addresses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560" y="3501082"/>
                <a:ext cx="4222189" cy="2096343"/>
              </a:xfrm>
              <a:prstGeom prst="rect">
                <a:avLst/>
              </a:prstGeom>
              <a:blipFill>
                <a:blip r:embed="rId4"/>
                <a:stretch>
                  <a:fillRect l="-1590" t="-1453" r="-1879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3624655" y="3748858"/>
            <a:ext cx="1161535" cy="561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24655" y="4225125"/>
            <a:ext cx="1161535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24655" y="4642783"/>
            <a:ext cx="1161535" cy="4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6" idx="1"/>
          </p:cNvCxnSpPr>
          <p:nvPr/>
        </p:nvCxnSpPr>
        <p:spPr>
          <a:xfrm flipH="1">
            <a:off x="3277588" y="3776938"/>
            <a:ext cx="347067" cy="477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1"/>
          </p:cNvCxnSpPr>
          <p:nvPr/>
        </p:nvCxnSpPr>
        <p:spPr>
          <a:xfrm flipH="1">
            <a:off x="3277588" y="4247985"/>
            <a:ext cx="347067" cy="6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1"/>
          </p:cNvCxnSpPr>
          <p:nvPr/>
        </p:nvCxnSpPr>
        <p:spPr>
          <a:xfrm flipH="1" flipV="1">
            <a:off x="3277588" y="4254927"/>
            <a:ext cx="347067" cy="412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87791" y="3035037"/>
            <a:ext cx="1772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Per-column non-clustered index</a:t>
            </a:r>
          </a:p>
        </p:txBody>
      </p:sp>
    </p:spTree>
    <p:extLst>
      <p:ext uri="{BB962C8B-B14F-4D97-AF65-F5344CB8AC3E}">
        <p14:creationId xmlns:p14="http://schemas.microsoft.com/office/powerpoint/2010/main" val="4985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0687"/>
          </a:xfrm>
        </p:spPr>
        <p:txBody>
          <a:bodyPr>
            <a:normAutofit/>
          </a:bodyPr>
          <a:lstStyle/>
          <a:p>
            <a:r>
              <a:rPr lang="en-US" sz="2800" dirty="0"/>
              <a:t>Introduction</a:t>
            </a:r>
          </a:p>
          <a:p>
            <a:r>
              <a:rPr lang="en-US" sz="2800" dirty="0"/>
              <a:t>Overview of Our Approach</a:t>
            </a:r>
          </a:p>
          <a:p>
            <a:r>
              <a:rPr lang="en-US" sz="2800" dirty="0"/>
              <a:t>Main Technical Results</a:t>
            </a:r>
          </a:p>
          <a:p>
            <a:r>
              <a:rPr lang="en-US" sz="2800" dirty="0"/>
              <a:t>Related Work</a:t>
            </a:r>
          </a:p>
          <a:p>
            <a:r>
              <a:rPr lang="en-US" sz="2800" dirty="0"/>
              <a:t>Experiments</a:t>
            </a:r>
          </a:p>
          <a:p>
            <a:r>
              <a:rPr lang="en-US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71177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Augment Index with Approximate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3"/>
                <a:ext cx="11004410" cy="4618862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Approximate weighted sampling</a:t>
                </a:r>
              </a:p>
              <a:p>
                <a:pPr lvl="1"/>
                <a:r>
                  <a:rPr lang="en-US" sz="2600" dirty="0"/>
                  <a:t>SUM(</a:t>
                </a:r>
                <a:r>
                  <a:rPr lang="en-US" sz="2600" i="1" dirty="0"/>
                  <a:t>B</a:t>
                </a:r>
                <a:r>
                  <a:rPr lang="en-US" sz="2600" dirty="0"/>
                  <a:t>): </a:t>
                </a:r>
                <a:r>
                  <a:rPr lang="en-US" sz="2600" b="1" dirty="0">
                    <a:solidFill>
                      <a:srgbClr val="0070C0"/>
                    </a:solidFill>
                  </a:rPr>
                  <a:t>SUM</a:t>
                </a:r>
                <a:r>
                  <a:rPr lang="en-US" sz="2600" dirty="0"/>
                  <a:t> aggregate on dimension </a:t>
                </a:r>
                <a:r>
                  <a:rPr lang="en-US" sz="2600" i="1" dirty="0"/>
                  <a:t>B</a:t>
                </a:r>
                <a:endParaRPr lang="en-US" sz="2600" dirty="0"/>
              </a:p>
              <a:p>
                <a:pPr lvl="1"/>
                <a:r>
                  <a:rPr lang="en-US" sz="2600" dirty="0"/>
                  <a:t>(</a:t>
                </a:r>
                <a:r>
                  <a:rPr lang="en-US" sz="2600" b="1" dirty="0">
                    <a:solidFill>
                      <a:srgbClr val="002060"/>
                    </a:solidFill>
                  </a:rPr>
                  <a:t>offline</a:t>
                </a:r>
                <a:r>
                  <a:rPr lang="en-US" sz="2600" dirty="0"/>
                  <a:t>) Attach an approximate measure </a:t>
                </a:r>
                <a:r>
                  <a:rPr lang="en-US" sz="2600" i="1" dirty="0"/>
                  <a:t>M’</a:t>
                </a:r>
                <a:r>
                  <a:rPr lang="en-US" sz="2600" dirty="0"/>
                  <a:t> </a:t>
                </a:r>
                <a:r>
                  <a:rPr lang="en-US" sz="2600" dirty="0" err="1"/>
                  <a:t>s.t.</a:t>
                </a:r>
                <a:r>
                  <a:rPr lang="en-US" sz="2600" dirty="0"/>
                  <a:t> 1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i="1" dirty="0"/>
                  <a:t>M’</a:t>
                </a:r>
                <a:r>
                  <a:rPr lang="en-US" sz="2600" dirty="0"/>
                  <a:t>/</a:t>
                </a:r>
                <a:r>
                  <a:rPr lang="en-US" sz="2600" i="1" dirty="0"/>
                  <a:t>M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600" dirty="0"/>
                  <a:t> 2 to the index</a:t>
                </a:r>
              </a:p>
              <a:p>
                <a:pPr lvl="1"/>
                <a:r>
                  <a:rPr lang="en-US" sz="2600" dirty="0"/>
                  <a:t>(</a:t>
                </a:r>
                <a:r>
                  <a:rPr lang="en-US" sz="2600" b="1" dirty="0">
                    <a:solidFill>
                      <a:srgbClr val="00B050"/>
                    </a:solidFill>
                  </a:rPr>
                  <a:t>online</a:t>
                </a:r>
                <a:r>
                  <a:rPr lang="en-US" sz="2600" dirty="0"/>
                  <a:t>) Lookup for a random sample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600" dirty="0"/>
                  <a:t>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600" dirty="0"/>
                  <a:t> weighted on </a:t>
                </a:r>
                <a:r>
                  <a:rPr lang="en-US" sz="2600" i="1" dirty="0"/>
                  <a:t>B’</a:t>
                </a:r>
              </a:p>
              <a:p>
                <a:pPr lvl="1"/>
                <a:r>
                  <a:rPr lang="en-US" sz="2600" dirty="0"/>
                  <a:t>(</a:t>
                </a:r>
                <a:r>
                  <a:rPr lang="en-US" sz="2600" b="1" dirty="0">
                    <a:solidFill>
                      <a:srgbClr val="00B050"/>
                    </a:solidFill>
                  </a:rPr>
                  <a:t>online</a:t>
                </a:r>
                <a:r>
                  <a:rPr lang="en-US" sz="2600" dirty="0"/>
                  <a:t>) Issue I/</a:t>
                </a:r>
                <a:r>
                  <a:rPr lang="en-US" sz="2600" dirty="0" err="1"/>
                  <a:t>Os</a:t>
                </a:r>
                <a:r>
                  <a:rPr lang="en-US" sz="2600" dirty="0"/>
                  <a:t> and run the query on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600" dirty="0"/>
                  <a:t> with HT-like estimator (no predicate)</a:t>
                </a:r>
              </a:p>
              <a:p>
                <a:pPr lvl="1"/>
                <a:endParaRPr lang="en-US" sz="2600" dirty="0"/>
              </a:p>
              <a:p>
                <a:r>
                  <a:rPr lang="en-US" sz="2800" dirty="0"/>
                  <a:t>Lemma VI (our new result)</a:t>
                </a:r>
              </a:p>
              <a:p>
                <a:pPr lvl="1"/>
                <a:r>
                  <a:rPr lang="en-US" sz="2600" dirty="0"/>
                  <a:t>W.h.p.,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  <m:r>
                              <a:rPr lang="en-US" sz="2600" b="1" i="1" dirty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600" i="1" dirty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≤</m:t>
                    </m:r>
                    <m:r>
                      <a:rPr lang="en-US" sz="2600" i="1">
                        <a:latin typeface="Cambria Math"/>
                      </a:rPr>
                      <m:t>𝜖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3"/>
                <a:ext cx="11004410" cy="4618862"/>
              </a:xfrm>
              <a:blipFill>
                <a:blip r:embed="rId2"/>
                <a:stretch>
                  <a:fillRect l="-1108" t="-2246" r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549197" y="4340102"/>
                <a:ext cx="2678618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 dirty="0" smtClean="0">
                        <a:latin typeface="Cambria Math"/>
                      </a:rPr>
                      <m:t>,…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i="1" dirty="0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1600" b="0" i="1" dirty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SUM</m:t>
                    </m:r>
                    <m:r>
                      <a:rPr lang="en-US" sz="1600" b="0" i="1" dirty="0" smtClean="0">
                        <a:latin typeface="Cambria Math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FROM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𝑇</m:t>
                    </m:r>
                  </m:oMath>
                </a14:m>
                <a:endParaRPr lang="en-US" sz="1600" dirty="0"/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lang="en-US" sz="16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>
                    <a:solidFill>
                      <a:srgbClr val="FF0000"/>
                    </a:solidFill>
                  </a:rPr>
                  <a:t>(very selective)</a:t>
                </a:r>
              </a:p>
              <a:p>
                <a:r>
                  <a:rPr lang="en-US" sz="1600" dirty="0"/>
                  <a:t>GROUP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 dirty="0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en-US" sz="1600" baseline="-25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197" y="4340102"/>
                <a:ext cx="2678618" cy="1077218"/>
              </a:xfrm>
              <a:prstGeom prst="rect">
                <a:avLst/>
              </a:prstGeom>
              <a:blipFill>
                <a:blip r:embed="rId3"/>
                <a:stretch>
                  <a:fillRect l="-905" t="-1117" b="-5587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87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068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Overview of Our Approach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Main Technical Results</a:t>
            </a:r>
          </a:p>
          <a:p>
            <a:r>
              <a:rPr lang="en-US" sz="2800" dirty="0">
                <a:solidFill>
                  <a:schemeClr val="tx1"/>
                </a:solidFill>
              </a:rPr>
              <a:t>Related Work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Experiments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90473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0687"/>
          </a:xfrm>
        </p:spPr>
        <p:txBody>
          <a:bodyPr>
            <a:normAutofit/>
          </a:bodyPr>
          <a:lstStyle/>
          <a:p>
            <a:r>
              <a:rPr lang="en-US" sz="2800" dirty="0"/>
              <a:t>OLAP (data cube) and </a:t>
            </a:r>
            <a:r>
              <a:rPr lang="en-US" sz="2800" dirty="0" err="1"/>
              <a:t>ColumnStore</a:t>
            </a:r>
            <a:r>
              <a:rPr lang="en-US" sz="2800" dirty="0"/>
              <a:t> index</a:t>
            </a:r>
          </a:p>
          <a:p>
            <a:r>
              <a:rPr lang="en-US" sz="2800" dirty="0"/>
              <a:t>Online aggregation</a:t>
            </a:r>
          </a:p>
          <a:p>
            <a:r>
              <a:rPr lang="en-US" sz="2800" dirty="0"/>
              <a:t>Offline sampling (BlinkDB)</a:t>
            </a:r>
          </a:p>
          <a:p>
            <a:r>
              <a:rPr lang="en-US" sz="2800" dirty="0"/>
              <a:t>Deterministic approximate query processing (DAQ)</a:t>
            </a:r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1929179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068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Overview of Our Approach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Main Technical Results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Related Work</a:t>
            </a:r>
          </a:p>
          <a:p>
            <a:r>
              <a:rPr lang="en-US" sz="2800" dirty="0"/>
              <a:t>Experiments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76074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789920" cy="4410687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TPC-H schema (with eight tables - 300M rows in LINEITEM)</a:t>
            </a:r>
          </a:p>
          <a:p>
            <a:pPr lvl="1"/>
            <a:r>
              <a:rPr lang="en-US" sz="2600" dirty="0"/>
              <a:t>Queries with 1-4 group-by dims, and 0-4 predicate dims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000" y="2766588"/>
            <a:ext cx="3113302" cy="2926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974" y="2766588"/>
            <a:ext cx="3222013" cy="2926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83882" y="5687802"/>
                <a:ext cx="3384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speedup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&gt;80%</m:t>
                    </m:r>
                  </m:oMath>
                </a14:m>
                <a:r>
                  <a:rPr lang="en-US" dirty="0"/>
                  <a:t> queries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82" y="5687802"/>
                <a:ext cx="3384196" cy="369332"/>
              </a:xfrm>
              <a:prstGeom prst="rect">
                <a:avLst/>
              </a:prstGeom>
              <a:blipFill>
                <a:blip r:embed="rId4"/>
                <a:stretch>
                  <a:fillRect l="-1441" t="-8197" r="-10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64000" y="5676894"/>
                <a:ext cx="51252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Actual error is “always” smaller than the requested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(consistent to the theoretical results)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000" y="5676894"/>
                <a:ext cx="5125249" cy="646331"/>
              </a:xfrm>
              <a:prstGeom prst="rect">
                <a:avLst/>
              </a:prstGeom>
              <a:blipFill>
                <a:blip r:embed="rId5"/>
                <a:stretch>
                  <a:fillRect l="-95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1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0687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A real enterprise log table with 30 dimensions and 1B+ rows</a:t>
            </a:r>
          </a:p>
          <a:p>
            <a:pPr lvl="1"/>
            <a:r>
              <a:rPr lang="en-US" sz="2600" dirty="0"/>
              <a:t>Queries with 1-4 group-by dims, and 0-4 predicate dims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568" y="2821949"/>
            <a:ext cx="3391112" cy="2926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35" y="2821949"/>
            <a:ext cx="3541783" cy="29260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10729" y="2821949"/>
            <a:ext cx="2828260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SPS</a:t>
            </a:r>
            <a:r>
              <a:rPr lang="en-US" dirty="0"/>
              <a:t>:   Our method</a:t>
            </a:r>
          </a:p>
          <a:p>
            <a:r>
              <a:rPr lang="en-US" b="1" dirty="0"/>
              <a:t>DBX</a:t>
            </a:r>
            <a:r>
              <a:rPr lang="en-US" dirty="0"/>
              <a:t>:  A commercial RDBMS</a:t>
            </a:r>
          </a:p>
          <a:p>
            <a:r>
              <a:rPr lang="en-US" dirty="0"/>
              <a:t>           with columnstore</a:t>
            </a:r>
          </a:p>
          <a:p>
            <a:r>
              <a:rPr lang="en-US" b="1" dirty="0"/>
              <a:t>BLK</a:t>
            </a:r>
            <a:r>
              <a:rPr lang="en-US" dirty="0"/>
              <a:t>:   BlinkDB</a:t>
            </a:r>
          </a:p>
          <a:p>
            <a:r>
              <a:rPr lang="en-US" b="1" dirty="0"/>
              <a:t>SMG</a:t>
            </a:r>
            <a:r>
              <a:rPr lang="en-US" dirty="0"/>
              <a:t>: </a:t>
            </a:r>
            <a:r>
              <a:rPr lang="en-US" dirty="0" err="1"/>
              <a:t>SmallGroup</a:t>
            </a:r>
            <a:r>
              <a:rPr lang="en-US" dirty="0"/>
              <a:t> sampling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3935" y="5718462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part scales </a:t>
            </a:r>
            <a:r>
              <a:rPr lang="en-US" dirty="0" err="1"/>
              <a:t>sublinearly</a:t>
            </a:r>
            <a:endParaRPr lang="en-US" dirty="0"/>
          </a:p>
          <a:p>
            <a:r>
              <a:rPr lang="en-US" dirty="0"/>
              <a:t>Index part tends to be 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64568" y="5718462"/>
                <a:ext cx="29503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Better accuracy-time tradeoff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568" y="5718462"/>
                <a:ext cx="2950359" cy="646331"/>
              </a:xfrm>
              <a:prstGeom prst="rect">
                <a:avLst/>
              </a:prstGeom>
              <a:blipFill>
                <a:blip r:embed="rId4"/>
                <a:stretch>
                  <a:fillRect l="-1860" t="-4717" r="-124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97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068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Overview of Our Approach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Main Technical Results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Related Work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Experiments</a:t>
            </a:r>
          </a:p>
          <a:p>
            <a:r>
              <a:rPr lang="en-US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91574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855" y="3200400"/>
            <a:ext cx="625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Time flies! Let’s process everything faster!</a:t>
            </a:r>
          </a:p>
        </p:txBody>
      </p:sp>
    </p:spTree>
    <p:extLst>
      <p:ext uri="{BB962C8B-B14F-4D97-AF65-F5344CB8AC3E}">
        <p14:creationId xmlns:p14="http://schemas.microsoft.com/office/powerpoint/2010/main" val="2187086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lind\AppData\Local\Microsoft\Windows\Temporary Internet Files\Content.IE5\R99G4JDT\thank-you-text[1]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112" y="2351314"/>
            <a:ext cx="2964089" cy="197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215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When Sampling is Sufficient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0687"/>
          </a:xfrm>
        </p:spPr>
        <p:txBody>
          <a:bodyPr>
            <a:normAutofit/>
          </a:bodyPr>
          <a:lstStyle/>
          <a:p>
            <a:r>
              <a:rPr lang="en-US" sz="2800" dirty="0"/>
              <a:t>For high predicate selectivity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3624654" y="3501082"/>
            <a:ext cx="1161536" cy="14333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24655" y="3748858"/>
            <a:ext cx="1161535" cy="25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4655" y="4124320"/>
            <a:ext cx="1161535" cy="25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24655" y="4499782"/>
            <a:ext cx="1161535" cy="25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6" idx="1"/>
            <a:endCxn id="15" idx="3"/>
          </p:cNvCxnSpPr>
          <p:nvPr/>
        </p:nvCxnSpPr>
        <p:spPr>
          <a:xfrm flipH="1">
            <a:off x="3277588" y="3876545"/>
            <a:ext cx="347067" cy="37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1"/>
            <a:endCxn id="15" idx="3"/>
          </p:cNvCxnSpPr>
          <p:nvPr/>
        </p:nvCxnSpPr>
        <p:spPr>
          <a:xfrm flipH="1">
            <a:off x="3277588" y="4252007"/>
            <a:ext cx="347067" cy="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1"/>
            <a:endCxn id="15" idx="3"/>
          </p:cNvCxnSpPr>
          <p:nvPr/>
        </p:nvCxnSpPr>
        <p:spPr>
          <a:xfrm flipH="1" flipV="1">
            <a:off x="3277588" y="4254927"/>
            <a:ext cx="347067" cy="37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00439" y="3777873"/>
                <a:ext cx="187714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 query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rows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439" y="3777873"/>
                <a:ext cx="1877149" cy="954107"/>
              </a:xfrm>
              <a:prstGeom prst="rect">
                <a:avLst/>
              </a:prstGeom>
              <a:blipFill>
                <a:blip r:embed="rId3"/>
                <a:stretch>
                  <a:fillRect l="-2922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624653" y="2798281"/>
                <a:ext cx="15322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rows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653" y="2798281"/>
                <a:ext cx="1532232" cy="707886"/>
              </a:xfrm>
              <a:prstGeom prst="rect">
                <a:avLst/>
              </a:prstGeom>
              <a:blipFill>
                <a:blip r:embed="rId4"/>
                <a:stretch>
                  <a:fillRect l="-4382" t="-4310" r="-3187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5776134" y="3501082"/>
            <a:ext cx="1161536" cy="623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15545" y="4379693"/>
                <a:ext cx="2685534" cy="761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Have collected enough rows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545" y="4379693"/>
                <a:ext cx="2685534" cy="761812"/>
              </a:xfrm>
              <a:prstGeom prst="rect">
                <a:avLst/>
              </a:prstGeom>
              <a:blipFill>
                <a:blip r:embed="rId5"/>
                <a:stretch>
                  <a:fillRect l="-2045" t="-4000" b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5776135" y="3748857"/>
            <a:ext cx="1161535" cy="25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773424" y="2483956"/>
                <a:ext cx="2207819" cy="899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Global sample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𝑁</m:t>
                                </m:r>
                              </m:e>
                            </m:rad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rows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424" y="2483956"/>
                <a:ext cx="2207819" cy="899926"/>
              </a:xfrm>
              <a:prstGeom prst="rect">
                <a:avLst/>
              </a:prstGeom>
              <a:blipFill>
                <a:blip r:embed="rId6"/>
                <a:stretch>
                  <a:fillRect l="-2762" t="-3378" b="-3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36" idx="2"/>
            <a:endCxn id="38" idx="0"/>
          </p:cNvCxnSpPr>
          <p:nvPr/>
        </p:nvCxnSpPr>
        <p:spPr>
          <a:xfrm>
            <a:off x="6356902" y="4124320"/>
            <a:ext cx="1410" cy="255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7663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/>
      <p:bldP spid="38" grpId="0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0687"/>
          </a:xfrm>
        </p:spPr>
        <p:txBody>
          <a:bodyPr>
            <a:normAutofit/>
          </a:bodyPr>
          <a:lstStyle/>
          <a:p>
            <a:r>
              <a:rPr lang="en-US" sz="2800" dirty="0"/>
              <a:t>Introduction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Overview of Our Approach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Main Technical Results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Related Work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Experiments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84807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When Sampling is Sufficient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0687"/>
          </a:xfrm>
        </p:spPr>
        <p:txBody>
          <a:bodyPr>
            <a:normAutofit/>
          </a:bodyPr>
          <a:lstStyle/>
          <a:p>
            <a:r>
              <a:rPr lang="en-US" sz="2800" dirty="0"/>
              <a:t>For high predicate selectivity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3624654" y="3501082"/>
            <a:ext cx="1161536" cy="14333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24655" y="3748858"/>
            <a:ext cx="1161535" cy="25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4655" y="4124320"/>
            <a:ext cx="1161535" cy="25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24655" y="4499782"/>
            <a:ext cx="1161535" cy="25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6" idx="1"/>
            <a:endCxn id="15" idx="3"/>
          </p:cNvCxnSpPr>
          <p:nvPr/>
        </p:nvCxnSpPr>
        <p:spPr>
          <a:xfrm flipH="1">
            <a:off x="3277588" y="3876545"/>
            <a:ext cx="347067" cy="37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1"/>
            <a:endCxn id="15" idx="3"/>
          </p:cNvCxnSpPr>
          <p:nvPr/>
        </p:nvCxnSpPr>
        <p:spPr>
          <a:xfrm flipH="1">
            <a:off x="3277588" y="4252007"/>
            <a:ext cx="347067" cy="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1"/>
            <a:endCxn id="15" idx="3"/>
          </p:cNvCxnSpPr>
          <p:nvPr/>
        </p:nvCxnSpPr>
        <p:spPr>
          <a:xfrm flipH="1" flipV="1">
            <a:off x="3277588" y="4254927"/>
            <a:ext cx="347067" cy="37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00439" y="3777873"/>
                <a:ext cx="187714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 query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rows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439" y="3777873"/>
                <a:ext cx="1877149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2922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624653" y="2798281"/>
                <a:ext cx="15322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rows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653" y="2798281"/>
                <a:ext cx="1532232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382" t="-4310" r="-3187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5776134" y="3501082"/>
            <a:ext cx="1161536" cy="623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15545" y="4379693"/>
                <a:ext cx="2685534" cy="761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Have collected enough rows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545" y="4379693"/>
                <a:ext cx="2685534" cy="761812"/>
              </a:xfrm>
              <a:prstGeom prst="rect">
                <a:avLst/>
              </a:prstGeom>
              <a:blipFill rotWithShape="0">
                <a:blip r:embed="rId4"/>
                <a:stretch>
                  <a:fillRect l="-2045" t="-4000" b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5776135" y="3748857"/>
            <a:ext cx="1161535" cy="2553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36" idx="2"/>
            <a:endCxn id="38" idx="0"/>
          </p:cNvCxnSpPr>
          <p:nvPr/>
        </p:nvCxnSpPr>
        <p:spPr>
          <a:xfrm>
            <a:off x="6356902" y="4124320"/>
            <a:ext cx="1410" cy="255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Arrow 44"/>
          <p:cNvSpPr/>
          <p:nvPr/>
        </p:nvSpPr>
        <p:spPr>
          <a:xfrm>
            <a:off x="7760042" y="3633690"/>
            <a:ext cx="1342767" cy="36310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718852" y="3264358"/>
                <a:ext cx="1357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Run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52" y="3264358"/>
                <a:ext cx="1357744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44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117786" y="3596686"/>
                <a:ext cx="19093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-approximation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786" y="3596686"/>
                <a:ext cx="1909369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7576" r="-31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7760042" y="4005698"/>
            <a:ext cx="2566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 Lemma II (COUNT)</a:t>
            </a:r>
          </a:p>
          <a:p>
            <a:r>
              <a:rPr lang="en-US" sz="2000" dirty="0"/>
              <a:t>and Lemma III (SUM)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73424" y="2483956"/>
                <a:ext cx="1986617" cy="899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Global sample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𝑁</m:t>
                                </m:r>
                              </m:e>
                            </m:rad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rows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424" y="2483956"/>
                <a:ext cx="1986617" cy="899926"/>
              </a:xfrm>
              <a:prstGeom prst="rect">
                <a:avLst/>
              </a:prstGeom>
              <a:blipFill>
                <a:blip r:embed="rId8"/>
                <a:stretch>
                  <a:fillRect l="-3067" t="-3378" r="-3374" b="-3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91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Motivation</a:t>
            </a:r>
          </a:p>
        </p:txBody>
      </p:sp>
      <p:pic>
        <p:nvPicPr>
          <p:cNvPr id="1026" name="Picture 2" descr="http://sqlmag.com/site-files/sqlmag.com/files/uploads/PBI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929" y="1845733"/>
            <a:ext cx="4794751" cy="300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739455" cy="443810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Interactive BI queries</a:t>
            </a:r>
            <a:endParaRPr lang="en-US" sz="2600" dirty="0"/>
          </a:p>
          <a:p>
            <a:pPr lvl="1"/>
            <a:r>
              <a:rPr lang="en-US" sz="2600" dirty="0"/>
              <a:t>Aggregate queries with complicated and (maybe) selective predicates</a:t>
            </a:r>
          </a:p>
          <a:p>
            <a:pPr lvl="1"/>
            <a:r>
              <a:rPr lang="en-US" sz="2600" dirty="0"/>
              <a:t>Large data size and response in seconds</a:t>
            </a:r>
          </a:p>
          <a:p>
            <a:pPr lvl="1"/>
            <a:r>
              <a:rPr lang="en-US" sz="2600" dirty="0">
                <a:solidFill>
                  <a:srgbClr val="0070C0"/>
                </a:solidFill>
              </a:rPr>
              <a:t>Answer with small error is fine</a:t>
            </a:r>
          </a:p>
          <a:p>
            <a:pPr lvl="2"/>
            <a:r>
              <a:rPr lang="en-US" sz="2200" dirty="0"/>
              <a:t>General trend is enough for decision making</a:t>
            </a:r>
          </a:p>
          <a:p>
            <a:pPr lvl="2"/>
            <a:r>
              <a:rPr lang="en-US" sz="2200" dirty="0"/>
              <a:t>Error exists in visualization anyway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Error guarantee </a:t>
            </a:r>
            <a:r>
              <a:rPr lang="en-US" sz="2800" dirty="0"/>
              <a:t>is important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866904518"/>
              </p:ext>
            </p:extLst>
          </p:nvPr>
        </p:nvGraphicFramePr>
        <p:xfrm>
          <a:off x="5459810" y="4808171"/>
          <a:ext cx="3693795" cy="150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352763160"/>
              </p:ext>
            </p:extLst>
          </p:nvPr>
        </p:nvGraphicFramePr>
        <p:xfrm>
          <a:off x="8463512" y="4808170"/>
          <a:ext cx="3693795" cy="150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Multiplication Sign 7"/>
          <p:cNvSpPr/>
          <p:nvPr/>
        </p:nvSpPr>
        <p:spPr>
          <a:xfrm>
            <a:off x="7752194" y="5022990"/>
            <a:ext cx="1422636" cy="12865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0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10687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Aggregate queries on a simple table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sz="2800" dirty="0"/>
              </a:p>
              <a:p>
                <a:pPr lvl="1"/>
                <a:endParaRPr lang="en-US" sz="2600" dirty="0"/>
              </a:p>
              <a:p>
                <a:pPr lvl="1"/>
                <a:endParaRPr lang="en-US" sz="26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10687"/>
              </a:xfrm>
              <a:blipFill>
                <a:blip r:embed="rId3"/>
                <a:stretch>
                  <a:fillRect l="-1212" t="-2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64226" y="3075747"/>
                <a:ext cx="327935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</a:rPr>
                      <m:t>,…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 dirty="0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/>
                      </a:rPr>
                      <m:t>Agg</m:t>
                    </m:r>
                    <m:r>
                      <a:rPr lang="en-US" sz="2000" b="0" i="1" dirty="0" smtClean="0"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latin typeface="Cambria Math"/>
                      </a:rPr>
                      <m:t>𝐵</m:t>
                    </m:r>
                    <m:r>
                      <a:rPr lang="en-US" sz="20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𝑇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𝐹</m:t>
                    </m:r>
                  </m:oMath>
                </a14:m>
                <a:endParaRPr lang="en-US" sz="2000" i="1" dirty="0"/>
              </a:p>
              <a:p>
                <a:r>
                  <a:rPr lang="en-US" sz="2000" dirty="0"/>
                  <a:t>GROUP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226" y="3075747"/>
                <a:ext cx="3279359" cy="1323439"/>
              </a:xfrm>
              <a:prstGeom prst="rect">
                <a:avLst/>
              </a:prstGeom>
              <a:blipFill>
                <a:blip r:embed="rId4"/>
                <a:stretch>
                  <a:fillRect l="-2045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1682912" y="5589541"/>
            <a:ext cx="1709173" cy="352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07441" y="5391531"/>
                <a:ext cx="3718389" cy="725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Exact answer: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r>
                      <a:rPr lang="en-US" sz="2000" b="0" i="1" smtClean="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algn="r"/>
                <a:r>
                  <a:rPr lang="en-US" sz="2000" dirty="0">
                    <a:solidFill>
                      <a:srgbClr val="0070C0"/>
                    </a:solidFill>
                  </a:rPr>
                  <a:t>Approximation: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441" y="5391531"/>
                <a:ext cx="3718389" cy="725648"/>
              </a:xfrm>
              <a:prstGeom prst="rect">
                <a:avLst/>
              </a:prstGeom>
              <a:blipFill>
                <a:blip r:embed="rId5"/>
                <a:stretch>
                  <a:fillRect l="-984" t="-4202" r="-82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898268" y="4947184"/>
            <a:ext cx="1387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and Normalize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4016" y="2329647"/>
            <a:ext cx="2484011" cy="39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Group by dimensions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4016" y="2616198"/>
            <a:ext cx="3326053" cy="39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Measure attribute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4016" y="3328572"/>
            <a:ext cx="3016274" cy="70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Aggregate function: count, sum, avg, count distinct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80069" y="2888726"/>
            <a:ext cx="3837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Extensible to SPJ queries (with foreign key joins between fact and dim tables)</a:t>
            </a:r>
          </a:p>
        </p:txBody>
      </p:sp>
      <p:sp>
        <p:nvSpPr>
          <p:cNvPr id="13" name="Freeform 1028"/>
          <p:cNvSpPr/>
          <p:nvPr/>
        </p:nvSpPr>
        <p:spPr>
          <a:xfrm>
            <a:off x="2525876" y="2556538"/>
            <a:ext cx="2317709" cy="489489"/>
          </a:xfrm>
          <a:custGeom>
            <a:avLst/>
            <a:gdLst>
              <a:gd name="connsiteX0" fmla="*/ 3633537 w 3633537"/>
              <a:gd name="connsiteY0" fmla="*/ 0 h 577516"/>
              <a:gd name="connsiteX1" fmla="*/ 0 w 3633537"/>
              <a:gd name="connsiteY1" fmla="*/ 0 h 577516"/>
              <a:gd name="connsiteX2" fmla="*/ 0 w 3633537"/>
              <a:gd name="connsiteY2" fmla="*/ 577516 h 5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3537" h="577516">
                <a:moveTo>
                  <a:pt x="3633537" y="0"/>
                </a:moveTo>
                <a:lnTo>
                  <a:pt x="0" y="0"/>
                </a:lnTo>
                <a:lnTo>
                  <a:pt x="0" y="577516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Freeform 103"/>
          <p:cNvSpPr/>
          <p:nvPr/>
        </p:nvSpPr>
        <p:spPr>
          <a:xfrm>
            <a:off x="4143820" y="3417875"/>
            <a:ext cx="699765" cy="239723"/>
          </a:xfrm>
          <a:custGeom>
            <a:avLst/>
            <a:gdLst>
              <a:gd name="connsiteX0" fmla="*/ 818147 w 818147"/>
              <a:gd name="connsiteY0" fmla="*/ 385011 h 385011"/>
              <a:gd name="connsiteX1" fmla="*/ 0 w 818147"/>
              <a:gd name="connsiteY1" fmla="*/ 385011 h 385011"/>
              <a:gd name="connsiteX2" fmla="*/ 0 w 818147"/>
              <a:gd name="connsiteY2" fmla="*/ 0 h 38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147" h="385011">
                <a:moveTo>
                  <a:pt x="818147" y="385011"/>
                </a:moveTo>
                <a:lnTo>
                  <a:pt x="0" y="385011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Freeform 104"/>
          <p:cNvSpPr/>
          <p:nvPr/>
        </p:nvSpPr>
        <p:spPr>
          <a:xfrm>
            <a:off x="4459355" y="2753727"/>
            <a:ext cx="367703" cy="341116"/>
          </a:xfrm>
          <a:custGeom>
            <a:avLst/>
            <a:gdLst>
              <a:gd name="connsiteX0" fmla="*/ 3633537 w 3633537"/>
              <a:gd name="connsiteY0" fmla="*/ 0 h 577516"/>
              <a:gd name="connsiteX1" fmla="*/ 0 w 3633537"/>
              <a:gd name="connsiteY1" fmla="*/ 0 h 577516"/>
              <a:gd name="connsiteX2" fmla="*/ 0 w 3633537"/>
              <a:gd name="connsiteY2" fmla="*/ 577516 h 5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3537" h="577516">
                <a:moveTo>
                  <a:pt x="3633537" y="0"/>
                </a:moveTo>
                <a:lnTo>
                  <a:pt x="0" y="0"/>
                </a:lnTo>
                <a:lnTo>
                  <a:pt x="0" y="577516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" name="TextBox 16"/>
          <p:cNvSpPr txBox="1"/>
          <p:nvPr/>
        </p:nvSpPr>
        <p:spPr>
          <a:xfrm>
            <a:off x="4954016" y="4165028"/>
            <a:ext cx="3821530" cy="100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Filter predicate: AND/OR of atomic predicates, atomic predicate can be equality or range predicate</a:t>
            </a:r>
          </a:p>
        </p:txBody>
      </p:sp>
      <p:sp>
        <p:nvSpPr>
          <p:cNvPr id="21" name="Freeform 103"/>
          <p:cNvSpPr/>
          <p:nvPr/>
        </p:nvSpPr>
        <p:spPr>
          <a:xfrm>
            <a:off x="2525876" y="3980630"/>
            <a:ext cx="2321301" cy="741588"/>
          </a:xfrm>
          <a:custGeom>
            <a:avLst/>
            <a:gdLst>
              <a:gd name="connsiteX0" fmla="*/ 818147 w 818147"/>
              <a:gd name="connsiteY0" fmla="*/ 385011 h 385011"/>
              <a:gd name="connsiteX1" fmla="*/ 0 w 818147"/>
              <a:gd name="connsiteY1" fmla="*/ 385011 h 385011"/>
              <a:gd name="connsiteX2" fmla="*/ 0 w 818147"/>
              <a:gd name="connsiteY2" fmla="*/ 0 h 38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147" h="385011">
                <a:moveTo>
                  <a:pt x="818147" y="385011"/>
                </a:moveTo>
                <a:lnTo>
                  <a:pt x="0" y="385011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402258398"/>
              </p:ext>
            </p:extLst>
          </p:nvPr>
        </p:nvGraphicFramePr>
        <p:xfrm>
          <a:off x="8552644" y="4722218"/>
          <a:ext cx="3246649" cy="150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145635" y="4722218"/>
                <a:ext cx="606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635" y="4722218"/>
                <a:ext cx="606192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623586" y="4725375"/>
                <a:ext cx="558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586" y="4725375"/>
                <a:ext cx="558102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73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12" grpId="0"/>
      <p:bldGraphic spid="22" grpId="0">
        <p:bldAsOne/>
      </p:bldGraphic>
      <p:bldP spid="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Problem Definition: Error Guarantee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10687"/>
              </a:xfrm>
            </p:spPr>
            <p:txBody>
              <a:bodyPr>
                <a:normAutofit/>
              </a:bodyPr>
              <a:lstStyle/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Measuring error: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𝑔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sz="2800" dirty="0"/>
              </a:p>
              <a:p>
                <a:pPr lvl="1"/>
                <a:r>
                  <a:rPr lang="en-US" sz="2600" dirty="0"/>
                  <a:t>Guarantee on the whole distribution</a:t>
                </a:r>
              </a:p>
              <a:p>
                <a:pPr lvl="2"/>
                <a:r>
                  <a:rPr lang="en-US" sz="2200" dirty="0"/>
                  <a:t>Considering information gain in decision trees</a:t>
                </a:r>
              </a:p>
              <a:p>
                <a:pPr lvl="1"/>
                <a:r>
                  <a:rPr lang="en-US" sz="2600" dirty="0"/>
                  <a:t>Semantics of the guarantee</a:t>
                </a:r>
              </a:p>
              <a:p>
                <a:pPr lvl="2"/>
                <a:r>
                  <a:rPr lang="en-US" sz="2200" dirty="0"/>
                  <a:t>Total difference of the sector areas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10687"/>
              </a:xfrm>
              <a:blipFill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97280" y="2016923"/>
                <a:ext cx="3685432" cy="725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Exact answer: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r>
                      <a:rPr lang="en-US" sz="2000" b="0" i="1" smtClean="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algn="r"/>
                <a:r>
                  <a:rPr lang="en-US" sz="2000" dirty="0">
                    <a:solidFill>
                      <a:srgbClr val="0070C0"/>
                    </a:solidFill>
                  </a:rPr>
                  <a:t>Approximation: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16923"/>
                <a:ext cx="3685432" cy="725648"/>
              </a:xfrm>
              <a:prstGeom prst="rect">
                <a:avLst/>
              </a:prstGeom>
              <a:blipFill>
                <a:blip r:embed="rId3"/>
                <a:stretch>
                  <a:fillRect l="-1818" t="-5042" r="-66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045283619"/>
              </p:ext>
            </p:extLst>
          </p:nvPr>
        </p:nvGraphicFramePr>
        <p:xfrm>
          <a:off x="8478216" y="1991891"/>
          <a:ext cx="3246649" cy="150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571475" y="1991891"/>
                <a:ext cx="1037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475" y="1991891"/>
                <a:ext cx="10374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517260" y="1995048"/>
                <a:ext cx="558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260" y="1995048"/>
                <a:ext cx="558102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551011581"/>
              </p:ext>
            </p:extLst>
          </p:nvPr>
        </p:nvGraphicFramePr>
        <p:xfrm>
          <a:off x="8478216" y="3877398"/>
          <a:ext cx="3246649" cy="150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571475" y="3882559"/>
                <a:ext cx="1037400" cy="385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475" y="3882559"/>
                <a:ext cx="1037400" cy="385105"/>
              </a:xfrm>
              <a:prstGeom prst="rect">
                <a:avLst/>
              </a:prstGeom>
              <a:blipFill>
                <a:blip r:embed="rId8"/>
                <a:stretch>
                  <a:fillRect t="-1587" r="-6471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517260" y="3880555"/>
                <a:ext cx="558102" cy="385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260" y="3880555"/>
                <a:ext cx="558102" cy="385105"/>
              </a:xfrm>
              <a:prstGeom prst="rect">
                <a:avLst/>
              </a:prstGeom>
              <a:blipFill>
                <a:blip r:embed="rId9"/>
                <a:stretch>
                  <a:fillRect t="-1587" r="-3261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5964417" y="4727639"/>
            <a:ext cx="2488716" cy="1501359"/>
            <a:chOff x="5420315" y="4727639"/>
            <a:chExt cx="2488716" cy="1501359"/>
          </a:xfrm>
        </p:grpSpPr>
        <p:graphicFrame>
          <p:nvGraphicFramePr>
            <p:cNvPr id="11" name="Chart 10"/>
            <p:cNvGraphicFramePr/>
            <p:nvPr>
              <p:extLst>
                <p:ext uri="{D42A27DB-BD31-4B8C-83A1-F6EECF244321}">
                  <p14:modId xmlns:p14="http://schemas.microsoft.com/office/powerpoint/2010/main" val="4117140584"/>
                </p:ext>
              </p:extLst>
            </p:nvPr>
          </p:nvGraphicFramePr>
          <p:xfrm>
            <a:off x="5420315" y="4727639"/>
            <a:ext cx="2488716" cy="15013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cxnSp>
          <p:nvCxnSpPr>
            <p:cNvPr id="13" name="Straight Connector 12"/>
            <p:cNvCxnSpPr/>
            <p:nvPr/>
          </p:nvCxnSpPr>
          <p:spPr>
            <a:xfrm flipV="1">
              <a:off x="6664673" y="4890977"/>
              <a:ext cx="172062" cy="4877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llout: Line with Border and Accent Bar 18"/>
          <p:cNvSpPr/>
          <p:nvPr/>
        </p:nvSpPr>
        <p:spPr>
          <a:xfrm>
            <a:off x="7496203" y="4628077"/>
            <a:ext cx="809665" cy="287079"/>
          </a:xfrm>
          <a:prstGeom prst="accentBorderCallout1">
            <a:avLst>
              <a:gd name="adj1" fmla="val 18750"/>
              <a:gd name="adj2" fmla="val -8333"/>
              <a:gd name="adj3" fmla="val 138426"/>
              <a:gd name="adj4" fmla="val -30454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79365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7" grpId="0"/>
      <p:bldGraphic spid="8" grpId="0">
        <p:bldAsOne/>
      </p:bldGraphic>
      <p:bldP spid="9" grpId="0"/>
      <p:bldP spid="10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Problem Definition: Goal of Our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3"/>
                <a:ext cx="7589521" cy="4410687"/>
              </a:xfrm>
            </p:spPr>
            <p:txBody>
              <a:bodyPr>
                <a:normAutofit/>
              </a:bodyPr>
              <a:lstStyle/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Error bound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 (e.g., 5%)</a:t>
                </a:r>
              </a:p>
              <a:p>
                <a:r>
                  <a:rPr lang="en-US" sz="2800" dirty="0"/>
                  <a:t>Give an answer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𝒇</m:t>
                                </m:r>
                              </m:e>
                            </m:acc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</m:d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2800" b="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b="0" dirty="0"/>
                  <a:t>for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any query</a:t>
                </a:r>
              </a:p>
              <a:p>
                <a:pPr lvl="1"/>
                <a:r>
                  <a:rPr lang="en-US" sz="2600" dirty="0"/>
                  <a:t>Pre-built sample and index: query-independent, size sublinear or linear to the original data size</a:t>
                </a:r>
              </a:p>
              <a:p>
                <a:pPr lvl="1"/>
                <a:r>
                  <a:rPr lang="en-US" sz="2600" dirty="0"/>
                  <a:t>Sublinear processing time</a:t>
                </a:r>
              </a:p>
              <a:p>
                <a:pPr lvl="1"/>
                <a:r>
                  <a:rPr lang="en-US" sz="2600" dirty="0"/>
                  <a:t>Constant number of random I/</a:t>
                </a:r>
                <a:r>
                  <a:rPr lang="en-US" sz="2600" dirty="0" err="1"/>
                  <a:t>Os</a:t>
                </a:r>
                <a:r>
                  <a:rPr lang="en-US" sz="2600" dirty="0"/>
                  <a:t> (if needed)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3"/>
                <a:ext cx="7589521" cy="4410687"/>
              </a:xfrm>
              <a:blipFill>
                <a:blip r:embed="rId2"/>
                <a:stretch>
                  <a:fillRect l="-1606" r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97280" y="2016923"/>
                <a:ext cx="3685432" cy="725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Exact answer: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r>
                      <a:rPr lang="en-US" sz="2000" b="0" i="1" smtClean="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algn="r"/>
                <a:r>
                  <a:rPr lang="en-US" sz="2000" dirty="0">
                    <a:solidFill>
                      <a:srgbClr val="0070C0"/>
                    </a:solidFill>
                  </a:rPr>
                  <a:t>Approximation: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16923"/>
                <a:ext cx="3685432" cy="725648"/>
              </a:xfrm>
              <a:prstGeom prst="rect">
                <a:avLst/>
              </a:prstGeom>
              <a:blipFill>
                <a:blip r:embed="rId3"/>
                <a:stretch>
                  <a:fillRect l="-1818" t="-5042" r="-66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/>
          <p:cNvGraphicFramePr/>
          <p:nvPr>
            <p:extLst/>
          </p:nvPr>
        </p:nvGraphicFramePr>
        <p:xfrm>
          <a:off x="8478216" y="1991891"/>
          <a:ext cx="3246649" cy="150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571475" y="1991891"/>
                <a:ext cx="1037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475" y="1991891"/>
                <a:ext cx="10374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517260" y="1995048"/>
                <a:ext cx="558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260" y="1995048"/>
                <a:ext cx="558102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hart 7"/>
          <p:cNvGraphicFramePr/>
          <p:nvPr>
            <p:extLst/>
          </p:nvPr>
        </p:nvGraphicFramePr>
        <p:xfrm>
          <a:off x="8478216" y="3877398"/>
          <a:ext cx="3246649" cy="150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571475" y="3882559"/>
                <a:ext cx="1037400" cy="385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475" y="3882559"/>
                <a:ext cx="1037400" cy="385105"/>
              </a:xfrm>
              <a:prstGeom prst="rect">
                <a:avLst/>
              </a:prstGeom>
              <a:blipFill>
                <a:blip r:embed="rId8"/>
                <a:stretch>
                  <a:fillRect t="-1587" r="-6471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517260" y="3880555"/>
                <a:ext cx="558102" cy="385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260" y="3880555"/>
                <a:ext cx="558102" cy="385105"/>
              </a:xfrm>
              <a:prstGeom prst="rect">
                <a:avLst/>
              </a:prstGeom>
              <a:blipFill>
                <a:blip r:embed="rId9"/>
                <a:stretch>
                  <a:fillRect t="-1587" r="-3261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77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068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sz="2800" dirty="0"/>
              <a:t>Overview of Our Approach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Main Technical Results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Related Work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Experiments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3040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Overview of Our Approach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47929" y="4885268"/>
            <a:ext cx="1794934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DataConnector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47812" y="3013963"/>
            <a:ext cx="3369734" cy="2466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1905029" y="4144433"/>
            <a:ext cx="2480734" cy="612648"/>
          </a:xfrm>
          <a:prstGeom prst="flowChartDecisi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Columnizer</a:t>
            </a:r>
            <a:endParaRPr lang="en-US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5207024" y="3013963"/>
            <a:ext cx="1498600" cy="502581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Sample</a:t>
            </a:r>
          </a:p>
        </p:txBody>
      </p:sp>
      <p:sp>
        <p:nvSpPr>
          <p:cNvPr id="9" name="Flowchart: Card 8"/>
          <p:cNvSpPr/>
          <p:nvPr/>
        </p:nvSpPr>
        <p:spPr>
          <a:xfrm>
            <a:off x="5207024" y="3908552"/>
            <a:ext cx="1481668" cy="542205"/>
          </a:xfrm>
          <a:prstGeom prst="flowChartPunchedCard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LF Index</a:t>
            </a:r>
          </a:p>
        </p:txBody>
      </p:sp>
      <p:sp>
        <p:nvSpPr>
          <p:cNvPr id="10" name="Flowchart: Card 9"/>
          <p:cNvSpPr/>
          <p:nvPr/>
        </p:nvSpPr>
        <p:spPr>
          <a:xfrm>
            <a:off x="4995349" y="4799427"/>
            <a:ext cx="1481668" cy="542205"/>
          </a:xfrm>
          <a:prstGeom prst="flowChartPunchedCard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 Index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1566345" y="3556168"/>
            <a:ext cx="1498600" cy="50258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MetaData</a:t>
            </a:r>
            <a:endParaRPr lang="en-US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3217346" y="3556168"/>
            <a:ext cx="1498600" cy="50258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Dictionary</a:t>
            </a:r>
          </a:p>
        </p:txBody>
      </p:sp>
      <p:cxnSp>
        <p:nvCxnSpPr>
          <p:cNvPr id="15" name="Straight Arrow Connector 14"/>
          <p:cNvCxnSpPr>
            <a:stCxn id="4" idx="0"/>
            <a:endCxn id="7" idx="2"/>
          </p:cNvCxnSpPr>
          <p:nvPr/>
        </p:nvCxnSpPr>
        <p:spPr>
          <a:xfrm flipV="1">
            <a:off x="3145396" y="4757081"/>
            <a:ext cx="0" cy="12818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11" idx="2"/>
          </p:cNvCxnSpPr>
          <p:nvPr/>
        </p:nvCxnSpPr>
        <p:spPr>
          <a:xfrm flipH="1" flipV="1">
            <a:off x="2315645" y="4058749"/>
            <a:ext cx="829751" cy="8568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0"/>
            <a:endCxn id="12" idx="2"/>
          </p:cNvCxnSpPr>
          <p:nvPr/>
        </p:nvCxnSpPr>
        <p:spPr>
          <a:xfrm flipV="1">
            <a:off x="3145396" y="4058749"/>
            <a:ext cx="821250" cy="8568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202278" y="2101253"/>
            <a:ext cx="5715000" cy="3379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ecision 21"/>
          <p:cNvSpPr/>
          <p:nvPr/>
        </p:nvSpPr>
        <p:spPr>
          <a:xfrm>
            <a:off x="3788863" y="2101253"/>
            <a:ext cx="2366415" cy="766725"/>
          </a:xfrm>
          <a:prstGeom prst="flowChartDecision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Processor</a:t>
            </a:r>
          </a:p>
        </p:txBody>
      </p:sp>
      <p:cxnSp>
        <p:nvCxnSpPr>
          <p:cNvPr id="24" name="Straight Arrow Connector 23"/>
          <p:cNvCxnSpPr>
            <a:stCxn id="8" idx="0"/>
            <a:endCxn id="22" idx="2"/>
          </p:cNvCxnSpPr>
          <p:nvPr/>
        </p:nvCxnSpPr>
        <p:spPr>
          <a:xfrm flipH="1" flipV="1">
            <a:off x="4972071" y="2867978"/>
            <a:ext cx="984253" cy="14598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22" idx="2"/>
          </p:cNvCxnSpPr>
          <p:nvPr/>
        </p:nvCxnSpPr>
        <p:spPr>
          <a:xfrm flipH="1" flipV="1">
            <a:off x="4972071" y="2867978"/>
            <a:ext cx="234953" cy="131167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22" idx="2"/>
          </p:cNvCxnSpPr>
          <p:nvPr/>
        </p:nvCxnSpPr>
        <p:spPr>
          <a:xfrm flipH="1" flipV="1">
            <a:off x="4972071" y="2867978"/>
            <a:ext cx="23278" cy="22025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0"/>
            <a:endCxn id="22" idx="2"/>
          </p:cNvCxnSpPr>
          <p:nvPr/>
        </p:nvCxnSpPr>
        <p:spPr>
          <a:xfrm flipV="1">
            <a:off x="3132679" y="2867978"/>
            <a:ext cx="1839392" cy="14598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Magnetic Disk 34"/>
          <p:cNvSpPr/>
          <p:nvPr/>
        </p:nvSpPr>
        <p:spPr>
          <a:xfrm>
            <a:off x="2516046" y="5497916"/>
            <a:ext cx="1272817" cy="80281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source</a:t>
            </a:r>
          </a:p>
          <a:p>
            <a:pPr algn="ctr"/>
            <a:r>
              <a:rPr lang="en-US" sz="1600" dirty="0"/>
              <a:t>e.g., SQL DB</a:t>
            </a:r>
          </a:p>
        </p:txBody>
      </p:sp>
      <p:cxnSp>
        <p:nvCxnSpPr>
          <p:cNvPr id="36" name="Straight Arrow Connector 35"/>
          <p:cNvCxnSpPr>
            <a:stCxn id="35" idx="0"/>
            <a:endCxn id="4" idx="2"/>
          </p:cNvCxnSpPr>
          <p:nvPr/>
        </p:nvCxnSpPr>
        <p:spPr>
          <a:xfrm flipH="1" flipV="1">
            <a:off x="3145396" y="5342468"/>
            <a:ext cx="7059" cy="42305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Arrow 38"/>
          <p:cNvSpPr/>
          <p:nvPr/>
        </p:nvSpPr>
        <p:spPr>
          <a:xfrm>
            <a:off x="6129889" y="2380354"/>
            <a:ext cx="897467" cy="208522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39"/>
          <p:cNvSpPr/>
          <p:nvPr/>
        </p:nvSpPr>
        <p:spPr>
          <a:xfrm>
            <a:off x="4854593" y="1794935"/>
            <a:ext cx="234954" cy="29785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Line Callout 1 (Accent Bar) 46"/>
              <p:cNvSpPr/>
              <p:nvPr/>
            </p:nvSpPr>
            <p:spPr>
              <a:xfrm>
                <a:off x="7703386" y="2903896"/>
                <a:ext cx="3226283" cy="612648"/>
              </a:xfrm>
              <a:prstGeom prst="accentCallout1">
                <a:avLst>
                  <a:gd name="adj1" fmla="val 55360"/>
                  <a:gd name="adj2" fmla="val -8333"/>
                  <a:gd name="adj3" fmla="val 57585"/>
                  <a:gd name="adj4" fmla="val -32661"/>
                </a:avLst>
              </a:prstGeom>
              <a:solidFill>
                <a:schemeClr val="tx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In-memory random sample each with size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Line Callout 1 (Accent Bar)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386" y="2903896"/>
                <a:ext cx="3226283" cy="612648"/>
              </a:xfrm>
              <a:prstGeom prst="accentCallout1">
                <a:avLst>
                  <a:gd name="adj1" fmla="val 55360"/>
                  <a:gd name="adj2" fmla="val -8333"/>
                  <a:gd name="adj3" fmla="val 57585"/>
                  <a:gd name="adj4" fmla="val -32661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Line Callout 1 (Accent Bar) 47"/>
              <p:cNvSpPr/>
              <p:nvPr/>
            </p:nvSpPr>
            <p:spPr>
              <a:xfrm>
                <a:off x="7703386" y="3807458"/>
                <a:ext cx="3450569" cy="612648"/>
              </a:xfrm>
              <a:prstGeom prst="accentCallout1">
                <a:avLst>
                  <a:gd name="adj1" fmla="val 55360"/>
                  <a:gd name="adj2" fmla="val -8333"/>
                  <a:gd name="adj3" fmla="val 54769"/>
                  <a:gd name="adj4" fmla="val -29862"/>
                </a:avLst>
              </a:prstGeom>
              <a:solidFill>
                <a:schemeClr val="tx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(On-disk) LF Index: scanning at most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rad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rows for each query</a:t>
                </a:r>
              </a:p>
            </p:txBody>
          </p:sp>
        </mc:Choice>
        <mc:Fallback xmlns="">
          <p:sp>
            <p:nvSpPr>
              <p:cNvPr id="48" name="Line Callout 1 (Accent Bar)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386" y="3807458"/>
                <a:ext cx="3450569" cy="612648"/>
              </a:xfrm>
              <a:prstGeom prst="accentCallout1">
                <a:avLst>
                  <a:gd name="adj1" fmla="val 55360"/>
                  <a:gd name="adj2" fmla="val -8333"/>
                  <a:gd name="adj3" fmla="val 54769"/>
                  <a:gd name="adj4" fmla="val -29862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Line Callout 1 (Accent Bar) 48"/>
              <p:cNvSpPr/>
              <p:nvPr/>
            </p:nvSpPr>
            <p:spPr>
              <a:xfrm>
                <a:off x="7703387" y="4608693"/>
                <a:ext cx="3226282" cy="998481"/>
              </a:xfrm>
              <a:prstGeom prst="accentCallout1">
                <a:avLst>
                  <a:gd name="adj1" fmla="val 55360"/>
                  <a:gd name="adj2" fmla="val -8333"/>
                  <a:gd name="adj3" fmla="val 55953"/>
                  <a:gd name="adj4" fmla="val -38571"/>
                </a:avLst>
              </a:prstGeom>
              <a:solidFill>
                <a:schemeClr val="tx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(On-disk) MA index: issuing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random access for each query</a:t>
                </a:r>
              </a:p>
            </p:txBody>
          </p:sp>
        </mc:Choice>
        <mc:Fallback xmlns="">
          <p:sp>
            <p:nvSpPr>
              <p:cNvPr id="49" name="Line Callout 1 (Accent Bar)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387" y="4608693"/>
                <a:ext cx="3226282" cy="998481"/>
              </a:xfrm>
              <a:prstGeom prst="accentCallout1">
                <a:avLst>
                  <a:gd name="adj1" fmla="val 55360"/>
                  <a:gd name="adj2" fmla="val -8333"/>
                  <a:gd name="adj3" fmla="val 55953"/>
                  <a:gd name="adj4" fmla="val -38571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4698137" y="3161879"/>
            <a:ext cx="461400" cy="20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699904" y="4076280"/>
            <a:ext cx="461400" cy="20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489446" y="5004559"/>
            <a:ext cx="461400" cy="20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Line Callout 1 (Accent Bar) 46"/>
              <p:cNvSpPr/>
              <p:nvPr/>
            </p:nvSpPr>
            <p:spPr>
              <a:xfrm>
                <a:off x="7703385" y="1786462"/>
                <a:ext cx="3062379" cy="612648"/>
              </a:xfrm>
              <a:prstGeom prst="accentCallout1">
                <a:avLst>
                  <a:gd name="adj1" fmla="val 945"/>
                  <a:gd name="adj2" fmla="val -8333"/>
                  <a:gd name="adj3" fmla="val 1615"/>
                  <a:gd name="adj4" fmla="val -90202"/>
                </a:avLst>
              </a:prstGeom>
              <a:solidFill>
                <a:srgbClr val="00206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-approximation answer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Line Callout 1 (Accent Bar)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385" y="1786462"/>
                <a:ext cx="3062379" cy="612648"/>
              </a:xfrm>
              <a:prstGeom prst="accentCallout1">
                <a:avLst>
                  <a:gd name="adj1" fmla="val 945"/>
                  <a:gd name="adj2" fmla="val -8333"/>
                  <a:gd name="adj3" fmla="val 1615"/>
                  <a:gd name="adj4" fmla="val -9020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 flipV="1">
            <a:off x="1202278" y="2867978"/>
            <a:ext cx="5715000" cy="35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02278" y="251286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Online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13527" y="291573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Offline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87627" y="5530026"/>
                <a:ext cx="30805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400" dirty="0"/>
                  <a:t>: size of the fact table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2400" dirty="0"/>
                  <a:t>: error bound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627" y="5530026"/>
                <a:ext cx="3080587" cy="830997"/>
              </a:xfrm>
              <a:prstGeom prst="rect">
                <a:avLst/>
              </a:prstGeom>
              <a:blipFill>
                <a:blip r:embed="rId7"/>
                <a:stretch>
                  <a:fillRect l="-594" t="-5882" r="-198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1511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2.9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2218</TotalTime>
  <Words>994</Words>
  <Application>Microsoft Office PowerPoint</Application>
  <PresentationFormat>Widescreen</PresentationFormat>
  <Paragraphs>312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Segoe</vt:lpstr>
      <vt:lpstr>宋体</vt:lpstr>
      <vt:lpstr>Calibri</vt:lpstr>
      <vt:lpstr>Calibri Light</vt:lpstr>
      <vt:lpstr>Cambria Math</vt:lpstr>
      <vt:lpstr>Wingdings</vt:lpstr>
      <vt:lpstr>Retrospect</vt:lpstr>
      <vt:lpstr>Sample + Seek: Approximating Aggregates with Distribution Precision Guarantee</vt:lpstr>
      <vt:lpstr>Outline</vt:lpstr>
      <vt:lpstr>Outline</vt:lpstr>
      <vt:lpstr>Motivation</vt:lpstr>
      <vt:lpstr>Problem Definition</vt:lpstr>
      <vt:lpstr>Problem Definition: Error Guarantee</vt:lpstr>
      <vt:lpstr>Problem Definition: Goal of Our System</vt:lpstr>
      <vt:lpstr>Outline</vt:lpstr>
      <vt:lpstr>Overview of Our Approach</vt:lpstr>
      <vt:lpstr>Outline</vt:lpstr>
      <vt:lpstr>Main Technical Results</vt:lpstr>
      <vt:lpstr>Sampling for COUNT Aggregates</vt:lpstr>
      <vt:lpstr>Sampling for COUNT Aggregates with Predicates</vt:lpstr>
      <vt:lpstr>Sampling for SUM Aggregates with Predicates</vt:lpstr>
      <vt:lpstr>Main Technical Results</vt:lpstr>
      <vt:lpstr>When Sampling is Not Sufficient</vt:lpstr>
      <vt:lpstr>When Sampling is Not Sufficient</vt:lpstr>
      <vt:lpstr>Main Technical Results</vt:lpstr>
      <vt:lpstr>When Sampling is Not Sufficient</vt:lpstr>
      <vt:lpstr>Augment Index with Approximate Measures</vt:lpstr>
      <vt:lpstr>Outline</vt:lpstr>
      <vt:lpstr>Related Work</vt:lpstr>
      <vt:lpstr>Outline</vt:lpstr>
      <vt:lpstr>Experiments</vt:lpstr>
      <vt:lpstr>Experiments</vt:lpstr>
      <vt:lpstr>Outline</vt:lpstr>
      <vt:lpstr>Conclusion</vt:lpstr>
      <vt:lpstr>PowerPoint Presentation</vt:lpstr>
      <vt:lpstr>When Sampling is Sufficient</vt:lpstr>
      <vt:lpstr>When Sampling is Sufficient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 Query Processing</dc:title>
  <dc:creator>silu huang</dc:creator>
  <cp:lastModifiedBy>Bolin Ding</cp:lastModifiedBy>
  <cp:revision>319</cp:revision>
  <dcterms:created xsi:type="dcterms:W3CDTF">2015-06-24T16:27:33Z</dcterms:created>
  <dcterms:modified xsi:type="dcterms:W3CDTF">2016-06-29T16:03:43Z</dcterms:modified>
</cp:coreProperties>
</file>