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70" r:id="rId13"/>
    <p:sldId id="265" r:id="rId14"/>
    <p:sldId id="263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2244-B58F-254E-B137-3AF6CDA03AD8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E63-1034-064B-BF7E-C765D1E9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Dremel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OLAP, column stores are a lot better than row stores</a:t>
            </a:r>
          </a:p>
          <a:p>
            <a:r>
              <a:rPr lang="en-US" dirty="0" smtClean="0"/>
              <a:t>Key idea: store values for a single column together</a:t>
            </a:r>
          </a:p>
          <a:p>
            <a:r>
              <a:rPr lang="en-US" dirty="0" smtClean="0"/>
              <a:t>Why is this better for aggregation?</a:t>
            </a:r>
          </a:p>
          <a:p>
            <a:pPr lvl="1"/>
            <a:r>
              <a:rPr lang="en-US" dirty="0" smtClean="0"/>
              <a:t>Better compression; can pack similar values together better</a:t>
            </a:r>
          </a:p>
          <a:p>
            <a:pPr lvl="1"/>
            <a:r>
              <a:rPr lang="en-US" dirty="0" smtClean="0"/>
              <a:t>Can skip over unnecessary columns</a:t>
            </a:r>
          </a:p>
          <a:p>
            <a:pPr lvl="1"/>
            <a:r>
              <a:rPr lang="en-US" dirty="0" smtClean="0"/>
              <a:t>Much less data read from disk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column stores suffer relative to row stores?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column stores suffer relative to row stores?</a:t>
            </a:r>
          </a:p>
          <a:p>
            <a:pPr lvl="1"/>
            <a:r>
              <a:rPr lang="en-US" dirty="0" smtClean="0"/>
              <a:t>Want to point at a certain data item (e.g., find me the year where company XXX was established)</a:t>
            </a:r>
          </a:p>
          <a:p>
            <a:pPr lvl="1"/>
            <a:r>
              <a:rPr lang="en-US" dirty="0" smtClean="0"/>
              <a:t>Transactions can be bad:</a:t>
            </a:r>
          </a:p>
          <a:p>
            <a:pPr lvl="2"/>
            <a:r>
              <a:rPr lang="en-US" dirty="0" smtClean="0"/>
              <a:t>Insertions, deletions can be quite terrible</a:t>
            </a:r>
          </a:p>
          <a:p>
            <a:pPr lvl="2"/>
            <a:r>
              <a:rPr lang="en-US" dirty="0" smtClean="0"/>
              <a:t>Writes require multiple accesses</a:t>
            </a:r>
          </a:p>
        </p:txBody>
      </p:sp>
    </p:spTree>
    <p:extLst>
      <p:ext uri="{BB962C8B-B14F-4D97-AF65-F5344CB8AC3E}">
        <p14:creationId xmlns:p14="http://schemas.microsoft.com/office/powerpoint/2010/main" val="17707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Dremel</a:t>
            </a:r>
            <a:r>
              <a:rPr lang="en-US" dirty="0" smtClean="0"/>
              <a:t>: Column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Turns out, this has been open-sourced by Twitter as “Parquet”</a:t>
            </a:r>
          </a:p>
          <a:p>
            <a:r>
              <a:rPr lang="en-US" dirty="0" smtClean="0"/>
              <a:t>Are there cases where the column encoding scheme proposed doesn’t make much sense?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Dremel</a:t>
            </a:r>
            <a:r>
              <a:rPr lang="en-US" dirty="0" smtClean="0"/>
              <a:t>: Column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Turns out, this has been open-sourced by Twitter as “Parquet”</a:t>
            </a:r>
          </a:p>
          <a:p>
            <a:r>
              <a:rPr lang="en-US" dirty="0" smtClean="0"/>
              <a:t>Would this column encoding make sense if:</a:t>
            </a:r>
          </a:p>
          <a:p>
            <a:pPr lvl="1"/>
            <a:r>
              <a:rPr lang="en-US" dirty="0" smtClean="0"/>
              <a:t>All records have a rigid schema?</a:t>
            </a:r>
          </a:p>
          <a:p>
            <a:pPr lvl="1"/>
            <a:r>
              <a:rPr lang="en-US" dirty="0" smtClean="0"/>
              <a:t>Not all records obey the schema?</a:t>
            </a:r>
          </a:p>
          <a:p>
            <a:pPr lvl="2"/>
            <a:r>
              <a:rPr lang="en-US" dirty="0" smtClean="0"/>
              <a:t>Often the case in </a:t>
            </a:r>
            <a:r>
              <a:rPr lang="en-US" dirty="0" err="1" smtClean="0"/>
              <a:t>json</a:t>
            </a:r>
            <a:r>
              <a:rPr lang="en-US" dirty="0" smtClean="0"/>
              <a:t>/xml – mistakes in data generation</a:t>
            </a:r>
          </a:p>
          <a:p>
            <a:pPr lvl="1"/>
            <a:r>
              <a:rPr lang="en-US" dirty="0" smtClean="0"/>
              <a:t>If most data “looks the same” with a few exceptions?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would you take into account while deciding the </a:t>
            </a:r>
            <a:r>
              <a:rPr lang="en-US" dirty="0" err="1" smtClean="0"/>
              <a:t>fanout</a:t>
            </a:r>
            <a:r>
              <a:rPr lang="en-US" dirty="0" smtClean="0"/>
              <a:t> for the hierarchical trees?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factors would you take into account while deciding the </a:t>
            </a:r>
            <a:r>
              <a:rPr lang="en-US" dirty="0" err="1" smtClean="0"/>
              <a:t>fanout</a:t>
            </a:r>
            <a:r>
              <a:rPr lang="en-US" dirty="0" smtClean="0"/>
              <a:t> for the hierarchical trees?</a:t>
            </a:r>
          </a:p>
          <a:p>
            <a:r>
              <a:rPr lang="en-US" dirty="0" smtClean="0"/>
              <a:t>Too small </a:t>
            </a:r>
            <a:r>
              <a:rPr lang="en-US" dirty="0" err="1" smtClean="0"/>
              <a:t>fanout</a:t>
            </a:r>
            <a:r>
              <a:rPr lang="en-US" dirty="0" smtClean="0"/>
              <a:t> may do too much unnecessary network bandwidth for too little gain</a:t>
            </a:r>
          </a:p>
          <a:p>
            <a:r>
              <a:rPr lang="en-US" dirty="0" smtClean="0"/>
              <a:t>Too large </a:t>
            </a:r>
            <a:r>
              <a:rPr lang="en-US" dirty="0" err="1" smtClean="0"/>
              <a:t>fanout</a:t>
            </a:r>
            <a:r>
              <a:rPr lang="en-US" dirty="0" smtClean="0"/>
              <a:t> may end up overwhelming one node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CPU capability</a:t>
            </a:r>
          </a:p>
          <a:p>
            <a:pPr lvl="1"/>
            <a:r>
              <a:rPr lang="en-US" dirty="0" smtClean="0"/>
              <a:t>Local Memory</a:t>
            </a:r>
          </a:p>
          <a:p>
            <a:pPr lvl="1"/>
            <a:r>
              <a:rPr lang="en-US" dirty="0" smtClean="0"/>
              <a:t>Local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DB Systems have been around for 20-30 years prior</a:t>
            </a:r>
          </a:p>
          <a:p>
            <a:r>
              <a:rPr lang="en-US" dirty="0" smtClean="0"/>
              <a:t>Historical DB companies supporting parallelism include:</a:t>
            </a:r>
          </a:p>
          <a:p>
            <a:pPr lvl="1"/>
            <a:r>
              <a:rPr lang="en-US" dirty="0" smtClean="0"/>
              <a:t>Teradata, Tandem, Informix, Oracle, </a:t>
            </a:r>
            <a:r>
              <a:rPr lang="en-US" dirty="0" err="1" smtClean="0"/>
              <a:t>RedBrick</a:t>
            </a:r>
            <a:r>
              <a:rPr lang="en-US" dirty="0" smtClean="0"/>
              <a:t>, Sybase, DB2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Along came </a:t>
            </a:r>
            <a:r>
              <a:rPr lang="en-US" dirty="0" err="1" smtClean="0"/>
              <a:t>NoSQL</a:t>
            </a:r>
            <a:r>
              <a:rPr lang="en-US" dirty="0" smtClean="0"/>
              <a:t> (early-mid 2000s)</a:t>
            </a:r>
          </a:p>
          <a:p>
            <a:pPr lvl="1"/>
            <a:r>
              <a:rPr lang="en-US" dirty="0" smtClean="0"/>
              <a:t>The idea that databases are slow slow slow</a:t>
            </a:r>
          </a:p>
          <a:p>
            <a:pPr lvl="1"/>
            <a:r>
              <a:rPr lang="en-US" dirty="0" smtClean="0"/>
              <a:t>Complaints included</a:t>
            </a:r>
          </a:p>
          <a:p>
            <a:pPr lvl="2"/>
            <a:r>
              <a:rPr lang="en-US" dirty="0" smtClean="0"/>
              <a:t>Too slow</a:t>
            </a:r>
          </a:p>
          <a:p>
            <a:pPr lvl="2"/>
            <a:r>
              <a:rPr lang="en-US" dirty="0" smtClean="0"/>
              <a:t>Too much loading time</a:t>
            </a:r>
          </a:p>
          <a:p>
            <a:pPr lvl="2"/>
            <a:r>
              <a:rPr lang="en-US" dirty="0" smtClean="0"/>
              <a:t>Too monolithic and complex</a:t>
            </a:r>
          </a:p>
          <a:p>
            <a:pPr lvl="3"/>
            <a:r>
              <a:rPr lang="en-US" dirty="0" smtClean="0"/>
              <a:t>Instruction manuals of ~500 pages</a:t>
            </a:r>
          </a:p>
          <a:p>
            <a:pPr lvl="2"/>
            <a:r>
              <a:rPr lang="en-US" dirty="0" smtClean="0"/>
              <a:t>Too much heft for “internet scale” applications</a:t>
            </a:r>
          </a:p>
          <a:p>
            <a:pPr lvl="2"/>
            <a:r>
              <a:rPr lang="en-US" dirty="0" smtClean="0"/>
              <a:t>Too expensive</a:t>
            </a:r>
          </a:p>
          <a:p>
            <a:pPr lvl="2"/>
            <a:r>
              <a:rPr lang="en-US" dirty="0" smtClean="0"/>
              <a:t>Too hard to understand</a:t>
            </a:r>
          </a:p>
          <a:p>
            <a:pPr marL="0" indent="0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615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story of </a:t>
            </a:r>
            <a:r>
              <a:rPr lang="en-US" dirty="0" err="1" smtClean="0"/>
              <a:t>NoSQL</a:t>
            </a:r>
            <a:r>
              <a:rPr lang="en-US" dirty="0" smtClean="0"/>
              <a:t> and its intimate relationship with Google </a:t>
            </a:r>
          </a:p>
          <a:p>
            <a:r>
              <a:rPr lang="en-US" dirty="0" smtClean="0"/>
              <a:t>This is the OLAP story, not the OLTP story</a:t>
            </a:r>
          </a:p>
          <a:p>
            <a:r>
              <a:rPr lang="en-US" dirty="0" smtClean="0"/>
              <a:t>OLTP story</a:t>
            </a:r>
          </a:p>
          <a:p>
            <a:pPr lvl="1"/>
            <a:r>
              <a:rPr lang="en-US" dirty="0" err="1" smtClean="0"/>
              <a:t>BigTable</a:t>
            </a:r>
            <a:r>
              <a:rPr lang="en-US" dirty="0" smtClean="0"/>
              <a:t> (06) =&gt; </a:t>
            </a:r>
            <a:r>
              <a:rPr lang="en-US" dirty="0" err="1" smtClean="0"/>
              <a:t>MegaStore</a:t>
            </a:r>
            <a:r>
              <a:rPr lang="en-US" dirty="0" smtClean="0"/>
              <a:t> (11) =&gt; Spanner, F1 (12)</a:t>
            </a:r>
          </a:p>
          <a:p>
            <a:pPr lvl="1"/>
            <a:r>
              <a:rPr lang="en-US" dirty="0" smtClean="0"/>
              <a:t>Less consistency =&gt; More consistency</a:t>
            </a:r>
          </a:p>
          <a:p>
            <a:pPr lvl="1"/>
            <a:r>
              <a:rPr lang="en-US" dirty="0" smtClean="0"/>
              <a:t>Contemporaries: </a:t>
            </a:r>
          </a:p>
          <a:p>
            <a:pPr lvl="2"/>
            <a:r>
              <a:rPr lang="en-US" dirty="0" smtClean="0"/>
              <a:t>PNUTS, Cassandra,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Dynamo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050"/>
            <a:ext cx="8229600" cy="51508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OLAP story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(04) =&gt; </a:t>
            </a:r>
            <a:r>
              <a:rPr lang="en-US" dirty="0" err="1" smtClean="0"/>
              <a:t>Dremel</a:t>
            </a:r>
            <a:r>
              <a:rPr lang="en-US" dirty="0" smtClean="0"/>
              <a:t> (10)</a:t>
            </a:r>
          </a:p>
          <a:p>
            <a:pPr lvl="1"/>
            <a:r>
              <a:rPr lang="en-US" dirty="0" smtClean="0"/>
              <a:t>Less using </a:t>
            </a:r>
            <a:r>
              <a:rPr lang="en-US" dirty="0" err="1" smtClean="0"/>
              <a:t>pdb</a:t>
            </a:r>
            <a:r>
              <a:rPr lang="en-US" dirty="0" smtClean="0"/>
              <a:t> principles =&gt; More using </a:t>
            </a:r>
            <a:r>
              <a:rPr lang="en-US" dirty="0" err="1" smtClean="0"/>
              <a:t>pdb</a:t>
            </a:r>
            <a:r>
              <a:rPr lang="en-US" dirty="0" smtClean="0"/>
              <a:t> principles</a:t>
            </a:r>
          </a:p>
          <a:p>
            <a:pPr lvl="1"/>
            <a:r>
              <a:rPr lang="en-US" dirty="0" smtClean="0"/>
              <a:t>By 2010, Google had restricted </a:t>
            </a:r>
            <a:r>
              <a:rPr lang="en-US" dirty="0" err="1" smtClean="0"/>
              <a:t>MapReduce</a:t>
            </a:r>
            <a:r>
              <a:rPr lang="en-US" dirty="0" smtClean="0"/>
              <a:t> to complex batch processing, with </a:t>
            </a:r>
            <a:r>
              <a:rPr lang="en-US" dirty="0" err="1" smtClean="0"/>
              <a:t>Dremel</a:t>
            </a:r>
            <a:r>
              <a:rPr lang="en-US" dirty="0" smtClean="0"/>
              <a:t> for interactive analytics</a:t>
            </a:r>
          </a:p>
          <a:p>
            <a:pPr lvl="1"/>
            <a:r>
              <a:rPr lang="en-US" dirty="0" smtClean="0"/>
              <a:t>Contemporaries:</a:t>
            </a:r>
          </a:p>
          <a:p>
            <a:pPr lvl="2"/>
            <a:r>
              <a:rPr lang="en-US" dirty="0" err="1" smtClean="0"/>
              <a:t>MapReduce</a:t>
            </a:r>
            <a:r>
              <a:rPr lang="en-US" dirty="0" smtClean="0"/>
              <a:t>: </a:t>
            </a:r>
            <a:r>
              <a:rPr lang="en-US" dirty="0" err="1" smtClean="0"/>
              <a:t>Hadoop</a:t>
            </a:r>
            <a:r>
              <a:rPr lang="en-US" dirty="0" smtClean="0"/>
              <a:t> (Yahoo)</a:t>
            </a:r>
          </a:p>
          <a:p>
            <a:pPr lvl="2"/>
            <a:r>
              <a:rPr lang="en-US" dirty="0" smtClean="0"/>
              <a:t>PSQL-on-</a:t>
            </a:r>
            <a:r>
              <a:rPr lang="en-US" dirty="0" err="1" smtClean="0"/>
              <a:t>MapReduce</a:t>
            </a:r>
            <a:r>
              <a:rPr lang="en-US" dirty="0" smtClean="0"/>
              <a:t>: Pig (Yahoo), Hive (Facebook)</a:t>
            </a:r>
          </a:p>
          <a:p>
            <a:pPr lvl="2"/>
            <a:r>
              <a:rPr lang="en-US" dirty="0" smtClean="0"/>
              <a:t>PSQL-not-on-</a:t>
            </a:r>
            <a:r>
              <a:rPr lang="en-US" dirty="0" err="1" smtClean="0"/>
              <a:t>MapReduce</a:t>
            </a:r>
            <a:r>
              <a:rPr lang="en-US" dirty="0" smtClean="0"/>
              <a:t>: Impala</a:t>
            </a:r>
          </a:p>
          <a:p>
            <a:pPr lvl="1"/>
            <a:r>
              <a:rPr lang="en-US" dirty="0" smtClean="0"/>
              <a:t>Newest “in-memory” parallel analytics platform:</a:t>
            </a:r>
          </a:p>
          <a:p>
            <a:pPr lvl="2"/>
            <a:r>
              <a:rPr lang="en-US" dirty="0" smtClean="0"/>
              <a:t>Scuba (Facebook), </a:t>
            </a:r>
            <a:r>
              <a:rPr lang="en-US" dirty="0" err="1" smtClean="0"/>
              <a:t>PowerDrill</a:t>
            </a:r>
            <a:r>
              <a:rPr lang="en-US" dirty="0" smtClean="0"/>
              <a:t> (Google)</a:t>
            </a:r>
          </a:p>
          <a:p>
            <a:pPr lvl="2"/>
            <a:r>
              <a:rPr lang="en-US" dirty="0" smtClean="0"/>
              <a:t>Memory is the new disk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2004: Google published </a:t>
            </a:r>
            <a:r>
              <a:rPr lang="en-US" dirty="0" err="1" smtClean="0"/>
              <a:t>MapReduce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Parallel programming paradigm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Fast fast fast</a:t>
            </a:r>
          </a:p>
          <a:p>
            <a:pPr lvl="2"/>
            <a:r>
              <a:rPr lang="en-US" dirty="0" smtClean="0"/>
              <a:t>Imperative</a:t>
            </a:r>
          </a:p>
          <a:p>
            <a:pPr lvl="2"/>
            <a:r>
              <a:rPr lang="en-US" dirty="0" smtClean="0"/>
              <a:t>Many real use-cases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err="1" smtClean="0"/>
              <a:t>Checkpointing</a:t>
            </a:r>
            <a:r>
              <a:rPr lang="en-US" dirty="0" smtClean="0"/>
              <a:t> all intermediate results </a:t>
            </a:r>
          </a:p>
          <a:p>
            <a:pPr lvl="2"/>
            <a:r>
              <a:rPr lang="en-US" dirty="0" smtClean="0"/>
              <a:t>No real logic or optimization</a:t>
            </a:r>
          </a:p>
          <a:p>
            <a:pPr lvl="2"/>
            <a:r>
              <a:rPr lang="en-US" dirty="0" smtClean="0"/>
              <a:t>Very “rigid”, no room for improvement</a:t>
            </a:r>
          </a:p>
          <a:p>
            <a:pPr lvl="2"/>
            <a:r>
              <a:rPr lang="en-US" dirty="0" smtClean="0"/>
              <a:t>Many bottlenecks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Along comes </a:t>
            </a:r>
            <a:r>
              <a:rPr lang="en-US" dirty="0" err="1" smtClean="0"/>
              <a:t>Dremel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2010:</a:t>
            </a:r>
          </a:p>
          <a:p>
            <a:pPr lvl="1"/>
            <a:r>
              <a:rPr lang="en-US" dirty="0" smtClean="0"/>
              <a:t>Still not a full-fledged parallel database</a:t>
            </a:r>
          </a:p>
          <a:p>
            <a:pPr lvl="1"/>
            <a:r>
              <a:rPr lang="en-US" dirty="0" smtClean="0"/>
              <a:t>PROJECT-SELECT-AGGREGATE</a:t>
            </a:r>
          </a:p>
          <a:p>
            <a:pPr lvl="1"/>
            <a:r>
              <a:rPr lang="en-US" dirty="0" smtClean="0"/>
              <a:t>What does it lack?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Along comes </a:t>
            </a:r>
            <a:r>
              <a:rPr lang="en-US" dirty="0" err="1" smtClean="0"/>
              <a:t>Dremel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2010:</a:t>
            </a:r>
          </a:p>
          <a:p>
            <a:pPr lvl="1"/>
            <a:r>
              <a:rPr lang="en-US" dirty="0" smtClean="0"/>
              <a:t>Still not a full-fledged parallel database</a:t>
            </a:r>
          </a:p>
          <a:p>
            <a:pPr lvl="1"/>
            <a:r>
              <a:rPr lang="en-US" dirty="0" smtClean="0"/>
              <a:t>What does it lack?</a:t>
            </a:r>
          </a:p>
          <a:p>
            <a:pPr lvl="2"/>
            <a:r>
              <a:rPr lang="en-US" dirty="0" smtClean="0"/>
              <a:t>Support for joins</a:t>
            </a:r>
          </a:p>
          <a:p>
            <a:pPr lvl="2"/>
            <a:r>
              <a:rPr lang="en-US" dirty="0" smtClean="0"/>
              <a:t>Support for transactions (it is read-only)</a:t>
            </a:r>
          </a:p>
          <a:p>
            <a:pPr lvl="2"/>
            <a:r>
              <a:rPr lang="en-US" dirty="0" smtClean="0"/>
              <a:t>Support for intelligent partitioning?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OLAP, column stores are a lot better than row stores</a:t>
            </a:r>
          </a:p>
          <a:p>
            <a:r>
              <a:rPr lang="en-US" dirty="0" smtClean="0"/>
              <a:t>Idea from the 80s, commercialized as </a:t>
            </a:r>
            <a:r>
              <a:rPr lang="en-US" dirty="0" err="1" smtClean="0"/>
              <a:t>Vertica</a:t>
            </a:r>
            <a:r>
              <a:rPr lang="en-US" dirty="0" smtClean="0"/>
              <a:t> in 2005.</a:t>
            </a:r>
          </a:p>
          <a:p>
            <a:r>
              <a:rPr lang="en-US" dirty="0" smtClean="0"/>
              <a:t>Key idea: store values for a single column together</a:t>
            </a:r>
          </a:p>
          <a:p>
            <a:r>
              <a:rPr lang="en-US" dirty="0" smtClean="0"/>
              <a:t>Why is this better for aggregation/OLAP?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620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Dremel</vt:lpstr>
      <vt:lpstr>Some History</vt:lpstr>
      <vt:lpstr>NoSQL</vt:lpstr>
      <vt:lpstr>NoSQL</vt:lpstr>
      <vt:lpstr>NoSQL</vt:lpstr>
      <vt:lpstr>Map-Reduce</vt:lpstr>
      <vt:lpstr>Along comes Dremel</vt:lpstr>
      <vt:lpstr>Along comes Dremel</vt:lpstr>
      <vt:lpstr>Column Stores</vt:lpstr>
      <vt:lpstr>Column Stores</vt:lpstr>
      <vt:lpstr>Column Stores</vt:lpstr>
      <vt:lpstr>Column Stores</vt:lpstr>
      <vt:lpstr>Dremel: Column Encoding</vt:lpstr>
      <vt:lpstr>Dremel: Column Encoding</vt:lpstr>
      <vt:lpstr>Hierarchical Trees</vt:lpstr>
      <vt:lpstr>Hierarchical Trees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Dremel</dc:title>
  <dc:creator>Aditya Parameswaran</dc:creator>
  <cp:lastModifiedBy>Parameswaran, Aditya G</cp:lastModifiedBy>
  <cp:revision>61</cp:revision>
  <dcterms:created xsi:type="dcterms:W3CDTF">2014-09-23T15:06:24Z</dcterms:created>
  <dcterms:modified xsi:type="dcterms:W3CDTF">2017-09-27T14:15:48Z</dcterms:modified>
</cp:coreProperties>
</file>