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71" r:id="rId5"/>
    <p:sldId id="268" r:id="rId6"/>
    <p:sldId id="269" r:id="rId7"/>
    <p:sldId id="260" r:id="rId8"/>
    <p:sldId id="258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0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7320-C477-B74A-8CEA-241102C1FA9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03EB-DB9B-444A-A575-A627AD926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7320-C477-B74A-8CEA-241102C1FA9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03EB-DB9B-444A-A575-A627AD926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3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7320-C477-B74A-8CEA-241102C1FA9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03EB-DB9B-444A-A575-A627AD926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2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7320-C477-B74A-8CEA-241102C1FA9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03EB-DB9B-444A-A575-A627AD926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4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7320-C477-B74A-8CEA-241102C1FA9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03EB-DB9B-444A-A575-A627AD926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7320-C477-B74A-8CEA-241102C1FA9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03EB-DB9B-444A-A575-A627AD926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0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7320-C477-B74A-8CEA-241102C1FA9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03EB-DB9B-444A-A575-A627AD926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5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7320-C477-B74A-8CEA-241102C1FA9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03EB-DB9B-444A-A575-A627AD926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9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7320-C477-B74A-8CEA-241102C1FA9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03EB-DB9B-444A-A575-A627AD926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1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7320-C477-B74A-8CEA-241102C1FA9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03EB-DB9B-444A-A575-A627AD926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3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7320-C477-B74A-8CEA-241102C1FA9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03EB-DB9B-444A-A575-A627AD926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7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17320-C477-B74A-8CEA-241102C1FA9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E03EB-DB9B-444A-A575-A627AD926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3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Gestural Query Specification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9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Alternatives: Visual Analytics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would these tools be better than Tableau? When would they be worse?</a:t>
            </a:r>
          </a:p>
          <a:p>
            <a:pPr lvl="1"/>
            <a:r>
              <a:rPr lang="en-US" dirty="0" smtClean="0"/>
              <a:t>When selection, creation of new tables, joins, is key rather than aggregate queries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4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Alternatives: Query By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363" y="1626143"/>
            <a:ext cx="5869995" cy="3606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363" y="1986757"/>
            <a:ext cx="4688686" cy="661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96" y="2662445"/>
            <a:ext cx="4224223" cy="10330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896" y="3453659"/>
            <a:ext cx="4224222" cy="859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980" y="4344561"/>
            <a:ext cx="5794234" cy="7934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979" y="5292535"/>
            <a:ext cx="5088995" cy="14179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65214" y="2889419"/>
            <a:ext cx="28952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 all sailor tuples with rating 10</a:t>
            </a:r>
          </a:p>
          <a:p>
            <a:endParaRPr lang="en-US" dirty="0"/>
          </a:p>
          <a:p>
            <a:r>
              <a:rPr lang="en-US" dirty="0" smtClean="0"/>
              <a:t>Print names, ratings, ages of all sailors ordered by a, r</a:t>
            </a:r>
          </a:p>
          <a:p>
            <a:endParaRPr lang="en-US" dirty="0" smtClean="0"/>
          </a:p>
          <a:p>
            <a:r>
              <a:rPr lang="en-US" dirty="0" smtClean="0"/>
              <a:t>Print all sailors with a reservation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Print colors of </a:t>
            </a:r>
            <a:r>
              <a:rPr lang="en-US" dirty="0" err="1" smtClean="0"/>
              <a:t>interlake</a:t>
            </a:r>
            <a:r>
              <a:rPr lang="en-US" dirty="0" smtClean="0"/>
              <a:t> boats reserved by sailors on 8/24/94, with age &gt; 25</a:t>
            </a:r>
            <a:endParaRPr lang="en-US" dirty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59363" y="1224744"/>
            <a:ext cx="298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Moshe </a:t>
            </a:r>
            <a:r>
              <a:rPr lang="en-US" dirty="0" err="1" smtClean="0"/>
              <a:t>Zloof</a:t>
            </a:r>
            <a:r>
              <a:rPr lang="en-US" dirty="0" smtClean="0"/>
              <a:t>, IBM, ‘70s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Alternatives: Query By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87384" y="1600200"/>
            <a:ext cx="3799416" cy="4525963"/>
          </a:xfrm>
        </p:spPr>
        <p:txBody>
          <a:bodyPr/>
          <a:lstStyle/>
          <a:p>
            <a:r>
              <a:rPr lang="en-US" dirty="0" smtClean="0"/>
              <a:t>Print average age grouped by rating</a:t>
            </a:r>
          </a:p>
          <a:p>
            <a:endParaRPr lang="en-US" dirty="0"/>
          </a:p>
          <a:p>
            <a:r>
              <a:rPr lang="en-US" dirty="0" smtClean="0"/>
              <a:t>Print sailors &lt;30 or &lt; 20</a:t>
            </a:r>
          </a:p>
          <a:p>
            <a:endParaRPr lang="en-US" dirty="0"/>
          </a:p>
          <a:p>
            <a:r>
              <a:rPr lang="en-US" dirty="0" smtClean="0"/>
              <a:t>Print sailors &lt;30 and &gt; 20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81" y="1818713"/>
            <a:ext cx="4217889" cy="8575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47" y="4740332"/>
            <a:ext cx="3989822" cy="11806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47" y="3174101"/>
            <a:ext cx="3753757" cy="116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4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Alternatives: Query By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Advantages, Disadvantages?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1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Alternatives: Query By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Advantages, Disadvantages?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Advantages: more powerful, requires less visual manipulation, few keystrokes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Disadvantages: less “fun”? Less “intuitive”?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0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Alternatives: Keyword Search in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charset="0"/>
              <a:buNone/>
            </a:pPr>
            <a:r>
              <a:rPr lang="en-US" dirty="0" smtClean="0">
                <a:latin typeface="Calibri" charset="0"/>
              </a:rPr>
              <a:t>Key Idea of a </a:t>
            </a:r>
            <a:r>
              <a:rPr lang="en-US" b="1" dirty="0" smtClean="0">
                <a:latin typeface="Calibri" charset="0"/>
              </a:rPr>
              <a:t>Data Graph</a:t>
            </a:r>
            <a:r>
              <a:rPr lang="en-US" dirty="0" smtClean="0">
                <a:latin typeface="Calibri" charset="0"/>
              </a:rPr>
              <a:t>: Captures </a:t>
            </a:r>
            <a:r>
              <a:rPr lang="en-US" b="1" dirty="0" smtClean="0">
                <a:latin typeface="Calibri" charset="0"/>
              </a:rPr>
              <a:t>relationships and their strengths</a:t>
            </a:r>
            <a:r>
              <a:rPr lang="en-US" dirty="0" smtClean="0">
                <a:latin typeface="Calibri" charset="0"/>
              </a:rPr>
              <a:t>, among data and metadata items</a:t>
            </a:r>
          </a:p>
          <a:p>
            <a:pPr>
              <a:buFont typeface="Wingdings" charset="0"/>
              <a:buNone/>
            </a:pPr>
            <a:r>
              <a:rPr lang="en-US" b="1" dirty="0" smtClean="0">
                <a:latin typeface="Calibri" charset="0"/>
              </a:rPr>
              <a:t>Nodes</a:t>
            </a:r>
          </a:p>
          <a:p>
            <a:pPr lvl="1"/>
            <a:r>
              <a:rPr lang="en-US" dirty="0" smtClean="0">
                <a:latin typeface="Calibri" charset="0"/>
              </a:rPr>
              <a:t>Classes, tables, attributes, field values</a:t>
            </a:r>
          </a:p>
          <a:p>
            <a:pPr lvl="1"/>
            <a:r>
              <a:rPr lang="en-US" dirty="0" smtClean="0">
                <a:latin typeface="Calibri" charset="0"/>
              </a:rPr>
              <a:t>May be </a:t>
            </a:r>
            <a:r>
              <a:rPr lang="en-US" b="1" dirty="0" smtClean="0">
                <a:latin typeface="Calibri" charset="0"/>
              </a:rPr>
              <a:t>weighted</a:t>
            </a:r>
            <a:r>
              <a:rPr lang="en-US" dirty="0" smtClean="0">
                <a:latin typeface="Calibri" charset="0"/>
              </a:rPr>
              <a:t> – representing authoritativeness, quality, correctness, etc.</a:t>
            </a:r>
          </a:p>
          <a:p>
            <a:pPr>
              <a:buFont typeface="Wingdings" charset="0"/>
              <a:buNone/>
            </a:pPr>
            <a:r>
              <a:rPr lang="en-US" b="1" dirty="0" smtClean="0">
                <a:latin typeface="Calibri" charset="0"/>
              </a:rPr>
              <a:t>Edges</a:t>
            </a:r>
          </a:p>
          <a:p>
            <a:pPr lvl="1"/>
            <a:r>
              <a:rPr lang="en-US" dirty="0" smtClean="0">
                <a:latin typeface="Calibri" charset="0"/>
              </a:rPr>
              <a:t>is-a and has-a relationships, foreign keys, hyperlinks, record links, possible joins, …</a:t>
            </a:r>
          </a:p>
          <a:p>
            <a:pPr lvl="1"/>
            <a:r>
              <a:rPr lang="en-US" dirty="0" smtClean="0">
                <a:latin typeface="Calibri" charset="0"/>
              </a:rPr>
              <a:t>May be </a:t>
            </a:r>
            <a:r>
              <a:rPr lang="en-US" b="1" dirty="0" smtClean="0">
                <a:latin typeface="Calibri" charset="0"/>
              </a:rPr>
              <a:t>weighted</a:t>
            </a:r>
            <a:r>
              <a:rPr lang="en-US" dirty="0" smtClean="0">
                <a:latin typeface="Calibri" charset="0"/>
              </a:rPr>
              <a:t> – representing strength of the connection, probability of match,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1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Alternatives: Keyword Search in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alibri" charset="0"/>
              </a:rPr>
              <a:t>Queries are expressed as sets of keywords</a:t>
            </a:r>
          </a:p>
          <a:p>
            <a:endParaRPr lang="en-US" dirty="0" smtClean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We match keywords to nodes, then seek to find a way to </a:t>
            </a:r>
            <a:r>
              <a:rPr lang="ja-JP" altLang="en-US" dirty="0" smtClean="0">
                <a:latin typeface="Calibri" charset="0"/>
              </a:rPr>
              <a:t>“</a:t>
            </a:r>
            <a:r>
              <a:rPr lang="en-US" dirty="0" smtClean="0">
                <a:latin typeface="Calibri" charset="0"/>
              </a:rPr>
              <a:t>connect</a:t>
            </a:r>
            <a:r>
              <a:rPr lang="ja-JP" altLang="en-US" dirty="0" smtClean="0">
                <a:latin typeface="Calibri" charset="0"/>
              </a:rPr>
              <a:t>”</a:t>
            </a:r>
            <a:r>
              <a:rPr lang="en-US" dirty="0" smtClean="0">
                <a:latin typeface="Calibri" charset="0"/>
              </a:rPr>
              <a:t> the matches in a </a:t>
            </a:r>
            <a:r>
              <a:rPr lang="en-US" b="1" dirty="0" smtClean="0">
                <a:latin typeface="Calibri" charset="0"/>
              </a:rPr>
              <a:t>tree</a:t>
            </a:r>
            <a:endParaRPr lang="en-US" dirty="0" smtClean="0">
              <a:latin typeface="Calibri" charset="0"/>
            </a:endParaRPr>
          </a:p>
          <a:p>
            <a:endParaRPr lang="en-US" dirty="0" smtClean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The lowest-cost tree connecting a set of nodes is called a </a:t>
            </a:r>
            <a:r>
              <a:rPr lang="en-US" b="1" dirty="0" smtClean="0">
                <a:latin typeface="Calibri" charset="0"/>
              </a:rPr>
              <a:t>Steiner tree</a:t>
            </a:r>
            <a:endParaRPr lang="en-US" dirty="0" smtClean="0">
              <a:latin typeface="Calibri" charset="0"/>
            </a:endParaRPr>
          </a:p>
          <a:p>
            <a:pPr lvl="1"/>
            <a:r>
              <a:rPr lang="en-US" dirty="0" smtClean="0">
                <a:latin typeface="Calibri" charset="0"/>
              </a:rPr>
              <a:t>Formally, we want the </a:t>
            </a:r>
            <a:r>
              <a:rPr lang="en-US" b="1" dirty="0" smtClean="0">
                <a:latin typeface="Calibri" charset="0"/>
              </a:rPr>
              <a:t>top-k Steiner trees</a:t>
            </a:r>
          </a:p>
          <a:p>
            <a:pPr lvl="1"/>
            <a:r>
              <a:rPr lang="en-US" b="1" dirty="0" smtClean="0">
                <a:latin typeface="Calibri" charset="0"/>
              </a:rPr>
              <a:t>NP-Hard</a:t>
            </a:r>
            <a:endParaRPr lang="en-US" dirty="0" smtClean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(from original papers)</a:t>
            </a:r>
            <a:endParaRPr lang="en-US" dirty="0"/>
          </a:p>
        </p:txBody>
      </p:sp>
      <p:grpSp>
        <p:nvGrpSpPr>
          <p:cNvPr id="33" name="Group 4"/>
          <p:cNvGrpSpPr>
            <a:grpSpLocks/>
          </p:cNvGrpSpPr>
          <p:nvPr/>
        </p:nvGrpSpPr>
        <p:grpSpPr bwMode="auto">
          <a:xfrm>
            <a:off x="553520" y="1972904"/>
            <a:ext cx="8133280" cy="1967476"/>
            <a:chOff x="240" y="2448"/>
            <a:chExt cx="5328" cy="1440"/>
          </a:xfrm>
        </p:grpSpPr>
        <p:sp>
          <p:nvSpPr>
            <p:cNvPr id="34" name="AutoShape 5"/>
            <p:cNvSpPr>
              <a:spLocks noChangeArrowheads="1"/>
            </p:cNvSpPr>
            <p:nvPr/>
          </p:nvSpPr>
          <p:spPr bwMode="auto">
            <a:xfrm>
              <a:off x="240" y="3504"/>
              <a:ext cx="5328" cy="384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9525">
              <a:solidFill>
                <a:srgbClr val="DDDDD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35" name="AutoShape 6"/>
            <p:cNvSpPr>
              <a:spLocks noChangeArrowheads="1"/>
            </p:cNvSpPr>
            <p:nvPr/>
          </p:nvSpPr>
          <p:spPr bwMode="auto">
            <a:xfrm>
              <a:off x="288" y="2976"/>
              <a:ext cx="5280" cy="395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9525">
              <a:solidFill>
                <a:srgbClr val="DDDDD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36" name="AutoShape 7"/>
            <p:cNvSpPr>
              <a:spLocks noChangeArrowheads="1"/>
            </p:cNvSpPr>
            <p:nvPr/>
          </p:nvSpPr>
          <p:spPr bwMode="auto">
            <a:xfrm>
              <a:off x="288" y="2448"/>
              <a:ext cx="5280" cy="384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9525">
              <a:solidFill>
                <a:srgbClr val="DDDDD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37" name="Text Box 8"/>
            <p:cNvSpPr txBox="1">
              <a:spLocks noChangeArrowheads="1"/>
            </p:cNvSpPr>
            <p:nvPr/>
          </p:nvSpPr>
          <p:spPr bwMode="auto">
            <a:xfrm>
              <a:off x="2639" y="2496"/>
              <a:ext cx="1908" cy="26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dirty="0"/>
                <a:t>Multi-Query Optimization</a:t>
              </a:r>
            </a:p>
          </p:txBody>
        </p:sp>
        <p:sp>
          <p:nvSpPr>
            <p:cNvPr id="38" name="Text Box 9"/>
            <p:cNvSpPr txBox="1">
              <a:spLocks noChangeArrowheads="1"/>
            </p:cNvSpPr>
            <p:nvPr/>
          </p:nvSpPr>
          <p:spPr bwMode="auto">
            <a:xfrm>
              <a:off x="1804" y="3589"/>
              <a:ext cx="1076" cy="262"/>
            </a:xfrm>
            <a:prstGeom prst="rect">
              <a:avLst/>
            </a:prstGeom>
            <a:solidFill>
              <a:srgbClr val="DAE32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/>
                <a:t>Sudarshan</a:t>
              </a:r>
            </a:p>
          </p:txBody>
        </p:sp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3839" y="3589"/>
              <a:ext cx="979" cy="262"/>
            </a:xfrm>
            <a:prstGeom prst="rect">
              <a:avLst/>
            </a:prstGeom>
            <a:solidFill>
              <a:srgbClr val="DAE32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/>
                <a:t>Prasan Roy</a:t>
              </a:r>
            </a:p>
          </p:txBody>
        </p:sp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2554" y="3024"/>
              <a:ext cx="587" cy="26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en-US" sz="2000"/>
            </a:p>
          </p:txBody>
        </p:sp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4031" y="3024"/>
              <a:ext cx="587" cy="26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en-US" sz="2000"/>
            </a:p>
          </p:txBody>
        </p:sp>
        <p:sp>
          <p:nvSpPr>
            <p:cNvPr id="42" name="Text Box 13"/>
            <p:cNvSpPr txBox="1">
              <a:spLocks noChangeArrowheads="1"/>
            </p:cNvSpPr>
            <p:nvPr/>
          </p:nvSpPr>
          <p:spPr bwMode="auto">
            <a:xfrm>
              <a:off x="4944" y="3030"/>
              <a:ext cx="5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993300"/>
                  </a:solidFill>
                </a:rPr>
                <a:t>writes</a:t>
              </a:r>
            </a:p>
          </p:txBody>
        </p:sp>
        <p:sp>
          <p:nvSpPr>
            <p:cNvPr id="43" name="Text Box 14"/>
            <p:cNvSpPr txBox="1">
              <a:spLocks noChangeArrowheads="1"/>
            </p:cNvSpPr>
            <p:nvPr/>
          </p:nvSpPr>
          <p:spPr bwMode="auto">
            <a:xfrm>
              <a:off x="4943" y="3595"/>
              <a:ext cx="5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993300"/>
                  </a:solidFill>
                </a:rPr>
                <a:t>author</a:t>
              </a:r>
            </a:p>
          </p:txBody>
        </p:sp>
        <p:sp>
          <p:nvSpPr>
            <p:cNvPr id="44" name="Text Box 15"/>
            <p:cNvSpPr txBox="1">
              <a:spLocks noChangeArrowheads="1"/>
            </p:cNvSpPr>
            <p:nvPr/>
          </p:nvSpPr>
          <p:spPr bwMode="auto">
            <a:xfrm>
              <a:off x="4944" y="2496"/>
              <a:ext cx="5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993300"/>
                  </a:solidFill>
                </a:rPr>
                <a:t>paper</a:t>
              </a:r>
            </a:p>
          </p:txBody>
        </p:sp>
        <p:cxnSp>
          <p:nvCxnSpPr>
            <p:cNvPr id="45" name="AutoShape 16"/>
            <p:cNvCxnSpPr>
              <a:cxnSpLocks noChangeShapeType="1"/>
            </p:cNvCxnSpPr>
            <p:nvPr/>
          </p:nvCxnSpPr>
          <p:spPr bwMode="auto">
            <a:xfrm flipV="1">
              <a:off x="2848" y="2764"/>
              <a:ext cx="745" cy="25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7"/>
            <p:cNvCxnSpPr>
              <a:cxnSpLocks noChangeShapeType="1"/>
            </p:cNvCxnSpPr>
            <p:nvPr/>
          </p:nvCxnSpPr>
          <p:spPr bwMode="auto">
            <a:xfrm flipH="1" flipV="1">
              <a:off x="3593" y="2764"/>
              <a:ext cx="732" cy="25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7" name="Text Box 18"/>
            <p:cNvSpPr txBox="1">
              <a:spLocks noChangeArrowheads="1"/>
            </p:cNvSpPr>
            <p:nvPr/>
          </p:nvSpPr>
          <p:spPr bwMode="auto">
            <a:xfrm>
              <a:off x="288" y="3589"/>
              <a:ext cx="1076" cy="262"/>
            </a:xfrm>
            <a:prstGeom prst="rect">
              <a:avLst/>
            </a:prstGeom>
            <a:solidFill>
              <a:srgbClr val="DAE32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/>
                <a:t>Soumen</a:t>
              </a:r>
            </a:p>
          </p:txBody>
        </p:sp>
        <p:sp>
          <p:nvSpPr>
            <p:cNvPr id="48" name="Text Box 19"/>
            <p:cNvSpPr txBox="1">
              <a:spLocks noChangeArrowheads="1"/>
            </p:cNvSpPr>
            <p:nvPr/>
          </p:nvSpPr>
          <p:spPr bwMode="auto">
            <a:xfrm>
              <a:off x="384" y="3024"/>
              <a:ext cx="587" cy="26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en-US" sz="2000"/>
            </a:p>
          </p:txBody>
        </p:sp>
        <p:sp>
          <p:nvSpPr>
            <p:cNvPr id="49" name="Text Box 20"/>
            <p:cNvSpPr txBox="1">
              <a:spLocks noChangeArrowheads="1"/>
            </p:cNvSpPr>
            <p:nvPr/>
          </p:nvSpPr>
          <p:spPr bwMode="auto">
            <a:xfrm>
              <a:off x="1440" y="3024"/>
              <a:ext cx="587" cy="26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en-US" sz="2000"/>
            </a:p>
          </p:txBody>
        </p:sp>
        <p:sp>
          <p:nvSpPr>
            <p:cNvPr id="50" name="Text Box 21"/>
            <p:cNvSpPr txBox="1">
              <a:spLocks noChangeArrowheads="1"/>
            </p:cNvSpPr>
            <p:nvPr/>
          </p:nvSpPr>
          <p:spPr bwMode="auto">
            <a:xfrm>
              <a:off x="432" y="2496"/>
              <a:ext cx="1968" cy="26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/>
                <a:t>BANKS: Keyword search…</a:t>
              </a:r>
            </a:p>
          </p:txBody>
        </p:sp>
        <p:cxnSp>
          <p:nvCxnSpPr>
            <p:cNvPr id="51" name="AutoShape 22"/>
            <p:cNvCxnSpPr>
              <a:cxnSpLocks noChangeShapeType="1"/>
            </p:cNvCxnSpPr>
            <p:nvPr/>
          </p:nvCxnSpPr>
          <p:spPr bwMode="auto">
            <a:xfrm flipV="1">
              <a:off x="678" y="2764"/>
              <a:ext cx="738" cy="25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23"/>
            <p:cNvCxnSpPr>
              <a:cxnSpLocks noChangeShapeType="1"/>
            </p:cNvCxnSpPr>
            <p:nvPr/>
          </p:nvCxnSpPr>
          <p:spPr bwMode="auto">
            <a:xfrm flipH="1" flipV="1">
              <a:off x="1416" y="2764"/>
              <a:ext cx="318" cy="25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24"/>
            <p:cNvCxnSpPr>
              <a:cxnSpLocks noChangeShapeType="1"/>
            </p:cNvCxnSpPr>
            <p:nvPr/>
          </p:nvCxnSpPr>
          <p:spPr bwMode="auto">
            <a:xfrm>
              <a:off x="1734" y="3292"/>
              <a:ext cx="608" cy="29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25"/>
            <p:cNvCxnSpPr>
              <a:cxnSpLocks noChangeShapeType="1"/>
            </p:cNvCxnSpPr>
            <p:nvPr/>
          </p:nvCxnSpPr>
          <p:spPr bwMode="auto">
            <a:xfrm flipH="1">
              <a:off x="2342" y="3292"/>
              <a:ext cx="506" cy="29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26"/>
            <p:cNvCxnSpPr>
              <a:cxnSpLocks noChangeShapeType="1"/>
            </p:cNvCxnSpPr>
            <p:nvPr/>
          </p:nvCxnSpPr>
          <p:spPr bwMode="auto">
            <a:xfrm>
              <a:off x="678" y="3292"/>
              <a:ext cx="148" cy="29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27"/>
            <p:cNvCxnSpPr>
              <a:cxnSpLocks noChangeShapeType="1"/>
            </p:cNvCxnSpPr>
            <p:nvPr/>
          </p:nvCxnSpPr>
          <p:spPr bwMode="auto">
            <a:xfrm>
              <a:off x="4325" y="3292"/>
              <a:ext cx="4" cy="29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93" y="4533067"/>
            <a:ext cx="7602323" cy="2243963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195209" y="1202722"/>
            <a:ext cx="5373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May be one way of reaching all keywords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5209" y="4025363"/>
            <a:ext cx="4786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Or multiple ways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97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rank these?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70" y="2701139"/>
            <a:ext cx="6492625" cy="3454605"/>
          </a:xfrm>
        </p:spPr>
      </p:pic>
      <p:sp>
        <p:nvSpPr>
          <p:cNvPr id="5" name="TextBox 4"/>
          <p:cNvSpPr txBox="1"/>
          <p:nvPr/>
        </p:nvSpPr>
        <p:spPr>
          <a:xfrm>
            <a:off x="554803" y="1417638"/>
            <a:ext cx="6585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Simple rule: Longer paths are worse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124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6709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Ideas from </a:t>
            </a:r>
            <a:r>
              <a:rPr lang="en-US" dirty="0" err="1" smtClean="0"/>
              <a:t>GestureDB</a:t>
            </a:r>
            <a:r>
              <a:rPr lang="en-US" dirty="0" smtClean="0"/>
              <a:t> &amp; </a:t>
            </a:r>
            <a:r>
              <a:rPr lang="en-US" dirty="0" err="1" smtClean="0"/>
              <a:t>DBTouch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Touch-based interfaces to manipulate data</a:t>
            </a:r>
          </a:p>
          <a:p>
            <a:pPr lvl="1"/>
            <a:r>
              <a:rPr lang="en-US" dirty="0" err="1" smtClean="0"/>
              <a:t>GestureDB</a:t>
            </a:r>
            <a:r>
              <a:rPr lang="en-US" dirty="0" smtClean="0"/>
              <a:t> is more complete</a:t>
            </a:r>
          </a:p>
          <a:p>
            <a:pPr lvl="1"/>
            <a:r>
              <a:rPr lang="en-US" dirty="0" err="1" smtClean="0"/>
              <a:t>DBTouch</a:t>
            </a:r>
            <a:r>
              <a:rPr lang="en-US" dirty="0" smtClean="0"/>
              <a:t> is ``half-baked’’</a:t>
            </a:r>
          </a:p>
          <a:p>
            <a:pPr lvl="1"/>
            <a:endParaRPr lang="en-US" dirty="0"/>
          </a:p>
          <a:p>
            <a:r>
              <a:rPr lang="en-US" dirty="0" smtClean="0"/>
              <a:t>Pros: people not used to databases can manipulate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7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 the user study “fairly” conducted? What else would you have done?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0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 the user study “fairly” conducted? What else would you have done?</a:t>
            </a:r>
          </a:p>
          <a:p>
            <a:pPr lvl="1"/>
            <a:r>
              <a:rPr lang="en-US" dirty="0" err="1" smtClean="0"/>
              <a:t>GestureDB</a:t>
            </a:r>
            <a:r>
              <a:rPr lang="en-US" dirty="0" smtClean="0"/>
              <a:t> may be easy to specify small q but may be hard to specify more complex ones</a:t>
            </a:r>
          </a:p>
          <a:p>
            <a:pPr lvl="1"/>
            <a:r>
              <a:rPr lang="en-US" dirty="0" smtClean="0"/>
              <a:t>Discoverability only on join: not clear if more complex queries are discoverable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3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GestureDB</a:t>
            </a:r>
            <a:endParaRPr lang="en-US" dirty="0" smtClean="0"/>
          </a:p>
          <a:p>
            <a:pPr lvl="1"/>
            <a:r>
              <a:rPr lang="en-US" dirty="0" smtClean="0"/>
              <a:t>Provides feedback as queries are being composed. Can there be issues?</a:t>
            </a:r>
            <a:endParaRPr lang="en-US" dirty="0"/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19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GestureDB</a:t>
            </a:r>
            <a:endParaRPr lang="en-US" dirty="0"/>
          </a:p>
          <a:p>
            <a:pPr lvl="1"/>
            <a:r>
              <a:rPr lang="en-US" dirty="0" smtClean="0"/>
              <a:t>Provides feedback as queries are being composed. Can there be issues?</a:t>
            </a:r>
          </a:p>
          <a:p>
            <a:pPr lvl="2"/>
            <a:r>
              <a:rPr lang="en-US" dirty="0" smtClean="0"/>
              <a:t>Will only work for small tables. What about predicate pushdown after a cross-product?</a:t>
            </a:r>
          </a:p>
          <a:p>
            <a:pPr lvl="2"/>
            <a:r>
              <a:rPr lang="en-US" dirty="0" smtClean="0"/>
              <a:t>Going against the declarative nature of databases if query results are composed iteratively.</a:t>
            </a:r>
            <a:endParaRPr lang="en-US" dirty="0"/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560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Alternatives: Excel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would these tools be better than Excel?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would they be worse?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Alternatives: Excel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would these tools be better than Excel? </a:t>
            </a:r>
          </a:p>
          <a:p>
            <a:pPr lvl="1"/>
            <a:r>
              <a:rPr lang="en-US" dirty="0" smtClean="0"/>
              <a:t>More tactile and therefore more intuitive</a:t>
            </a:r>
          </a:p>
          <a:p>
            <a:pPr lvl="1"/>
            <a:r>
              <a:rPr lang="en-US" dirty="0" smtClean="0"/>
              <a:t>Relational operations not supported by Excel</a:t>
            </a:r>
          </a:p>
          <a:p>
            <a:pPr lvl="2"/>
            <a:r>
              <a:rPr lang="en-US" dirty="0" smtClean="0"/>
              <a:t>Joins not supported</a:t>
            </a:r>
          </a:p>
          <a:p>
            <a:pPr lvl="2"/>
            <a:r>
              <a:rPr lang="en-US" dirty="0" smtClean="0"/>
              <a:t>Primarily formulae rather than relational expressions</a:t>
            </a:r>
            <a:endParaRPr lang="en-US" dirty="0"/>
          </a:p>
          <a:p>
            <a:r>
              <a:rPr lang="en-US" dirty="0" smtClean="0"/>
              <a:t>When would they be worse?</a:t>
            </a:r>
          </a:p>
          <a:p>
            <a:pPr lvl="1"/>
            <a:r>
              <a:rPr lang="en-US" dirty="0" smtClean="0"/>
              <a:t>Plotting charts</a:t>
            </a:r>
          </a:p>
          <a:p>
            <a:pPr lvl="1"/>
            <a:r>
              <a:rPr lang="en-US" dirty="0" smtClean="0"/>
              <a:t>Looking at all your data at once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5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Alternatives: Visual Analytics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would these tools be better than Tableau?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would they be worse?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576</Words>
  <Application>Microsoft Macintosh PowerPoint</Application>
  <PresentationFormat>On-screen Show (4:3)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ＭＳ Ｐゴシック</vt:lpstr>
      <vt:lpstr>Arial</vt:lpstr>
      <vt:lpstr>Wingdings</vt:lpstr>
      <vt:lpstr>Office Theme</vt:lpstr>
      <vt:lpstr>Gestural Query Specification</vt:lpstr>
      <vt:lpstr>Key Ideas from GestureDB &amp; DBTouch </vt:lpstr>
      <vt:lpstr>Questions </vt:lpstr>
      <vt:lpstr>Questions </vt:lpstr>
      <vt:lpstr>Questions</vt:lpstr>
      <vt:lpstr>Questions</vt:lpstr>
      <vt:lpstr>Alternatives: Excel </vt:lpstr>
      <vt:lpstr>Alternatives: Excel </vt:lpstr>
      <vt:lpstr>Alternatives: Visual Analytics Tools</vt:lpstr>
      <vt:lpstr>Alternatives: Visual Analytics Tools</vt:lpstr>
      <vt:lpstr>Alternatives: Query By Example</vt:lpstr>
      <vt:lpstr>Alternatives: Query By Example</vt:lpstr>
      <vt:lpstr>Alternatives: Query By Example</vt:lpstr>
      <vt:lpstr>Alternatives: Query By Example</vt:lpstr>
      <vt:lpstr>Alternatives: Keyword Search in DB</vt:lpstr>
      <vt:lpstr>Alternatives: Keyword Search in DB</vt:lpstr>
      <vt:lpstr>Examples (from original papers)</vt:lpstr>
      <vt:lpstr>How to rank these?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Gestural Query Specification</dc:title>
  <dc:creator>Aditya Parameswaran</dc:creator>
  <cp:lastModifiedBy>Parameswaran, Aditya G</cp:lastModifiedBy>
  <cp:revision>47</cp:revision>
  <dcterms:created xsi:type="dcterms:W3CDTF">2014-10-28T15:40:10Z</dcterms:created>
  <dcterms:modified xsi:type="dcterms:W3CDTF">2017-11-01T12:45:55Z</dcterms:modified>
</cp:coreProperties>
</file>