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27"/>
  </p:notesMasterIdLst>
  <p:sldIdLst>
    <p:sldId id="256" r:id="rId2"/>
    <p:sldId id="259" r:id="rId3"/>
    <p:sldId id="260" r:id="rId4"/>
    <p:sldId id="262" r:id="rId5"/>
    <p:sldId id="261" r:id="rId6"/>
    <p:sldId id="263" r:id="rId7"/>
    <p:sldId id="267" r:id="rId8"/>
    <p:sldId id="268" r:id="rId9"/>
    <p:sldId id="269" r:id="rId10"/>
    <p:sldId id="264" r:id="rId11"/>
    <p:sldId id="270" r:id="rId12"/>
    <p:sldId id="271" r:id="rId13"/>
    <p:sldId id="276" r:id="rId14"/>
    <p:sldId id="272" r:id="rId15"/>
    <p:sldId id="273" r:id="rId16"/>
    <p:sldId id="274" r:id="rId17"/>
    <p:sldId id="275" r:id="rId18"/>
    <p:sldId id="277" r:id="rId19"/>
    <p:sldId id="257" r:id="rId20"/>
    <p:sldId id="265" r:id="rId21"/>
    <p:sldId id="278" r:id="rId22"/>
    <p:sldId id="279" r:id="rId23"/>
    <p:sldId id="280" r:id="rId24"/>
    <p:sldId id="281"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3" d="100"/>
          <a:sy n="103" d="100"/>
        </p:scale>
        <p:origin x="-792" y="10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09199-E225-0F4D-B162-D49FFAD532B7}" type="datetimeFigureOut">
              <a:rPr lang="en-US" smtClean="0"/>
              <a:t>11/13/17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A4B880-20EC-CE4F-9DED-BC835BFFF43B}" type="slidenum">
              <a:rPr lang="en-US" smtClean="0"/>
              <a:t>‹#›</a:t>
            </a:fld>
            <a:endParaRPr lang="en-US"/>
          </a:p>
        </p:txBody>
      </p:sp>
    </p:spTree>
    <p:extLst>
      <p:ext uri="{BB962C8B-B14F-4D97-AF65-F5344CB8AC3E}">
        <p14:creationId xmlns:p14="http://schemas.microsoft.com/office/powerpoint/2010/main" val="27400485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 all flights from Detroit to Beijing”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Normalization saves space</a:t>
            </a:r>
            <a:endParaRPr lang="en-US" dirty="0" smtClean="0"/>
          </a:p>
        </p:txBody>
      </p:sp>
      <p:sp>
        <p:nvSpPr>
          <p:cNvPr id="4" name="Slide Number Placeholder 3"/>
          <p:cNvSpPr>
            <a:spLocks noGrp="1"/>
          </p:cNvSpPr>
          <p:nvPr>
            <p:ph type="sldNum" sz="quarter" idx="10"/>
          </p:nvPr>
        </p:nvSpPr>
        <p:spPr/>
        <p:txBody>
          <a:bodyPr/>
          <a:lstStyle/>
          <a:p>
            <a:fld id="{90A4B880-20EC-CE4F-9DED-BC835BFFF43B}" type="slidenum">
              <a:rPr lang="en-US" smtClean="0"/>
              <a:t>20</a:t>
            </a:fld>
            <a:endParaRPr lang="en-US"/>
          </a:p>
        </p:txBody>
      </p:sp>
    </p:spTree>
    <p:extLst>
      <p:ext uri="{BB962C8B-B14F-4D97-AF65-F5344CB8AC3E}">
        <p14:creationId xmlns:p14="http://schemas.microsoft.com/office/powerpoint/2010/main" val="129169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Apple Inc. example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not the number of offers that counts, but rather the quality of the one offer that you accept.”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Choosing</a:t>
            </a:r>
            <a:r>
              <a:rPr lang="en-US" sz="1200" kern="1200" baseline="0" dirty="0" smtClean="0">
                <a:solidFill>
                  <a:schemeClr val="tx1"/>
                </a:solidFill>
                <a:effectLst/>
                <a:latin typeface="+mn-lt"/>
                <a:ea typeface="+mn-ea"/>
                <a:cs typeface="+mn-cs"/>
              </a:rPr>
              <a:t> which options to keep is difficult: “what do users want?”</a:t>
            </a:r>
            <a:endParaRPr lang="en-US" dirty="0" smtClean="0"/>
          </a:p>
        </p:txBody>
      </p:sp>
      <p:sp>
        <p:nvSpPr>
          <p:cNvPr id="4" name="Slide Number Placeholder 3"/>
          <p:cNvSpPr>
            <a:spLocks noGrp="1"/>
          </p:cNvSpPr>
          <p:nvPr>
            <p:ph type="sldNum" sz="quarter" idx="10"/>
          </p:nvPr>
        </p:nvSpPr>
        <p:spPr/>
        <p:txBody>
          <a:bodyPr/>
          <a:lstStyle/>
          <a:p>
            <a:fld id="{90A4B880-20EC-CE4F-9DED-BC835BFFF43B}" type="slidenum">
              <a:rPr lang="en-US" smtClean="0"/>
              <a:t>21</a:t>
            </a:fld>
            <a:endParaRPr lang="en-US"/>
          </a:p>
        </p:txBody>
      </p:sp>
    </p:spTree>
    <p:extLst>
      <p:ext uri="{BB962C8B-B14F-4D97-AF65-F5344CB8AC3E}">
        <p14:creationId xmlns:p14="http://schemas.microsoft.com/office/powerpoint/2010/main" val="373134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 2. Consider a world traveler who has infinite flexibility, many destinations to visit but limited money. She visits her favorite airline reservation site, and chooses “Flex- </a:t>
            </a:r>
            <a:r>
              <a:rPr lang="en-US" sz="1200" kern="1200" dirty="0" err="1" smtClean="0">
                <a:solidFill>
                  <a:schemeClr val="tx1"/>
                </a:solidFill>
                <a:effectLst/>
                <a:latin typeface="+mn-lt"/>
                <a:ea typeface="+mn-ea"/>
                <a:cs typeface="+mn-cs"/>
              </a:rPr>
              <a:t>ible</a:t>
            </a:r>
            <a:r>
              <a:rPr lang="en-US" sz="1200" kern="1200" dirty="0" smtClean="0">
                <a:solidFill>
                  <a:schemeClr val="tx1"/>
                </a:solidFill>
                <a:effectLst/>
                <a:latin typeface="+mn-lt"/>
                <a:ea typeface="+mn-ea"/>
                <a:cs typeface="+mn-cs"/>
              </a:rPr>
              <a:t> Dates”. After filling in a bit more information, she at- tempts to specify multiple stops. Suddenly, she is forced to enter fixed dates into the system!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 3. A user books a trip through the airline </a:t>
            </a:r>
            <a:r>
              <a:rPr lang="en-US" sz="1200" kern="1200" dirty="0" err="1" smtClean="0">
                <a:solidFill>
                  <a:schemeClr val="tx1"/>
                </a:solidFill>
                <a:effectLst/>
                <a:latin typeface="+mn-lt"/>
                <a:ea typeface="+mn-ea"/>
                <a:cs typeface="+mn-cs"/>
              </a:rPr>
              <a:t>reser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vation</a:t>
            </a:r>
            <a:r>
              <a:rPr lang="en-US" sz="1200" kern="1200" dirty="0" smtClean="0">
                <a:solidFill>
                  <a:schemeClr val="tx1"/>
                </a:solidFill>
                <a:effectLst/>
                <a:latin typeface="+mn-lt"/>
                <a:ea typeface="+mn-ea"/>
                <a:cs typeface="+mn-cs"/>
              </a:rPr>
              <a:t> system and requests lowest fare and a window seat. However, the system keeps giving him an aisle seat without any error message. Where does the aisle seat come from? Is it from the pool of general seats or is it from the pool of seats with the lowest fare?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 4. A user, looking for an escape, peruses the list of cheap flights provided by her favorite airline. She can get to Los Angeles for $75, Boston for $100 and San Francisco for $400. Why is San Francisco on this list? It is not a particularly cheap fare, but it must have satisfied some criteria to be placed there.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0A4B880-20EC-CE4F-9DED-BC835BFFF43B}" type="slidenum">
              <a:rPr lang="en-US" smtClean="0"/>
              <a:t>22</a:t>
            </a:fld>
            <a:endParaRPr lang="en-US"/>
          </a:p>
        </p:txBody>
      </p:sp>
    </p:spTree>
    <p:extLst>
      <p:ext uri="{BB962C8B-B14F-4D97-AF65-F5344CB8AC3E}">
        <p14:creationId xmlns:p14="http://schemas.microsoft.com/office/powerpoint/2010/main" val="65788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Querying requires prediction by user</a:t>
            </a:r>
          </a:p>
          <a:p>
            <a:endParaRPr lang="en-US" dirty="0"/>
          </a:p>
        </p:txBody>
      </p:sp>
      <p:sp>
        <p:nvSpPr>
          <p:cNvPr id="4" name="Slide Number Placeholder 3"/>
          <p:cNvSpPr>
            <a:spLocks noGrp="1"/>
          </p:cNvSpPr>
          <p:nvPr>
            <p:ph type="sldNum" sz="quarter" idx="10"/>
          </p:nvPr>
        </p:nvSpPr>
        <p:spPr/>
        <p:txBody>
          <a:bodyPr/>
          <a:lstStyle/>
          <a:p>
            <a:fld id="{90A4B880-20EC-CE4F-9DED-BC835BFFF43B}" type="slidenum">
              <a:rPr lang="en-US" smtClean="0"/>
              <a:t>23</a:t>
            </a:fld>
            <a:endParaRPr lang="en-US"/>
          </a:p>
        </p:txBody>
      </p:sp>
    </p:spTree>
    <p:extLst>
      <p:ext uri="{BB962C8B-B14F-4D97-AF65-F5344CB8AC3E}">
        <p14:creationId xmlns:p14="http://schemas.microsoft.com/office/powerpoint/2010/main" val="17071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 5. Consider our user, Jane, who started to keep track of her shopping lists. The first list she created simply contained a list of items and quantities of each to be </a:t>
            </a:r>
            <a:r>
              <a:rPr lang="en-US" sz="1200" kern="1200" dirty="0" err="1" smtClean="0">
                <a:solidFill>
                  <a:schemeClr val="tx1"/>
                </a:solidFill>
                <a:effectLst/>
                <a:latin typeface="+mn-lt"/>
                <a:ea typeface="+mn-ea"/>
                <a:cs typeface="+mn-cs"/>
              </a:rPr>
              <a:t>pur</a:t>
            </a:r>
            <a:r>
              <a:rPr lang="en-US" sz="1200" kern="1200" dirty="0" smtClean="0">
                <a:solidFill>
                  <a:schemeClr val="tx1"/>
                </a:solidFill>
                <a:effectLst/>
                <a:latin typeface="+mn-lt"/>
                <a:ea typeface="+mn-ea"/>
                <a:cs typeface="+mn-cs"/>
              </a:rPr>
              <a:t>- chased. After the first shopping trip, Jane realized that she needed to add price information to the list to monitor her expenses and she also started marking items that were not in stock at the store. A week before Thanksgiving, Jane created another shopping list. However, this time, the items were gifts to her friends, and information about the friends there- fore needed to be added to create this “gift list.” A week after Christmas, Jane started to create another “gift list” to track gifts she received from her friends. However, the friends in- formation were now about friends giving her gifts. In the end, what started as a simple list of items for Jane had be- come a repository of items, stores, and more importantly, friends – an important part of Jane’s life.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0A4B880-20EC-CE4F-9DED-BC835BFFF43B}" type="slidenum">
              <a:rPr lang="en-US" smtClean="0"/>
              <a:t>24</a:t>
            </a:fld>
            <a:endParaRPr lang="en-US"/>
          </a:p>
        </p:txBody>
      </p:sp>
    </p:spTree>
    <p:extLst>
      <p:ext uri="{BB962C8B-B14F-4D97-AF65-F5344CB8AC3E}">
        <p14:creationId xmlns:p14="http://schemas.microsoft.com/office/powerpoint/2010/main" val="47005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Polaris: joins</a:t>
            </a:r>
          </a:p>
          <a:p>
            <a:r>
              <a:rPr lang="en-US" dirty="0" smtClean="0"/>
              <a:t>Zenvisage: </a:t>
            </a:r>
          </a:p>
          <a:p>
            <a:r>
              <a:rPr lang="en-US" dirty="0" err="1" smtClean="0"/>
              <a:t>dbTouch</a:t>
            </a:r>
            <a:r>
              <a:rPr lang="en-US" dirty="0" smtClean="0"/>
              <a:t>: unseen, birthing</a:t>
            </a:r>
          </a:p>
          <a:p>
            <a:r>
              <a:rPr lang="en-US" dirty="0" smtClean="0"/>
              <a:t>Gestural</a:t>
            </a:r>
            <a:r>
              <a:rPr lang="en-US" baseline="0" dirty="0" smtClean="0"/>
              <a:t> : unexpected(unable to query)</a:t>
            </a:r>
          </a:p>
          <a:p>
            <a:r>
              <a:rPr lang="en-US" baseline="0" dirty="0" err="1" smtClean="0"/>
              <a:t>Dataplay</a:t>
            </a:r>
            <a:r>
              <a:rPr lang="en-US" baseline="0" dirty="0" smtClean="0"/>
              <a:t>:</a:t>
            </a:r>
          </a:p>
          <a:p>
            <a:r>
              <a:rPr lang="en-US" baseline="0" dirty="0" err="1" smtClean="0"/>
              <a:t>Dataspread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0A4B880-20EC-CE4F-9DED-BC835BFFF43B}" type="slidenum">
              <a:rPr lang="en-US" smtClean="0"/>
              <a:t>25</a:t>
            </a:fld>
            <a:endParaRPr lang="en-US"/>
          </a:p>
        </p:txBody>
      </p:sp>
    </p:spTree>
    <p:extLst>
      <p:ext uri="{BB962C8B-B14F-4D97-AF65-F5344CB8AC3E}">
        <p14:creationId xmlns:p14="http://schemas.microsoft.com/office/powerpoint/2010/main" val="137344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500575-50EB-F643-8B04-CF712614927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6081-098C-864B-8686-CB6706CFE0DB}" type="slidenum">
              <a:rPr lang="en-US" smtClean="0"/>
              <a:t>‹#›</a:t>
            </a:fld>
            <a:endParaRPr lang="en-US"/>
          </a:p>
        </p:txBody>
      </p:sp>
    </p:spTree>
    <p:extLst>
      <p:ext uri="{BB962C8B-B14F-4D97-AF65-F5344CB8AC3E}">
        <p14:creationId xmlns:p14="http://schemas.microsoft.com/office/powerpoint/2010/main" val="244780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00575-50EB-F643-8B04-CF712614927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372121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00575-50EB-F643-8B04-CF712614927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181866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00575-50EB-F643-8B04-CF712614927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273215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500575-50EB-F643-8B04-CF712614927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6081-098C-864B-8686-CB6706CFE0DB}" type="slidenum">
              <a:rPr lang="en-US" smtClean="0"/>
              <a:t>‹#›</a:t>
            </a:fld>
            <a:endParaRPr lang="en-US"/>
          </a:p>
        </p:txBody>
      </p:sp>
    </p:spTree>
    <p:extLst>
      <p:ext uri="{BB962C8B-B14F-4D97-AF65-F5344CB8AC3E}">
        <p14:creationId xmlns:p14="http://schemas.microsoft.com/office/powerpoint/2010/main" val="63862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500575-50EB-F643-8B04-CF712614927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109528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500575-50EB-F643-8B04-CF7126149271}" type="datetimeFigureOut">
              <a:rPr lang="en-US" smtClean="0"/>
              <a:t>11/12/17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101483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500575-50EB-F643-8B04-CF7126149271}" type="datetimeFigureOut">
              <a:rPr lang="en-US" smtClean="0"/>
              <a:t>11/12/17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369931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00575-50EB-F643-8B04-CF7126149271}" type="datetimeFigureOut">
              <a:rPr lang="en-US" smtClean="0"/>
              <a:t>11/12/17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130011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00575-50EB-F643-8B04-CF712614927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385592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00575-50EB-F643-8B04-CF712614927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4441C-7EFD-1E4C-AF99-39B28DFFAA44}" type="slidenum">
              <a:rPr lang="en-US" smtClean="0"/>
              <a:t>‹#›</a:t>
            </a:fld>
            <a:endParaRPr lang="en-US"/>
          </a:p>
        </p:txBody>
      </p:sp>
    </p:spTree>
    <p:extLst>
      <p:ext uri="{BB962C8B-B14F-4D97-AF65-F5344CB8AC3E}">
        <p14:creationId xmlns:p14="http://schemas.microsoft.com/office/powerpoint/2010/main" val="13513861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0575-50EB-F643-8B04-CF7126149271}" type="datetimeFigureOut">
              <a:rPr lang="en-US" smtClean="0"/>
              <a:t>11/12/17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441C-7EFD-1E4C-AF99-39B28DFFAA44}" type="slidenum">
              <a:rPr lang="en-US" smtClean="0"/>
              <a:t>‹#›</a:t>
            </a:fld>
            <a:endParaRPr lang="en-US"/>
          </a:p>
        </p:txBody>
      </p:sp>
    </p:spTree>
    <p:extLst>
      <p:ext uri="{BB962C8B-B14F-4D97-AF65-F5344CB8AC3E}">
        <p14:creationId xmlns:p14="http://schemas.microsoft.com/office/powerpoint/2010/main" val="9310693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Database Systems Usable</a:t>
            </a:r>
            <a:endParaRPr lang="en-US" dirty="0"/>
          </a:p>
        </p:txBody>
      </p:sp>
      <p:sp>
        <p:nvSpPr>
          <p:cNvPr id="3" name="Subtitle 2"/>
          <p:cNvSpPr>
            <a:spLocks noGrp="1"/>
          </p:cNvSpPr>
          <p:nvPr>
            <p:ph type="subTitle" idx="1"/>
          </p:nvPr>
        </p:nvSpPr>
        <p:spPr/>
        <p:txBody>
          <a:bodyPr/>
          <a:lstStyle/>
          <a:p>
            <a:r>
              <a:rPr lang="en-US" dirty="0" smtClean="0"/>
              <a:t>Presented by: Assma Boughoula</a:t>
            </a:r>
          </a:p>
          <a:p>
            <a:r>
              <a:rPr lang="en-US" dirty="0" smtClean="0"/>
              <a:t>CS 598 Fall 2017</a:t>
            </a:r>
            <a:endParaRPr lang="en-US" dirty="0"/>
          </a:p>
        </p:txBody>
      </p:sp>
    </p:spTree>
    <p:extLst>
      <p:ext uri="{BB962C8B-B14F-4D97-AF65-F5344CB8AC3E}">
        <p14:creationId xmlns:p14="http://schemas.microsoft.com/office/powerpoint/2010/main" val="1967233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MiMI</a:t>
            </a:r>
            <a:r>
              <a:rPr lang="en-US" dirty="0" smtClean="0"/>
              <a:t> adventure</a:t>
            </a:r>
            <a:endParaRPr lang="en-US" dirty="0"/>
          </a:p>
        </p:txBody>
      </p:sp>
      <p:sp>
        <p:nvSpPr>
          <p:cNvPr id="3" name="Content Placeholder 2"/>
          <p:cNvSpPr>
            <a:spLocks noGrp="1"/>
          </p:cNvSpPr>
          <p:nvPr>
            <p:ph idx="1"/>
          </p:nvPr>
        </p:nvSpPr>
        <p:spPr/>
        <p:txBody>
          <a:bodyPr/>
          <a:lstStyle/>
          <a:p>
            <a:r>
              <a:rPr lang="en-US" dirty="0" smtClean="0"/>
              <a:t>Started as application for Timber (usability not on the horizon)</a:t>
            </a:r>
          </a:p>
          <a:p>
            <a:r>
              <a:rPr lang="en-US" dirty="0" err="1" smtClean="0"/>
              <a:t>MiMI</a:t>
            </a:r>
            <a:r>
              <a:rPr lang="en-US" dirty="0" smtClean="0"/>
              <a:t> integrated several protein interactions DBs</a:t>
            </a:r>
          </a:p>
          <a:p>
            <a:endParaRPr lang="en-US" dirty="0"/>
          </a:p>
        </p:txBody>
      </p:sp>
    </p:spTree>
    <p:extLst>
      <p:ext uri="{BB962C8B-B14F-4D97-AF65-F5344CB8AC3E}">
        <p14:creationId xmlns:p14="http://schemas.microsoft.com/office/powerpoint/2010/main" val="4936165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MiMI</a:t>
            </a:r>
            <a:r>
              <a:rPr lang="en-US" dirty="0" smtClean="0"/>
              <a:t> adventure</a:t>
            </a:r>
            <a:endParaRPr lang="en-US" dirty="0"/>
          </a:p>
        </p:txBody>
      </p:sp>
      <p:sp>
        <p:nvSpPr>
          <p:cNvPr id="3" name="Content Placeholder 2"/>
          <p:cNvSpPr>
            <a:spLocks noGrp="1"/>
          </p:cNvSpPr>
          <p:nvPr>
            <p:ph idx="1"/>
          </p:nvPr>
        </p:nvSpPr>
        <p:spPr/>
        <p:txBody>
          <a:bodyPr/>
          <a:lstStyle/>
          <a:p>
            <a:r>
              <a:rPr lang="en-US" dirty="0" smtClean="0"/>
              <a:t>Started as application for Timber (usability not on the horizon)</a:t>
            </a:r>
          </a:p>
          <a:p>
            <a:r>
              <a:rPr lang="en-US" dirty="0" err="1" smtClean="0"/>
              <a:t>MiMI</a:t>
            </a:r>
            <a:r>
              <a:rPr lang="en-US" dirty="0" smtClean="0"/>
              <a:t> integrated several protein interactions DBs</a:t>
            </a:r>
          </a:p>
          <a:p>
            <a:endParaRPr lang="en-US" dirty="0"/>
          </a:p>
          <a:p>
            <a:pPr marL="0" indent="0">
              <a:buNone/>
            </a:pPr>
            <a:r>
              <a:rPr lang="en-US" dirty="0" smtClean="0"/>
              <a:t>Biologists           </a:t>
            </a:r>
            <a:r>
              <a:rPr lang="en-US" dirty="0" err="1" smtClean="0"/>
              <a:t>MiMI</a:t>
            </a:r>
            <a:r>
              <a:rPr lang="en-US" dirty="0" smtClean="0"/>
              <a:t>             Usability Issues</a:t>
            </a:r>
            <a:endParaRPr lang="en-US" dirty="0"/>
          </a:p>
        </p:txBody>
      </p:sp>
      <p:sp>
        <p:nvSpPr>
          <p:cNvPr id="4" name="Plus 3"/>
          <p:cNvSpPr/>
          <p:nvPr/>
        </p:nvSpPr>
        <p:spPr>
          <a:xfrm>
            <a:off x="2398756" y="4454425"/>
            <a:ext cx="463625" cy="443427"/>
          </a:xfrm>
          <a:prstGeom prst="mathPlus">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Equal 4"/>
          <p:cNvSpPr/>
          <p:nvPr/>
        </p:nvSpPr>
        <p:spPr>
          <a:xfrm>
            <a:off x="4414517" y="4454425"/>
            <a:ext cx="544256" cy="443427"/>
          </a:xfrm>
          <a:prstGeom prst="mathEqual">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457200" y="4454425"/>
            <a:ext cx="1800453" cy="44342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3043800" y="4454425"/>
            <a:ext cx="1108670" cy="44342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5140193" y="4454425"/>
            <a:ext cx="2761594" cy="44342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75953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892292" y="1738387"/>
            <a:ext cx="1972749" cy="923330"/>
          </a:xfrm>
          <a:prstGeom prst="rect">
            <a:avLst/>
          </a:prstGeom>
          <a:noFill/>
        </p:spPr>
        <p:txBody>
          <a:bodyPr wrap="square" rtlCol="0">
            <a:spAutoFit/>
          </a:bodyPr>
          <a:lstStyle/>
          <a:p>
            <a:pPr marL="285750" indent="-285750">
              <a:buFont typeface="Arial"/>
              <a:buChar char="•"/>
            </a:pPr>
            <a:r>
              <a:rPr lang="en-US" dirty="0" smtClean="0"/>
              <a:t>Proficient</a:t>
            </a:r>
          </a:p>
          <a:p>
            <a:pPr marL="285750" indent="-285750">
              <a:buFont typeface="Arial"/>
              <a:buChar char="•"/>
            </a:pPr>
            <a:r>
              <a:rPr lang="en-US" dirty="0" smtClean="0"/>
              <a:t>Technophobe</a:t>
            </a:r>
          </a:p>
          <a:p>
            <a:pPr marL="285750" indent="-285750">
              <a:buFont typeface="Arial"/>
              <a:buChar char="•"/>
            </a:pPr>
            <a:r>
              <a:rPr lang="en-US" dirty="0" smtClean="0"/>
              <a:t>Middle</a:t>
            </a:r>
            <a:endParaRPr lang="en-US" dirty="0"/>
          </a:p>
        </p:txBody>
      </p:sp>
    </p:spTree>
    <p:extLst>
      <p:ext uri="{BB962C8B-B14F-4D97-AF65-F5344CB8AC3E}">
        <p14:creationId xmlns:p14="http://schemas.microsoft.com/office/powerpoint/2010/main" val="312994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892292" y="1738387"/>
            <a:ext cx="1972749" cy="646331"/>
          </a:xfrm>
          <a:prstGeom prst="rect">
            <a:avLst/>
          </a:prstGeom>
          <a:noFill/>
        </p:spPr>
        <p:txBody>
          <a:bodyPr wrap="square" rtlCol="0">
            <a:spAutoFit/>
          </a:bodyPr>
          <a:lstStyle/>
          <a:p>
            <a:r>
              <a:rPr lang="en-US" dirty="0" err="1" smtClean="0"/>
              <a:t>MiMI</a:t>
            </a:r>
            <a:r>
              <a:rPr lang="en-US" dirty="0" smtClean="0"/>
              <a:t> schema too complex</a:t>
            </a:r>
            <a:r>
              <a:rPr lang="mr-IN" dirty="0" smtClean="0"/>
              <a:t>…</a:t>
            </a:r>
            <a:endParaRPr lang="en-US" dirty="0"/>
          </a:p>
        </p:txBody>
      </p:sp>
    </p:spTree>
    <p:extLst>
      <p:ext uri="{BB962C8B-B14F-4D97-AF65-F5344CB8AC3E}">
        <p14:creationId xmlns:p14="http://schemas.microsoft.com/office/powerpoint/2010/main" val="54982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11" name="TextBox 10"/>
          <p:cNvSpPr txBox="1"/>
          <p:nvPr/>
        </p:nvSpPr>
        <p:spPr>
          <a:xfrm>
            <a:off x="2922854" y="3591353"/>
            <a:ext cx="2035920" cy="369332"/>
          </a:xfrm>
          <a:prstGeom prst="rect">
            <a:avLst/>
          </a:prstGeom>
          <a:noFill/>
          <a:ln w="38100" cmpd="sng">
            <a:solidFill>
              <a:srgbClr val="008000"/>
            </a:solidFill>
          </a:ln>
        </p:spPr>
        <p:txBody>
          <a:bodyPr wrap="square" rtlCol="0">
            <a:spAutoFit/>
          </a:bodyPr>
          <a:lstStyle/>
          <a:p>
            <a:r>
              <a:rPr lang="en-US" dirty="0" smtClean="0"/>
              <a:t>Schema Summary</a:t>
            </a:r>
            <a:endParaRPr lang="en-US" dirty="0"/>
          </a:p>
        </p:txBody>
      </p:sp>
      <p:sp>
        <p:nvSpPr>
          <p:cNvPr id="12" name="TextBox 11"/>
          <p:cNvSpPr txBox="1"/>
          <p:nvPr/>
        </p:nvSpPr>
        <p:spPr>
          <a:xfrm>
            <a:off x="2912193" y="3013086"/>
            <a:ext cx="2320074" cy="369332"/>
          </a:xfrm>
          <a:prstGeom prst="rect">
            <a:avLst/>
          </a:prstGeom>
          <a:noFill/>
          <a:ln w="38100" cmpd="sng">
            <a:solidFill>
              <a:srgbClr val="008000"/>
            </a:solidFill>
          </a:ln>
        </p:spPr>
        <p:txBody>
          <a:bodyPr wrap="square" rtlCol="0">
            <a:spAutoFit/>
          </a:bodyPr>
          <a:lstStyle/>
          <a:p>
            <a:r>
              <a:rPr lang="en-US" dirty="0" smtClean="0"/>
              <a:t>Schema-Free XQuery</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892292" y="1738387"/>
            <a:ext cx="1972749" cy="923330"/>
          </a:xfrm>
          <a:prstGeom prst="rect">
            <a:avLst/>
          </a:prstGeom>
          <a:noFill/>
        </p:spPr>
        <p:txBody>
          <a:bodyPr wrap="square" rtlCol="0">
            <a:spAutoFit/>
          </a:bodyPr>
          <a:lstStyle/>
          <a:p>
            <a:r>
              <a:rPr lang="en-US" dirty="0" smtClean="0"/>
              <a:t>Some users preferred keyword search</a:t>
            </a:r>
            <a:r>
              <a:rPr lang="mr-IN" dirty="0" smtClean="0"/>
              <a:t>…</a:t>
            </a:r>
            <a:endParaRPr lang="en-US" dirty="0"/>
          </a:p>
        </p:txBody>
      </p:sp>
    </p:spTree>
    <p:extLst>
      <p:ext uri="{BB962C8B-B14F-4D97-AF65-F5344CB8AC3E}">
        <p14:creationId xmlns:p14="http://schemas.microsoft.com/office/powerpoint/2010/main" val="244954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11" name="TextBox 10"/>
          <p:cNvSpPr txBox="1"/>
          <p:nvPr/>
        </p:nvSpPr>
        <p:spPr>
          <a:xfrm>
            <a:off x="2922854" y="3591353"/>
            <a:ext cx="2035920" cy="369332"/>
          </a:xfrm>
          <a:prstGeom prst="rect">
            <a:avLst/>
          </a:prstGeom>
          <a:noFill/>
          <a:ln w="38100" cmpd="sng">
            <a:solidFill>
              <a:srgbClr val="008000"/>
            </a:solidFill>
          </a:ln>
        </p:spPr>
        <p:txBody>
          <a:bodyPr wrap="square" rtlCol="0">
            <a:spAutoFit/>
          </a:bodyPr>
          <a:lstStyle/>
          <a:p>
            <a:r>
              <a:rPr lang="en-US" dirty="0" smtClean="0"/>
              <a:t>Schema Summary</a:t>
            </a:r>
            <a:endParaRPr lang="en-US" dirty="0"/>
          </a:p>
        </p:txBody>
      </p:sp>
      <p:sp>
        <p:nvSpPr>
          <p:cNvPr id="12" name="TextBox 11"/>
          <p:cNvSpPr txBox="1"/>
          <p:nvPr/>
        </p:nvSpPr>
        <p:spPr>
          <a:xfrm>
            <a:off x="2912193" y="3013086"/>
            <a:ext cx="2320074" cy="369332"/>
          </a:xfrm>
          <a:prstGeom prst="rect">
            <a:avLst/>
          </a:prstGeom>
          <a:noFill/>
          <a:ln w="38100" cmpd="sng">
            <a:solidFill>
              <a:srgbClr val="008000"/>
            </a:solidFill>
          </a:ln>
        </p:spPr>
        <p:txBody>
          <a:bodyPr wrap="square" rtlCol="0">
            <a:spAutoFit/>
          </a:bodyPr>
          <a:lstStyle/>
          <a:p>
            <a:r>
              <a:rPr lang="en-US" dirty="0" smtClean="0"/>
              <a:t>Schema-Free XQuery</a:t>
            </a:r>
            <a:endParaRPr lang="en-US" dirty="0"/>
          </a:p>
        </p:txBody>
      </p:sp>
      <p:sp>
        <p:nvSpPr>
          <p:cNvPr id="13" name="TextBox 12"/>
          <p:cNvSpPr txBox="1"/>
          <p:nvPr/>
        </p:nvSpPr>
        <p:spPr>
          <a:xfrm>
            <a:off x="1217459" y="2210694"/>
            <a:ext cx="2056077" cy="646331"/>
          </a:xfrm>
          <a:prstGeom prst="rect">
            <a:avLst/>
          </a:prstGeom>
          <a:noFill/>
          <a:ln w="38100" cmpd="sng">
            <a:solidFill>
              <a:srgbClr val="008000"/>
            </a:solidFill>
          </a:ln>
        </p:spPr>
        <p:txBody>
          <a:bodyPr wrap="square" rtlCol="0">
            <a:spAutoFit/>
          </a:bodyPr>
          <a:lstStyle/>
          <a:p>
            <a:r>
              <a:rPr lang="en-US" dirty="0" smtClean="0"/>
              <a:t>Key-word based search across tuples</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916951" y="1701400"/>
            <a:ext cx="1898771" cy="646331"/>
          </a:xfrm>
          <a:prstGeom prst="rect">
            <a:avLst/>
          </a:prstGeom>
          <a:noFill/>
        </p:spPr>
        <p:txBody>
          <a:bodyPr wrap="square" rtlCol="0">
            <a:spAutoFit/>
          </a:bodyPr>
          <a:lstStyle/>
          <a:p>
            <a:r>
              <a:rPr lang="en-US" dirty="0" smtClean="0"/>
              <a:t>Users misspelled keywords</a:t>
            </a:r>
            <a:r>
              <a:rPr lang="mr-IN" dirty="0" smtClean="0"/>
              <a:t>…</a:t>
            </a:r>
            <a:endParaRPr lang="en-US" dirty="0"/>
          </a:p>
        </p:txBody>
      </p:sp>
    </p:spTree>
    <p:extLst>
      <p:ext uri="{BB962C8B-B14F-4D97-AF65-F5344CB8AC3E}">
        <p14:creationId xmlns:p14="http://schemas.microsoft.com/office/powerpoint/2010/main" val="240595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11" name="TextBox 10"/>
          <p:cNvSpPr txBox="1"/>
          <p:nvPr/>
        </p:nvSpPr>
        <p:spPr>
          <a:xfrm>
            <a:off x="2922854" y="3591353"/>
            <a:ext cx="2035920" cy="369332"/>
          </a:xfrm>
          <a:prstGeom prst="rect">
            <a:avLst/>
          </a:prstGeom>
          <a:noFill/>
          <a:ln w="38100" cmpd="sng">
            <a:solidFill>
              <a:srgbClr val="008000"/>
            </a:solidFill>
          </a:ln>
        </p:spPr>
        <p:txBody>
          <a:bodyPr wrap="square" rtlCol="0">
            <a:spAutoFit/>
          </a:bodyPr>
          <a:lstStyle/>
          <a:p>
            <a:r>
              <a:rPr lang="en-US" dirty="0" smtClean="0"/>
              <a:t>Schema Summary</a:t>
            </a:r>
            <a:endParaRPr lang="en-US" dirty="0"/>
          </a:p>
        </p:txBody>
      </p:sp>
      <p:sp>
        <p:nvSpPr>
          <p:cNvPr id="12" name="TextBox 11"/>
          <p:cNvSpPr txBox="1"/>
          <p:nvPr/>
        </p:nvSpPr>
        <p:spPr>
          <a:xfrm>
            <a:off x="2912193" y="3013086"/>
            <a:ext cx="2320074" cy="369332"/>
          </a:xfrm>
          <a:prstGeom prst="rect">
            <a:avLst/>
          </a:prstGeom>
          <a:noFill/>
          <a:ln w="38100" cmpd="sng">
            <a:solidFill>
              <a:srgbClr val="008000"/>
            </a:solidFill>
          </a:ln>
        </p:spPr>
        <p:txBody>
          <a:bodyPr wrap="square" rtlCol="0">
            <a:spAutoFit/>
          </a:bodyPr>
          <a:lstStyle/>
          <a:p>
            <a:r>
              <a:rPr lang="en-US" dirty="0" smtClean="0"/>
              <a:t>Schema-Free XQuery</a:t>
            </a:r>
            <a:endParaRPr lang="en-US" dirty="0"/>
          </a:p>
        </p:txBody>
      </p:sp>
      <p:sp>
        <p:nvSpPr>
          <p:cNvPr id="13" name="TextBox 12"/>
          <p:cNvSpPr txBox="1"/>
          <p:nvPr/>
        </p:nvSpPr>
        <p:spPr>
          <a:xfrm>
            <a:off x="1217459" y="2210694"/>
            <a:ext cx="2056077" cy="646331"/>
          </a:xfrm>
          <a:prstGeom prst="rect">
            <a:avLst/>
          </a:prstGeom>
          <a:noFill/>
          <a:ln w="38100" cmpd="sng">
            <a:solidFill>
              <a:srgbClr val="008000"/>
            </a:solidFill>
          </a:ln>
        </p:spPr>
        <p:txBody>
          <a:bodyPr wrap="square" rtlCol="0">
            <a:spAutoFit/>
          </a:bodyPr>
          <a:lstStyle/>
          <a:p>
            <a:r>
              <a:rPr lang="en-US" dirty="0" smtClean="0"/>
              <a:t>Key-word based search</a:t>
            </a:r>
            <a:endParaRPr lang="en-US" dirty="0"/>
          </a:p>
        </p:txBody>
      </p:sp>
      <p:sp>
        <p:nvSpPr>
          <p:cNvPr id="14" name="TextBox 13"/>
          <p:cNvSpPr txBox="1"/>
          <p:nvPr/>
        </p:nvSpPr>
        <p:spPr>
          <a:xfrm>
            <a:off x="1230312" y="1644297"/>
            <a:ext cx="1854501" cy="369332"/>
          </a:xfrm>
          <a:prstGeom prst="rect">
            <a:avLst/>
          </a:prstGeom>
          <a:noFill/>
          <a:ln w="38100" cmpd="sng">
            <a:solidFill>
              <a:srgbClr val="008000"/>
            </a:solidFill>
          </a:ln>
        </p:spPr>
        <p:txBody>
          <a:bodyPr wrap="square" rtlCol="0">
            <a:spAutoFit/>
          </a:bodyPr>
          <a:lstStyle/>
          <a:p>
            <a:r>
              <a:rPr lang="en-US" dirty="0" err="1" smtClean="0"/>
              <a:t>Autocompletion</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855303" y="1738387"/>
            <a:ext cx="2022068" cy="1200329"/>
          </a:xfrm>
          <a:prstGeom prst="rect">
            <a:avLst/>
          </a:prstGeom>
          <a:noFill/>
        </p:spPr>
        <p:txBody>
          <a:bodyPr wrap="square" rtlCol="0">
            <a:spAutoFit/>
          </a:bodyPr>
          <a:lstStyle/>
          <a:p>
            <a:r>
              <a:rPr lang="en-US" dirty="0" smtClean="0"/>
              <a:t>Users wanted to use English language to query</a:t>
            </a:r>
            <a:r>
              <a:rPr lang="mr-IN" dirty="0" smtClean="0"/>
              <a:t>…</a:t>
            </a:r>
            <a:endParaRPr lang="en-US" dirty="0"/>
          </a:p>
        </p:txBody>
      </p:sp>
    </p:spTree>
    <p:extLst>
      <p:ext uri="{BB962C8B-B14F-4D97-AF65-F5344CB8AC3E}">
        <p14:creationId xmlns:p14="http://schemas.microsoft.com/office/powerpoint/2010/main" val="182790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11" name="TextBox 10"/>
          <p:cNvSpPr txBox="1"/>
          <p:nvPr/>
        </p:nvSpPr>
        <p:spPr>
          <a:xfrm>
            <a:off x="2922854" y="3591353"/>
            <a:ext cx="2035920" cy="369332"/>
          </a:xfrm>
          <a:prstGeom prst="rect">
            <a:avLst/>
          </a:prstGeom>
          <a:noFill/>
          <a:ln w="38100" cmpd="sng">
            <a:solidFill>
              <a:srgbClr val="008000"/>
            </a:solidFill>
          </a:ln>
        </p:spPr>
        <p:txBody>
          <a:bodyPr wrap="square" rtlCol="0">
            <a:spAutoFit/>
          </a:bodyPr>
          <a:lstStyle/>
          <a:p>
            <a:r>
              <a:rPr lang="en-US" dirty="0" smtClean="0"/>
              <a:t>Schema Summary</a:t>
            </a:r>
            <a:endParaRPr lang="en-US" dirty="0"/>
          </a:p>
        </p:txBody>
      </p:sp>
      <p:sp>
        <p:nvSpPr>
          <p:cNvPr id="12" name="TextBox 11"/>
          <p:cNvSpPr txBox="1"/>
          <p:nvPr/>
        </p:nvSpPr>
        <p:spPr>
          <a:xfrm>
            <a:off x="2912193" y="3013086"/>
            <a:ext cx="2320074" cy="369332"/>
          </a:xfrm>
          <a:prstGeom prst="rect">
            <a:avLst/>
          </a:prstGeom>
          <a:noFill/>
          <a:ln w="38100" cmpd="sng">
            <a:solidFill>
              <a:srgbClr val="008000"/>
            </a:solidFill>
          </a:ln>
        </p:spPr>
        <p:txBody>
          <a:bodyPr wrap="square" rtlCol="0">
            <a:spAutoFit/>
          </a:bodyPr>
          <a:lstStyle/>
          <a:p>
            <a:r>
              <a:rPr lang="en-US" dirty="0" smtClean="0"/>
              <a:t>Schema-Free XQuery</a:t>
            </a:r>
            <a:endParaRPr lang="en-US" dirty="0"/>
          </a:p>
        </p:txBody>
      </p:sp>
      <p:sp>
        <p:nvSpPr>
          <p:cNvPr id="13" name="TextBox 12"/>
          <p:cNvSpPr txBox="1"/>
          <p:nvPr/>
        </p:nvSpPr>
        <p:spPr>
          <a:xfrm>
            <a:off x="1217459" y="2210694"/>
            <a:ext cx="2056077" cy="646331"/>
          </a:xfrm>
          <a:prstGeom prst="rect">
            <a:avLst/>
          </a:prstGeom>
          <a:noFill/>
          <a:ln w="38100" cmpd="sng">
            <a:solidFill>
              <a:srgbClr val="008000"/>
            </a:solidFill>
          </a:ln>
        </p:spPr>
        <p:txBody>
          <a:bodyPr wrap="square" rtlCol="0">
            <a:spAutoFit/>
          </a:bodyPr>
          <a:lstStyle/>
          <a:p>
            <a:r>
              <a:rPr lang="en-US" dirty="0" smtClean="0"/>
              <a:t>Key-word based search</a:t>
            </a:r>
            <a:endParaRPr lang="en-US" dirty="0"/>
          </a:p>
        </p:txBody>
      </p:sp>
      <p:sp>
        <p:nvSpPr>
          <p:cNvPr id="14" name="TextBox 13"/>
          <p:cNvSpPr txBox="1"/>
          <p:nvPr/>
        </p:nvSpPr>
        <p:spPr>
          <a:xfrm>
            <a:off x="1230312" y="1644297"/>
            <a:ext cx="1854501" cy="369332"/>
          </a:xfrm>
          <a:prstGeom prst="rect">
            <a:avLst/>
          </a:prstGeom>
          <a:noFill/>
          <a:ln w="38100" cmpd="sng">
            <a:solidFill>
              <a:srgbClr val="008000"/>
            </a:solidFill>
          </a:ln>
        </p:spPr>
        <p:txBody>
          <a:bodyPr wrap="square" rtlCol="0">
            <a:spAutoFit/>
          </a:bodyPr>
          <a:lstStyle/>
          <a:p>
            <a:r>
              <a:rPr lang="en-US" dirty="0" err="1" smtClean="0"/>
              <a:t>Autocompletion</a:t>
            </a:r>
            <a:endParaRPr lang="en-US" dirty="0"/>
          </a:p>
        </p:txBody>
      </p:sp>
      <p:sp>
        <p:nvSpPr>
          <p:cNvPr id="15" name="TextBox 14"/>
          <p:cNvSpPr txBox="1"/>
          <p:nvPr/>
        </p:nvSpPr>
        <p:spPr>
          <a:xfrm>
            <a:off x="4777502" y="2381766"/>
            <a:ext cx="1079652" cy="369332"/>
          </a:xfrm>
          <a:prstGeom prst="rect">
            <a:avLst/>
          </a:prstGeom>
          <a:noFill/>
          <a:ln w="38100" cmpd="sng">
            <a:solidFill>
              <a:srgbClr val="008000"/>
            </a:solidFill>
          </a:ln>
        </p:spPr>
        <p:txBody>
          <a:bodyPr wrap="square" rtlCol="0">
            <a:spAutoFit/>
          </a:bodyPr>
          <a:lstStyle/>
          <a:p>
            <a:r>
              <a:rPr lang="en-US" dirty="0" err="1" smtClean="0"/>
              <a:t>NaLIX</a:t>
            </a:r>
            <a:endParaRPr lang="en-US" dirty="0"/>
          </a:p>
        </p:txBody>
      </p:sp>
      <p:sp>
        <p:nvSpPr>
          <p:cNvPr id="16" name="TextBox 15"/>
          <p:cNvSpPr txBox="1"/>
          <p:nvPr/>
        </p:nvSpPr>
        <p:spPr>
          <a:xfrm>
            <a:off x="4777502" y="1792245"/>
            <a:ext cx="1079652" cy="369332"/>
          </a:xfrm>
          <a:prstGeom prst="rect">
            <a:avLst/>
          </a:prstGeom>
          <a:noFill/>
          <a:ln w="38100" cmpd="sng">
            <a:solidFill>
              <a:srgbClr val="008000"/>
            </a:solidFill>
          </a:ln>
        </p:spPr>
        <p:txBody>
          <a:bodyPr wrap="square" rtlCol="0">
            <a:spAutoFit/>
          </a:bodyPr>
          <a:lstStyle/>
          <a:p>
            <a:r>
              <a:rPr lang="en-US" dirty="0" err="1" smtClean="0"/>
              <a:t>DaNaLIX</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879962" y="1644297"/>
            <a:ext cx="1972749" cy="1200329"/>
          </a:xfrm>
          <a:prstGeom prst="rect">
            <a:avLst/>
          </a:prstGeom>
          <a:noFill/>
        </p:spPr>
        <p:txBody>
          <a:bodyPr wrap="square" rtlCol="0">
            <a:spAutoFit/>
          </a:bodyPr>
          <a:lstStyle/>
          <a:p>
            <a:r>
              <a:rPr lang="en-US" dirty="0" smtClean="0"/>
              <a:t>Users couldn’t explore data directly in graphical setting</a:t>
            </a:r>
            <a:endParaRPr lang="en-US" dirty="0"/>
          </a:p>
        </p:txBody>
      </p:sp>
    </p:spTree>
    <p:extLst>
      <p:ext uri="{BB962C8B-B14F-4D97-AF65-F5344CB8AC3E}">
        <p14:creationId xmlns:p14="http://schemas.microsoft.com/office/powerpoint/2010/main" val="269871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9784"/>
            <a:ext cx="8229600" cy="1143000"/>
          </a:xfrm>
        </p:spPr>
        <p:txBody>
          <a:bodyPr/>
          <a:lstStyle/>
          <a:p>
            <a:r>
              <a:rPr lang="en-US" dirty="0" smtClean="0"/>
              <a:t>The </a:t>
            </a:r>
            <a:r>
              <a:rPr lang="en-US" dirty="0" err="1" smtClean="0"/>
              <a:t>MiMI</a:t>
            </a:r>
            <a:r>
              <a:rPr lang="en-US" dirty="0" smtClean="0"/>
              <a:t> adventure</a:t>
            </a:r>
            <a:endParaRPr lang="en-US" dirty="0"/>
          </a:p>
        </p:txBody>
      </p:sp>
      <p:sp>
        <p:nvSpPr>
          <p:cNvPr id="5" name="Can 4"/>
          <p:cNvSpPr/>
          <p:nvPr/>
        </p:nvSpPr>
        <p:spPr>
          <a:xfrm>
            <a:off x="3084116" y="4736605"/>
            <a:ext cx="1874658" cy="846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84116" y="4998633"/>
            <a:ext cx="1874658" cy="461665"/>
          </a:xfrm>
          <a:prstGeom prst="rect">
            <a:avLst/>
          </a:prstGeom>
          <a:noFill/>
        </p:spPr>
        <p:txBody>
          <a:bodyPr wrap="square" rtlCol="0">
            <a:spAutoFit/>
          </a:bodyPr>
          <a:lstStyle/>
          <a:p>
            <a:pPr algn="ctr"/>
            <a:r>
              <a:rPr lang="en-US" sz="2400" b="1" dirty="0" err="1" smtClean="0"/>
              <a:t>MiMI</a:t>
            </a:r>
            <a:endParaRPr lang="en-US" sz="2400" b="1" dirty="0"/>
          </a:p>
        </p:txBody>
      </p:sp>
      <p:sp>
        <p:nvSpPr>
          <p:cNvPr id="8" name="TextBox 7"/>
          <p:cNvSpPr txBox="1"/>
          <p:nvPr/>
        </p:nvSpPr>
        <p:spPr>
          <a:xfrm>
            <a:off x="1874658" y="4182607"/>
            <a:ext cx="1068354" cy="369332"/>
          </a:xfrm>
          <a:prstGeom prst="rect">
            <a:avLst/>
          </a:prstGeom>
          <a:noFill/>
          <a:ln w="38100" cmpd="sng">
            <a:solidFill>
              <a:srgbClr val="008000"/>
            </a:solidFill>
          </a:ln>
        </p:spPr>
        <p:txBody>
          <a:bodyPr wrap="square" rtlCol="0">
            <a:spAutoFit/>
          </a:bodyPr>
          <a:lstStyle/>
          <a:p>
            <a:r>
              <a:rPr lang="en-US" dirty="0" smtClean="0"/>
              <a:t>XQuery</a:t>
            </a:r>
            <a:endParaRPr lang="en-US" dirty="0"/>
          </a:p>
        </p:txBody>
      </p:sp>
      <p:sp>
        <p:nvSpPr>
          <p:cNvPr id="9" name="TextBox 8"/>
          <p:cNvSpPr txBox="1"/>
          <p:nvPr/>
        </p:nvSpPr>
        <p:spPr>
          <a:xfrm>
            <a:off x="5048266" y="4185418"/>
            <a:ext cx="1563434" cy="369332"/>
          </a:xfrm>
          <a:prstGeom prst="rect">
            <a:avLst/>
          </a:prstGeom>
          <a:noFill/>
          <a:ln w="38100" cmpd="sng">
            <a:solidFill>
              <a:srgbClr val="008000"/>
            </a:solidFill>
          </a:ln>
        </p:spPr>
        <p:txBody>
          <a:bodyPr wrap="square" rtlCol="0">
            <a:spAutoFit/>
          </a:bodyPr>
          <a:lstStyle/>
          <a:p>
            <a:r>
              <a:rPr lang="en-US" dirty="0" smtClean="0"/>
              <a:t>Form-based UI</a:t>
            </a:r>
            <a:endParaRPr lang="en-US" dirty="0"/>
          </a:p>
        </p:txBody>
      </p:sp>
      <p:sp>
        <p:nvSpPr>
          <p:cNvPr id="10" name="TextBox 9"/>
          <p:cNvSpPr txBox="1"/>
          <p:nvPr/>
        </p:nvSpPr>
        <p:spPr>
          <a:xfrm>
            <a:off x="3273536" y="4182607"/>
            <a:ext cx="1148984" cy="369332"/>
          </a:xfrm>
          <a:prstGeom prst="rect">
            <a:avLst/>
          </a:prstGeom>
          <a:noFill/>
          <a:ln w="38100" cmpd="sng">
            <a:solidFill>
              <a:srgbClr val="008000"/>
            </a:solidFill>
          </a:ln>
        </p:spPr>
        <p:txBody>
          <a:bodyPr wrap="square" rtlCol="0">
            <a:spAutoFit/>
          </a:bodyPr>
          <a:lstStyle/>
          <a:p>
            <a:r>
              <a:rPr lang="en-US" dirty="0" err="1" smtClean="0"/>
              <a:t>MQuery</a:t>
            </a:r>
            <a:endParaRPr lang="en-US" dirty="0"/>
          </a:p>
        </p:txBody>
      </p:sp>
      <p:sp>
        <p:nvSpPr>
          <p:cNvPr id="11" name="TextBox 10"/>
          <p:cNvSpPr txBox="1"/>
          <p:nvPr/>
        </p:nvSpPr>
        <p:spPr>
          <a:xfrm>
            <a:off x="2922854" y="3591353"/>
            <a:ext cx="2035920" cy="369332"/>
          </a:xfrm>
          <a:prstGeom prst="rect">
            <a:avLst/>
          </a:prstGeom>
          <a:noFill/>
          <a:ln w="38100" cmpd="sng">
            <a:solidFill>
              <a:srgbClr val="008000"/>
            </a:solidFill>
          </a:ln>
        </p:spPr>
        <p:txBody>
          <a:bodyPr wrap="square" rtlCol="0">
            <a:spAutoFit/>
          </a:bodyPr>
          <a:lstStyle/>
          <a:p>
            <a:r>
              <a:rPr lang="en-US" dirty="0" smtClean="0"/>
              <a:t>Schema Summary</a:t>
            </a:r>
            <a:endParaRPr lang="en-US" dirty="0"/>
          </a:p>
        </p:txBody>
      </p:sp>
      <p:sp>
        <p:nvSpPr>
          <p:cNvPr id="12" name="TextBox 11"/>
          <p:cNvSpPr txBox="1"/>
          <p:nvPr/>
        </p:nvSpPr>
        <p:spPr>
          <a:xfrm>
            <a:off x="2912193" y="3013086"/>
            <a:ext cx="2320074" cy="369332"/>
          </a:xfrm>
          <a:prstGeom prst="rect">
            <a:avLst/>
          </a:prstGeom>
          <a:noFill/>
          <a:ln w="38100" cmpd="sng">
            <a:solidFill>
              <a:srgbClr val="008000"/>
            </a:solidFill>
          </a:ln>
        </p:spPr>
        <p:txBody>
          <a:bodyPr wrap="square" rtlCol="0">
            <a:spAutoFit/>
          </a:bodyPr>
          <a:lstStyle/>
          <a:p>
            <a:r>
              <a:rPr lang="en-US" dirty="0" smtClean="0"/>
              <a:t>Schema-Free XQuery</a:t>
            </a:r>
            <a:endParaRPr lang="en-US" dirty="0"/>
          </a:p>
        </p:txBody>
      </p:sp>
      <p:sp>
        <p:nvSpPr>
          <p:cNvPr id="13" name="TextBox 12"/>
          <p:cNvSpPr txBox="1"/>
          <p:nvPr/>
        </p:nvSpPr>
        <p:spPr>
          <a:xfrm>
            <a:off x="1217459" y="2210694"/>
            <a:ext cx="2056077" cy="646331"/>
          </a:xfrm>
          <a:prstGeom prst="rect">
            <a:avLst/>
          </a:prstGeom>
          <a:noFill/>
          <a:ln w="38100" cmpd="sng">
            <a:solidFill>
              <a:srgbClr val="008000"/>
            </a:solidFill>
          </a:ln>
        </p:spPr>
        <p:txBody>
          <a:bodyPr wrap="square" rtlCol="0">
            <a:spAutoFit/>
          </a:bodyPr>
          <a:lstStyle/>
          <a:p>
            <a:r>
              <a:rPr lang="en-US" dirty="0" smtClean="0"/>
              <a:t>Key-word based search</a:t>
            </a:r>
            <a:endParaRPr lang="en-US" dirty="0"/>
          </a:p>
        </p:txBody>
      </p:sp>
      <p:sp>
        <p:nvSpPr>
          <p:cNvPr id="14" name="TextBox 13"/>
          <p:cNvSpPr txBox="1"/>
          <p:nvPr/>
        </p:nvSpPr>
        <p:spPr>
          <a:xfrm>
            <a:off x="1230312" y="1644297"/>
            <a:ext cx="1854501" cy="369332"/>
          </a:xfrm>
          <a:prstGeom prst="rect">
            <a:avLst/>
          </a:prstGeom>
          <a:noFill/>
          <a:ln w="38100" cmpd="sng">
            <a:solidFill>
              <a:srgbClr val="008000"/>
            </a:solidFill>
          </a:ln>
        </p:spPr>
        <p:txBody>
          <a:bodyPr wrap="square" rtlCol="0">
            <a:spAutoFit/>
          </a:bodyPr>
          <a:lstStyle/>
          <a:p>
            <a:r>
              <a:rPr lang="en-US" dirty="0" err="1" smtClean="0"/>
              <a:t>Autocompletion</a:t>
            </a:r>
            <a:endParaRPr lang="en-US" dirty="0"/>
          </a:p>
        </p:txBody>
      </p:sp>
      <p:sp>
        <p:nvSpPr>
          <p:cNvPr id="15" name="TextBox 14"/>
          <p:cNvSpPr txBox="1"/>
          <p:nvPr/>
        </p:nvSpPr>
        <p:spPr>
          <a:xfrm>
            <a:off x="4777502" y="2381766"/>
            <a:ext cx="1079652" cy="369332"/>
          </a:xfrm>
          <a:prstGeom prst="rect">
            <a:avLst/>
          </a:prstGeom>
          <a:noFill/>
          <a:ln w="38100" cmpd="sng">
            <a:solidFill>
              <a:srgbClr val="008000"/>
            </a:solidFill>
          </a:ln>
        </p:spPr>
        <p:txBody>
          <a:bodyPr wrap="square" rtlCol="0">
            <a:spAutoFit/>
          </a:bodyPr>
          <a:lstStyle/>
          <a:p>
            <a:r>
              <a:rPr lang="en-US" dirty="0" err="1" smtClean="0"/>
              <a:t>NaLIX</a:t>
            </a:r>
            <a:endParaRPr lang="en-US" dirty="0"/>
          </a:p>
        </p:txBody>
      </p:sp>
      <p:sp>
        <p:nvSpPr>
          <p:cNvPr id="16" name="TextBox 15"/>
          <p:cNvSpPr txBox="1"/>
          <p:nvPr/>
        </p:nvSpPr>
        <p:spPr>
          <a:xfrm>
            <a:off x="4777502" y="1792245"/>
            <a:ext cx="1079652" cy="369332"/>
          </a:xfrm>
          <a:prstGeom prst="rect">
            <a:avLst/>
          </a:prstGeom>
          <a:noFill/>
          <a:ln w="38100" cmpd="sng">
            <a:solidFill>
              <a:srgbClr val="008000"/>
            </a:solidFill>
          </a:ln>
        </p:spPr>
        <p:txBody>
          <a:bodyPr wrap="square" rtlCol="0">
            <a:spAutoFit/>
          </a:bodyPr>
          <a:lstStyle/>
          <a:p>
            <a:r>
              <a:rPr lang="en-US" dirty="0" err="1" smtClean="0"/>
              <a:t>DaNaLIX</a:t>
            </a:r>
            <a:endParaRPr lang="en-US" dirty="0"/>
          </a:p>
        </p:txBody>
      </p:sp>
      <p:sp>
        <p:nvSpPr>
          <p:cNvPr id="17" name="TextBox 16"/>
          <p:cNvSpPr txBox="1"/>
          <p:nvPr/>
        </p:nvSpPr>
        <p:spPr>
          <a:xfrm>
            <a:off x="5232267" y="3592011"/>
            <a:ext cx="1249773" cy="369332"/>
          </a:xfrm>
          <a:prstGeom prst="rect">
            <a:avLst/>
          </a:prstGeom>
          <a:noFill/>
          <a:ln w="38100" cmpd="sng">
            <a:solidFill>
              <a:srgbClr val="008000"/>
            </a:solidFill>
          </a:ln>
        </p:spPr>
        <p:txBody>
          <a:bodyPr wrap="square" rtlCol="0">
            <a:spAutoFit/>
          </a:bodyPr>
          <a:lstStyle/>
          <a:p>
            <a:r>
              <a:rPr lang="en-US" dirty="0" err="1" smtClean="0"/>
              <a:t>Cytoscape</a:t>
            </a:r>
            <a:endParaRPr lang="en-US" dirty="0"/>
          </a:p>
        </p:txBody>
      </p:sp>
      <p:sp>
        <p:nvSpPr>
          <p:cNvPr id="20" name="Rectangle 19"/>
          <p:cNvSpPr/>
          <p:nvPr/>
        </p:nvSpPr>
        <p:spPr>
          <a:xfrm>
            <a:off x="6719676" y="1506274"/>
            <a:ext cx="2305650" cy="187828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805984" y="1644297"/>
            <a:ext cx="2071387" cy="1754327"/>
          </a:xfrm>
          <a:prstGeom prst="rect">
            <a:avLst/>
          </a:prstGeom>
          <a:noFill/>
        </p:spPr>
        <p:txBody>
          <a:bodyPr wrap="square" rtlCol="0">
            <a:spAutoFit/>
          </a:bodyPr>
          <a:lstStyle/>
          <a:p>
            <a:r>
              <a:rPr lang="en-US" dirty="0" smtClean="0"/>
              <a:t>Still:</a:t>
            </a:r>
          </a:p>
          <a:p>
            <a:pPr marL="342900" indent="-342900">
              <a:buFont typeface="+mj-lt"/>
              <a:buAutoNum type="arabicPeriod"/>
            </a:pPr>
            <a:r>
              <a:rPr lang="en-US" dirty="0" smtClean="0"/>
              <a:t>Inconsistencies between interfaces</a:t>
            </a:r>
          </a:p>
          <a:p>
            <a:pPr marL="342900" indent="-342900">
              <a:buFont typeface="+mj-lt"/>
              <a:buAutoNum type="arabicPeriod"/>
            </a:pPr>
            <a:r>
              <a:rPr lang="en-US" dirty="0" smtClean="0"/>
              <a:t>Inputting new data is difficult</a:t>
            </a:r>
            <a:endParaRPr lang="en-US" dirty="0"/>
          </a:p>
        </p:txBody>
      </p:sp>
    </p:spTree>
    <p:extLst>
      <p:ext uri="{BB962C8B-B14F-4D97-AF65-F5344CB8AC3E}">
        <p14:creationId xmlns:p14="http://schemas.microsoft.com/office/powerpoint/2010/main" val="301797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DB systems so frustrating for users?</a:t>
            </a:r>
            <a:endParaRPr lang="en-US" dirty="0"/>
          </a:p>
        </p:txBody>
      </p:sp>
      <p:sp>
        <p:nvSpPr>
          <p:cNvPr id="3" name="Content Placeholder 2"/>
          <p:cNvSpPr>
            <a:spLocks noGrp="1"/>
          </p:cNvSpPr>
          <p:nvPr>
            <p:ph idx="1"/>
          </p:nvPr>
        </p:nvSpPr>
        <p:spPr/>
        <p:txBody>
          <a:bodyPr/>
          <a:lstStyle/>
          <a:p>
            <a:r>
              <a:rPr lang="en-US" dirty="0" smtClean="0"/>
              <a:t>The Five </a:t>
            </a:r>
            <a:r>
              <a:rPr lang="en-US" dirty="0"/>
              <a:t>P</a:t>
            </a:r>
            <a:r>
              <a:rPr lang="en-US" dirty="0" smtClean="0"/>
              <a:t>ains:</a:t>
            </a:r>
          </a:p>
          <a:p>
            <a:pPr lvl="1">
              <a:buFont typeface="Wingdings" charset="2"/>
              <a:buChar char="Ø"/>
            </a:pPr>
            <a:r>
              <a:rPr lang="en-US" dirty="0" smtClean="0"/>
              <a:t> Painful Relations</a:t>
            </a:r>
          </a:p>
          <a:p>
            <a:pPr lvl="1">
              <a:buFont typeface="Wingdings" charset="2"/>
              <a:buChar char="Ø"/>
            </a:pPr>
            <a:r>
              <a:rPr lang="en-US" dirty="0" smtClean="0"/>
              <a:t> Painful Options</a:t>
            </a:r>
          </a:p>
          <a:p>
            <a:pPr lvl="1">
              <a:buFont typeface="Wingdings" charset="2"/>
              <a:buChar char="Ø"/>
            </a:pPr>
            <a:r>
              <a:rPr lang="en-US" dirty="0" smtClean="0"/>
              <a:t> Unexpected Pain</a:t>
            </a:r>
          </a:p>
          <a:p>
            <a:pPr lvl="1">
              <a:buFont typeface="Wingdings" charset="2"/>
              <a:buChar char="Ø"/>
            </a:pPr>
            <a:r>
              <a:rPr lang="en-US" dirty="0" smtClean="0"/>
              <a:t> Unseen Pain</a:t>
            </a:r>
          </a:p>
          <a:p>
            <a:pPr lvl="1">
              <a:buFont typeface="Wingdings" charset="2"/>
              <a:buChar char="Ø"/>
            </a:pPr>
            <a:r>
              <a:rPr lang="en-US" dirty="0" smtClean="0"/>
              <a:t> Birthing Pain</a:t>
            </a:r>
            <a:endParaRPr lang="en-US" dirty="0"/>
          </a:p>
        </p:txBody>
      </p:sp>
    </p:spTree>
    <p:extLst>
      <p:ext uri="{BB962C8B-B14F-4D97-AF65-F5344CB8AC3E}">
        <p14:creationId xmlns:p14="http://schemas.microsoft.com/office/powerpoint/2010/main" val="3178808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computer scientists,</a:t>
            </a:r>
            <a:r>
              <a:rPr lang="mr-IN" dirty="0" smtClean="0"/>
              <a:t>…</a:t>
            </a:r>
            <a:r>
              <a:rPr lang="en-US" dirty="0" smtClean="0"/>
              <a:t>we are not typical database users.”</a:t>
            </a:r>
            <a:endParaRPr lang="en-US" dirty="0"/>
          </a:p>
        </p:txBody>
      </p:sp>
      <p:sp>
        <p:nvSpPr>
          <p:cNvPr id="4" name="Can 3"/>
          <p:cNvSpPr/>
          <p:nvPr/>
        </p:nvSpPr>
        <p:spPr>
          <a:xfrm>
            <a:off x="1411000" y="4958318"/>
            <a:ext cx="2499545" cy="74576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955287" y="3366013"/>
            <a:ext cx="1330403" cy="1027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55287" y="1914798"/>
            <a:ext cx="1330403" cy="6046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14974" y="5180032"/>
            <a:ext cx="1471506" cy="461665"/>
          </a:xfrm>
          <a:prstGeom prst="rect">
            <a:avLst/>
          </a:prstGeom>
          <a:noFill/>
        </p:spPr>
        <p:txBody>
          <a:bodyPr wrap="square" rtlCol="0">
            <a:spAutoFit/>
          </a:bodyPr>
          <a:lstStyle/>
          <a:p>
            <a:pPr algn="ctr"/>
            <a:r>
              <a:rPr lang="en-US" sz="2400" b="1" dirty="0" smtClean="0"/>
              <a:t>DB</a:t>
            </a:r>
            <a:endParaRPr lang="en-US" sz="2400" b="1" dirty="0"/>
          </a:p>
        </p:txBody>
      </p:sp>
      <p:sp>
        <p:nvSpPr>
          <p:cNvPr id="8" name="TextBox 7"/>
          <p:cNvSpPr txBox="1"/>
          <p:nvPr/>
        </p:nvSpPr>
        <p:spPr>
          <a:xfrm>
            <a:off x="1995603" y="3527259"/>
            <a:ext cx="1330403" cy="646331"/>
          </a:xfrm>
          <a:prstGeom prst="rect">
            <a:avLst/>
          </a:prstGeom>
          <a:noFill/>
        </p:spPr>
        <p:txBody>
          <a:bodyPr wrap="square" rtlCol="0">
            <a:spAutoFit/>
          </a:bodyPr>
          <a:lstStyle/>
          <a:p>
            <a:pPr algn="ctr"/>
            <a:r>
              <a:rPr lang="en-US" dirty="0" smtClean="0"/>
              <a:t>DB Admin Person</a:t>
            </a:r>
            <a:endParaRPr lang="en-US" dirty="0"/>
          </a:p>
        </p:txBody>
      </p:sp>
      <p:sp>
        <p:nvSpPr>
          <p:cNvPr id="9" name="TextBox 8"/>
          <p:cNvSpPr txBox="1"/>
          <p:nvPr/>
        </p:nvSpPr>
        <p:spPr>
          <a:xfrm>
            <a:off x="2136706" y="1914798"/>
            <a:ext cx="1028039" cy="461665"/>
          </a:xfrm>
          <a:prstGeom prst="rect">
            <a:avLst/>
          </a:prstGeom>
          <a:noFill/>
        </p:spPr>
        <p:txBody>
          <a:bodyPr wrap="square" rtlCol="0">
            <a:spAutoFit/>
          </a:bodyPr>
          <a:lstStyle/>
          <a:p>
            <a:pPr algn="ctr"/>
            <a:r>
              <a:rPr lang="en-US" sz="2400" b="1" dirty="0" smtClean="0"/>
              <a:t>User</a:t>
            </a:r>
            <a:endParaRPr lang="en-US" sz="2400" b="1" dirty="0"/>
          </a:p>
        </p:txBody>
      </p:sp>
      <p:sp>
        <p:nvSpPr>
          <p:cNvPr id="10" name="Up-Down Arrow 9"/>
          <p:cNvSpPr/>
          <p:nvPr/>
        </p:nvSpPr>
        <p:spPr>
          <a:xfrm>
            <a:off x="2519700" y="2519471"/>
            <a:ext cx="262049" cy="84654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2539858" y="4393957"/>
            <a:ext cx="262049" cy="786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12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Painful Relations</a:t>
            </a:r>
            <a:endParaRPr lang="en-US" dirty="0"/>
          </a:p>
        </p:txBody>
      </p:sp>
      <p:sp>
        <p:nvSpPr>
          <p:cNvPr id="6" name="Content Placeholder 5"/>
          <p:cNvSpPr>
            <a:spLocks noGrp="1"/>
          </p:cNvSpPr>
          <p:nvPr>
            <p:ph idx="1"/>
          </p:nvPr>
        </p:nvSpPr>
        <p:spPr>
          <a:xfrm>
            <a:off x="457200" y="1600200"/>
            <a:ext cx="4117112" cy="4525963"/>
          </a:xfrm>
        </p:spPr>
        <p:txBody>
          <a:bodyPr>
            <a:normAutofit fontScale="92500" lnSpcReduction="10000"/>
          </a:bodyPr>
          <a:lstStyle/>
          <a:p>
            <a:pPr marL="0" indent="0">
              <a:buNone/>
            </a:pPr>
            <a:r>
              <a:rPr lang="en-US" dirty="0" smtClean="0"/>
              <a:t>Normalization is central in RDBMS, but:</a:t>
            </a:r>
          </a:p>
          <a:p>
            <a:r>
              <a:rPr lang="en-US" dirty="0"/>
              <a:t>N</a:t>
            </a:r>
            <a:r>
              <a:rPr lang="en-US" dirty="0" smtClean="0"/>
              <a:t>o concept of “flight” </a:t>
            </a:r>
            <a:r>
              <a:rPr lang="en-US" dirty="0" smtClean="0">
                <a:sym typeface="Wingdings"/>
              </a:rPr>
              <a:t></a:t>
            </a:r>
            <a:r>
              <a:rPr lang="en-US" dirty="0" smtClean="0"/>
              <a:t> painful to locate a specific piece of data</a:t>
            </a:r>
          </a:p>
          <a:p>
            <a:r>
              <a:rPr lang="en-US" dirty="0" smtClean="0"/>
              <a:t>Painful to compute joins </a:t>
            </a:r>
          </a:p>
          <a:p>
            <a:r>
              <a:rPr lang="en-US" dirty="0" smtClean="0"/>
              <a:t>Painful to express queries across multiple tables</a:t>
            </a:r>
          </a:p>
          <a:p>
            <a:pPr marL="0" indent="0">
              <a:buNone/>
            </a:pPr>
            <a:endParaRPr lang="en-US" dirty="0"/>
          </a:p>
        </p:txBody>
      </p:sp>
      <p:pic>
        <p:nvPicPr>
          <p:cNvPr id="7" name="Content Placeholder 3" descr="Screen Shot 2017-11-13 at 3.09.21 AM.png"/>
          <p:cNvPicPr>
            <a:picLocks noChangeAspect="1"/>
          </p:cNvPicPr>
          <p:nvPr/>
        </p:nvPicPr>
        <p:blipFill rotWithShape="1">
          <a:blip r:embed="rId3">
            <a:extLst>
              <a:ext uri="{28A0092B-C50C-407E-A947-70E740481C1C}">
                <a14:useLocalDpi xmlns:a14="http://schemas.microsoft.com/office/drawing/2010/main" val="0"/>
              </a:ext>
            </a:extLst>
          </a:blip>
          <a:srcRect t="-797" b="1281"/>
          <a:stretch/>
        </p:blipFill>
        <p:spPr>
          <a:xfrm>
            <a:off x="5265775" y="1417638"/>
            <a:ext cx="3696512" cy="2305717"/>
          </a:xfrm>
          <a:prstGeom prst="rect">
            <a:avLst/>
          </a:prstGeom>
        </p:spPr>
      </p:pic>
    </p:spTree>
    <p:extLst>
      <p:ext uri="{BB962C8B-B14F-4D97-AF65-F5344CB8AC3E}">
        <p14:creationId xmlns:p14="http://schemas.microsoft.com/office/powerpoint/2010/main" val="42747511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Painful Options</a:t>
            </a:r>
            <a:endParaRPr lang="en-US" dirty="0"/>
          </a:p>
        </p:txBody>
      </p:sp>
      <p:sp>
        <p:nvSpPr>
          <p:cNvPr id="3" name="Content Placeholder 2"/>
          <p:cNvSpPr>
            <a:spLocks noGrp="1"/>
          </p:cNvSpPr>
          <p:nvPr>
            <p:ph idx="1"/>
          </p:nvPr>
        </p:nvSpPr>
        <p:spPr>
          <a:xfrm>
            <a:off x="457200" y="1600200"/>
            <a:ext cx="4117112" cy="4525963"/>
          </a:xfrm>
        </p:spPr>
        <p:txBody>
          <a:bodyPr>
            <a:normAutofit fontScale="92500" lnSpcReduction="20000"/>
          </a:bodyPr>
          <a:lstStyle/>
          <a:p>
            <a:pPr marL="0" indent="0">
              <a:buNone/>
            </a:pPr>
            <a:r>
              <a:rPr lang="en-US" dirty="0" smtClean="0"/>
              <a:t>Too much functionality leads to:</a:t>
            </a:r>
          </a:p>
          <a:p>
            <a:r>
              <a:rPr lang="en-US" dirty="0" smtClean="0"/>
              <a:t>Irrelevant options competing with relevant options</a:t>
            </a:r>
          </a:p>
          <a:p>
            <a:r>
              <a:rPr lang="en-US" dirty="0" smtClean="0"/>
              <a:t>Regret for “paths not taken”</a:t>
            </a:r>
          </a:p>
          <a:p>
            <a:pPr marL="0" indent="0">
              <a:buNone/>
            </a:pPr>
            <a:r>
              <a:rPr lang="en-US" dirty="0" smtClean="0">
                <a:solidFill>
                  <a:srgbClr val="008000"/>
                </a:solidFill>
              </a:rPr>
              <a:t>Must simplify querying for novices &amp; provide experts with necessary tools</a:t>
            </a:r>
          </a:p>
        </p:txBody>
      </p:sp>
      <p:pic>
        <p:nvPicPr>
          <p:cNvPr id="4" name="Content Placeholder 3" descr="Screen Shot 2017-11-13 at 3.09.21 AM.png"/>
          <p:cNvPicPr>
            <a:picLocks noChangeAspect="1"/>
          </p:cNvPicPr>
          <p:nvPr/>
        </p:nvPicPr>
        <p:blipFill rotWithShape="1">
          <a:blip r:embed="rId3">
            <a:extLst>
              <a:ext uri="{28A0092B-C50C-407E-A947-70E740481C1C}">
                <a14:useLocalDpi xmlns:a14="http://schemas.microsoft.com/office/drawing/2010/main" val="0"/>
              </a:ext>
            </a:extLst>
          </a:blip>
          <a:srcRect t="-797" b="1281"/>
          <a:stretch/>
        </p:blipFill>
        <p:spPr>
          <a:xfrm>
            <a:off x="5265775" y="1417638"/>
            <a:ext cx="3696512" cy="2305717"/>
          </a:xfrm>
          <a:prstGeom prst="rect">
            <a:avLst/>
          </a:prstGeom>
        </p:spPr>
      </p:pic>
    </p:spTree>
    <p:extLst>
      <p:ext uri="{BB962C8B-B14F-4D97-AF65-F5344CB8AC3E}">
        <p14:creationId xmlns:p14="http://schemas.microsoft.com/office/powerpoint/2010/main" val="10761810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Unexpected Pain</a:t>
            </a:r>
            <a:endParaRPr lang="en-US" dirty="0"/>
          </a:p>
        </p:txBody>
      </p:sp>
      <p:sp>
        <p:nvSpPr>
          <p:cNvPr id="3" name="Content Placeholder 2"/>
          <p:cNvSpPr>
            <a:spLocks noGrp="1"/>
          </p:cNvSpPr>
          <p:nvPr>
            <p:ph idx="1"/>
          </p:nvPr>
        </p:nvSpPr>
        <p:spPr>
          <a:xfrm>
            <a:off x="457200" y="1600200"/>
            <a:ext cx="4117112" cy="4525963"/>
          </a:xfrm>
        </p:spPr>
        <p:txBody>
          <a:bodyPr>
            <a:normAutofit fontScale="92500" lnSpcReduction="20000"/>
          </a:bodyPr>
          <a:lstStyle/>
          <a:p>
            <a:pPr marL="0" indent="0">
              <a:buNone/>
            </a:pPr>
            <a:r>
              <a:rPr lang="en-US" dirty="0" smtClean="0"/>
              <a:t>When users’ mental data model does not match actual data model:</a:t>
            </a:r>
          </a:p>
          <a:p>
            <a:r>
              <a:rPr lang="en-US" dirty="0" smtClean="0"/>
              <a:t>Unable to Query:</a:t>
            </a:r>
          </a:p>
          <a:p>
            <a:pPr lvl="1"/>
            <a:r>
              <a:rPr lang="en-US" dirty="0" smtClean="0"/>
              <a:t>Forced to specify date without knowing why</a:t>
            </a:r>
          </a:p>
          <a:p>
            <a:r>
              <a:rPr lang="en-US" dirty="0" smtClean="0"/>
              <a:t>Unexpected Results:</a:t>
            </a:r>
          </a:p>
          <a:p>
            <a:pPr lvl="1"/>
            <a:r>
              <a:rPr lang="en-US" dirty="0" smtClean="0"/>
              <a:t>Where it came from?</a:t>
            </a:r>
          </a:p>
          <a:p>
            <a:pPr lvl="1"/>
            <a:r>
              <a:rPr lang="en-US" dirty="0" smtClean="0"/>
              <a:t>Why that result?</a:t>
            </a:r>
          </a:p>
          <a:p>
            <a:pPr marL="0" indent="0">
              <a:buNone/>
            </a:pPr>
            <a:r>
              <a:rPr lang="en-US" dirty="0" smtClean="0">
                <a:solidFill>
                  <a:srgbClr val="008000"/>
                </a:solidFill>
              </a:rPr>
              <a:t>Must provide explanations to users</a:t>
            </a:r>
          </a:p>
        </p:txBody>
      </p:sp>
      <p:pic>
        <p:nvPicPr>
          <p:cNvPr id="5" name="Content Placeholder 3" descr="Screen Shot 2017-11-13 at 3.09.21 AM.png"/>
          <p:cNvPicPr>
            <a:picLocks noChangeAspect="1"/>
          </p:cNvPicPr>
          <p:nvPr/>
        </p:nvPicPr>
        <p:blipFill rotWithShape="1">
          <a:blip r:embed="rId3">
            <a:extLst>
              <a:ext uri="{28A0092B-C50C-407E-A947-70E740481C1C}">
                <a14:useLocalDpi xmlns:a14="http://schemas.microsoft.com/office/drawing/2010/main" val="0"/>
              </a:ext>
            </a:extLst>
          </a:blip>
          <a:srcRect t="-797" b="1281"/>
          <a:stretch/>
        </p:blipFill>
        <p:spPr>
          <a:xfrm>
            <a:off x="5265775" y="1417638"/>
            <a:ext cx="3696512" cy="2305717"/>
          </a:xfrm>
          <a:prstGeom prst="rect">
            <a:avLst/>
          </a:prstGeom>
        </p:spPr>
      </p:pic>
    </p:spTree>
    <p:extLst>
      <p:ext uri="{BB962C8B-B14F-4D97-AF65-F5344CB8AC3E}">
        <p14:creationId xmlns:p14="http://schemas.microsoft.com/office/powerpoint/2010/main" val="2379351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Unseen Pain</a:t>
            </a:r>
            <a:endParaRPr lang="en-US" dirty="0"/>
          </a:p>
        </p:txBody>
      </p:sp>
      <p:sp>
        <p:nvSpPr>
          <p:cNvPr id="3" name="Content Placeholder 2"/>
          <p:cNvSpPr>
            <a:spLocks noGrp="1"/>
          </p:cNvSpPr>
          <p:nvPr>
            <p:ph idx="1"/>
          </p:nvPr>
        </p:nvSpPr>
        <p:spPr>
          <a:xfrm>
            <a:off x="457200" y="1600200"/>
            <a:ext cx="4117112" cy="4525963"/>
          </a:xfrm>
        </p:spPr>
        <p:txBody>
          <a:bodyPr>
            <a:normAutofit fontScale="92500" lnSpcReduction="10000"/>
          </a:bodyPr>
          <a:lstStyle/>
          <a:p>
            <a:pPr marL="0" indent="0">
              <a:buNone/>
            </a:pPr>
            <a:r>
              <a:rPr lang="en-US" dirty="0" smtClean="0"/>
              <a:t>Querying requires prediction by user</a:t>
            </a:r>
          </a:p>
          <a:p>
            <a:r>
              <a:rPr lang="en-US" dirty="0" smtClean="0"/>
              <a:t>Prediction is difficult for novices</a:t>
            </a:r>
          </a:p>
          <a:p>
            <a:r>
              <a:rPr lang="en-US" dirty="0" smtClean="0"/>
              <a:t>Want WYSIWYG for DB </a:t>
            </a:r>
          </a:p>
          <a:p>
            <a:r>
              <a:rPr lang="en-US" dirty="0" smtClean="0"/>
              <a:t>Want query refined as it’s being typed</a:t>
            </a:r>
          </a:p>
          <a:p>
            <a:pPr marL="0" indent="0">
              <a:buNone/>
            </a:pPr>
            <a:r>
              <a:rPr lang="en-US" dirty="0" smtClean="0">
                <a:solidFill>
                  <a:srgbClr val="008000"/>
                </a:solidFill>
              </a:rPr>
              <a:t>Must shift prediction load from user to system</a:t>
            </a:r>
          </a:p>
          <a:p>
            <a:pPr marL="0" indent="0">
              <a:buNone/>
            </a:pPr>
            <a:endParaRPr lang="en-US" dirty="0"/>
          </a:p>
        </p:txBody>
      </p:sp>
      <p:pic>
        <p:nvPicPr>
          <p:cNvPr id="4" name="Content Placeholder 3" descr="Screen Shot 2017-11-13 at 3.09.21 AM.png"/>
          <p:cNvPicPr>
            <a:picLocks noChangeAspect="1"/>
          </p:cNvPicPr>
          <p:nvPr/>
        </p:nvPicPr>
        <p:blipFill rotWithShape="1">
          <a:blip r:embed="rId3">
            <a:extLst>
              <a:ext uri="{28A0092B-C50C-407E-A947-70E740481C1C}">
                <a14:useLocalDpi xmlns:a14="http://schemas.microsoft.com/office/drawing/2010/main" val="0"/>
              </a:ext>
            </a:extLst>
          </a:blip>
          <a:srcRect t="-797" b="1281"/>
          <a:stretch/>
        </p:blipFill>
        <p:spPr>
          <a:xfrm>
            <a:off x="5265775" y="1417638"/>
            <a:ext cx="3696512" cy="2305717"/>
          </a:xfrm>
          <a:prstGeom prst="rect">
            <a:avLst/>
          </a:prstGeom>
        </p:spPr>
      </p:pic>
    </p:spTree>
    <p:extLst>
      <p:ext uri="{BB962C8B-B14F-4D97-AF65-F5344CB8AC3E}">
        <p14:creationId xmlns:p14="http://schemas.microsoft.com/office/powerpoint/2010/main" val="1809023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Birthing Pain</a:t>
            </a:r>
            <a:endParaRPr lang="en-US" dirty="0"/>
          </a:p>
        </p:txBody>
      </p:sp>
      <p:sp>
        <p:nvSpPr>
          <p:cNvPr id="3" name="Content Placeholder 2"/>
          <p:cNvSpPr>
            <a:spLocks noGrp="1"/>
          </p:cNvSpPr>
          <p:nvPr>
            <p:ph idx="1"/>
          </p:nvPr>
        </p:nvSpPr>
        <p:spPr>
          <a:xfrm>
            <a:off x="457200" y="1600200"/>
            <a:ext cx="4129441" cy="4525963"/>
          </a:xfrm>
        </p:spPr>
        <p:txBody>
          <a:bodyPr>
            <a:normAutofit fontScale="85000" lnSpcReduction="10000"/>
          </a:bodyPr>
          <a:lstStyle/>
          <a:p>
            <a:r>
              <a:rPr lang="en-US" dirty="0" smtClean="0"/>
              <a:t>Creating/updating DBs is painful </a:t>
            </a:r>
          </a:p>
          <a:p>
            <a:r>
              <a:rPr lang="en-US" dirty="0" smtClean="0"/>
              <a:t>Understanding/designing DB schema is painful</a:t>
            </a:r>
          </a:p>
          <a:p>
            <a:r>
              <a:rPr lang="en-US" dirty="0" smtClean="0"/>
              <a:t>Final structure may be unknown</a:t>
            </a:r>
          </a:p>
          <a:p>
            <a:r>
              <a:rPr lang="en-US" dirty="0" smtClean="0"/>
              <a:t>Structure may be heterogeneous</a:t>
            </a:r>
            <a:endParaRPr lang="en-US" dirty="0"/>
          </a:p>
          <a:p>
            <a:pPr marL="0" indent="0">
              <a:buNone/>
            </a:pPr>
            <a:r>
              <a:rPr lang="en-US" dirty="0" smtClean="0">
                <a:solidFill>
                  <a:srgbClr val="008000"/>
                </a:solidFill>
              </a:rPr>
              <a:t>Must </a:t>
            </a:r>
            <a:r>
              <a:rPr lang="en-US" dirty="0">
                <a:solidFill>
                  <a:srgbClr val="008000"/>
                </a:solidFill>
              </a:rPr>
              <a:t>provide </a:t>
            </a:r>
            <a:r>
              <a:rPr lang="en-US" dirty="0" smtClean="0">
                <a:solidFill>
                  <a:srgbClr val="008000"/>
                </a:solidFill>
              </a:rPr>
              <a:t>interfaces to easily create and </a:t>
            </a:r>
            <a:r>
              <a:rPr lang="en-US" dirty="0">
                <a:solidFill>
                  <a:srgbClr val="008000"/>
                </a:solidFill>
              </a:rPr>
              <a:t>fluidly manipulate the structure </a:t>
            </a:r>
            <a:endParaRPr lang="en-US" dirty="0" smtClean="0">
              <a:solidFill>
                <a:srgbClr val="008000"/>
              </a:solidFill>
            </a:endParaRPr>
          </a:p>
          <a:p>
            <a:pPr marL="0" indent="0">
              <a:buNone/>
            </a:pPr>
            <a:endParaRPr lang="en-US" dirty="0" smtClean="0"/>
          </a:p>
        </p:txBody>
      </p:sp>
      <p:pic>
        <p:nvPicPr>
          <p:cNvPr id="4" name="Content Placeholder 3" descr="Screen Shot 2017-11-13 at 3.09.21 AM.png"/>
          <p:cNvPicPr>
            <a:picLocks noChangeAspect="1"/>
          </p:cNvPicPr>
          <p:nvPr/>
        </p:nvPicPr>
        <p:blipFill rotWithShape="1">
          <a:blip r:embed="rId3">
            <a:extLst>
              <a:ext uri="{28A0092B-C50C-407E-A947-70E740481C1C}">
                <a14:useLocalDpi xmlns:a14="http://schemas.microsoft.com/office/drawing/2010/main" val="0"/>
              </a:ext>
            </a:extLst>
          </a:blip>
          <a:srcRect t="-797" b="1281"/>
          <a:stretch/>
        </p:blipFill>
        <p:spPr>
          <a:xfrm>
            <a:off x="5265775" y="1417638"/>
            <a:ext cx="3696512" cy="2305717"/>
          </a:xfrm>
          <a:prstGeom prst="rect">
            <a:avLst/>
          </a:prstGeom>
        </p:spPr>
      </p:pic>
    </p:spTree>
    <p:extLst>
      <p:ext uri="{BB962C8B-B14F-4D97-AF65-F5344CB8AC3E}">
        <p14:creationId xmlns:p14="http://schemas.microsoft.com/office/powerpoint/2010/main" val="115312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Pain still hurts?</a:t>
            </a:r>
            <a:endParaRPr lang="en-US" dirty="0"/>
          </a:p>
        </p:txBody>
      </p:sp>
      <p:sp>
        <p:nvSpPr>
          <p:cNvPr id="3" name="Content Placeholder 2"/>
          <p:cNvSpPr>
            <a:spLocks noGrp="1"/>
          </p:cNvSpPr>
          <p:nvPr>
            <p:ph idx="1"/>
          </p:nvPr>
        </p:nvSpPr>
        <p:spPr>
          <a:xfrm>
            <a:off x="457200" y="1600200"/>
            <a:ext cx="4117112" cy="4525963"/>
          </a:xfrm>
        </p:spPr>
        <p:txBody>
          <a:bodyPr/>
          <a:lstStyle/>
          <a:p>
            <a:r>
              <a:rPr lang="en-US" dirty="0" smtClean="0">
                <a:solidFill>
                  <a:srgbClr val="008000"/>
                </a:solidFill>
              </a:rPr>
              <a:t>Polaris</a:t>
            </a:r>
          </a:p>
          <a:p>
            <a:r>
              <a:rPr lang="en-US" dirty="0" smtClean="0">
                <a:solidFill>
                  <a:srgbClr val="008000"/>
                </a:solidFill>
              </a:rPr>
              <a:t>Zenvisage</a:t>
            </a:r>
          </a:p>
          <a:p>
            <a:r>
              <a:rPr lang="en-US" dirty="0" err="1" smtClean="0">
                <a:solidFill>
                  <a:srgbClr val="008000"/>
                </a:solidFill>
              </a:rPr>
              <a:t>dbTouch</a:t>
            </a:r>
            <a:endParaRPr lang="en-US" dirty="0" smtClean="0">
              <a:solidFill>
                <a:srgbClr val="008000"/>
              </a:solidFill>
            </a:endParaRPr>
          </a:p>
          <a:p>
            <a:r>
              <a:rPr lang="en-US" dirty="0" smtClean="0">
                <a:solidFill>
                  <a:srgbClr val="008000"/>
                </a:solidFill>
              </a:rPr>
              <a:t>Gestural Query Spec</a:t>
            </a:r>
          </a:p>
          <a:p>
            <a:r>
              <a:rPr lang="en-US" dirty="0" smtClean="0">
                <a:solidFill>
                  <a:srgbClr val="008000"/>
                </a:solidFill>
              </a:rPr>
              <a:t>DataPlay</a:t>
            </a:r>
          </a:p>
          <a:p>
            <a:r>
              <a:rPr lang="en-US" dirty="0" err="1" smtClean="0">
                <a:solidFill>
                  <a:srgbClr val="008000"/>
                </a:solidFill>
              </a:rPr>
              <a:t>DataSpread</a:t>
            </a:r>
            <a:endParaRPr lang="en-US" dirty="0">
              <a:solidFill>
                <a:srgbClr val="008000"/>
              </a:solidFill>
            </a:endParaRPr>
          </a:p>
        </p:txBody>
      </p:sp>
      <p:sp>
        <p:nvSpPr>
          <p:cNvPr id="4" name="Content Placeholder 2"/>
          <p:cNvSpPr txBox="1">
            <a:spLocks/>
          </p:cNvSpPr>
          <p:nvPr/>
        </p:nvSpPr>
        <p:spPr>
          <a:xfrm>
            <a:off x="5388070" y="1600200"/>
            <a:ext cx="3455753"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2">
                    <a:lumMod val="75000"/>
                  </a:schemeClr>
                </a:solidFill>
              </a:rPr>
              <a:t>Painful Relations</a:t>
            </a:r>
          </a:p>
          <a:p>
            <a:r>
              <a:rPr lang="en-US" dirty="0" smtClean="0">
                <a:solidFill>
                  <a:schemeClr val="accent2">
                    <a:lumMod val="75000"/>
                  </a:schemeClr>
                </a:solidFill>
              </a:rPr>
              <a:t>Painful Options</a:t>
            </a:r>
          </a:p>
          <a:p>
            <a:r>
              <a:rPr lang="en-US" dirty="0" smtClean="0">
                <a:solidFill>
                  <a:schemeClr val="accent2">
                    <a:lumMod val="75000"/>
                  </a:schemeClr>
                </a:solidFill>
              </a:rPr>
              <a:t>Unexpected Pain</a:t>
            </a:r>
          </a:p>
          <a:p>
            <a:r>
              <a:rPr lang="en-US" dirty="0" smtClean="0">
                <a:solidFill>
                  <a:schemeClr val="accent2">
                    <a:lumMod val="75000"/>
                  </a:schemeClr>
                </a:solidFill>
              </a:rPr>
              <a:t>Unseen Pain</a:t>
            </a:r>
          </a:p>
          <a:p>
            <a:r>
              <a:rPr lang="en-US" dirty="0" smtClean="0">
                <a:solidFill>
                  <a:schemeClr val="accent2">
                    <a:lumMod val="75000"/>
                  </a:schemeClr>
                </a:solidFill>
              </a:rPr>
              <a:t>Birthing Pain</a:t>
            </a:r>
            <a:endParaRPr lang="en-US" dirty="0">
              <a:solidFill>
                <a:schemeClr val="accent2">
                  <a:lumMod val="75000"/>
                </a:schemeClr>
              </a:solidFill>
            </a:endParaRPr>
          </a:p>
        </p:txBody>
      </p:sp>
    </p:spTree>
    <p:extLst>
      <p:ext uri="{BB962C8B-B14F-4D97-AF65-F5344CB8AC3E}">
        <p14:creationId xmlns:p14="http://schemas.microsoft.com/office/powerpoint/2010/main" val="36336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1411000" y="4958318"/>
            <a:ext cx="2499545" cy="74576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955287" y="3366013"/>
            <a:ext cx="1330403" cy="1027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55287" y="1914798"/>
            <a:ext cx="1330403" cy="6046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14974" y="5180032"/>
            <a:ext cx="1471506" cy="461665"/>
          </a:xfrm>
          <a:prstGeom prst="rect">
            <a:avLst/>
          </a:prstGeom>
          <a:noFill/>
        </p:spPr>
        <p:txBody>
          <a:bodyPr wrap="square" rtlCol="0">
            <a:spAutoFit/>
          </a:bodyPr>
          <a:lstStyle/>
          <a:p>
            <a:pPr algn="ctr"/>
            <a:r>
              <a:rPr lang="en-US" sz="2400" b="1" dirty="0" smtClean="0"/>
              <a:t>DB</a:t>
            </a:r>
            <a:endParaRPr lang="en-US" sz="2400" b="1" dirty="0"/>
          </a:p>
        </p:txBody>
      </p:sp>
      <p:sp>
        <p:nvSpPr>
          <p:cNvPr id="8" name="TextBox 7"/>
          <p:cNvSpPr txBox="1"/>
          <p:nvPr/>
        </p:nvSpPr>
        <p:spPr>
          <a:xfrm>
            <a:off x="1995603" y="3527259"/>
            <a:ext cx="1330403" cy="646331"/>
          </a:xfrm>
          <a:prstGeom prst="rect">
            <a:avLst/>
          </a:prstGeom>
          <a:noFill/>
        </p:spPr>
        <p:txBody>
          <a:bodyPr wrap="square" rtlCol="0">
            <a:spAutoFit/>
          </a:bodyPr>
          <a:lstStyle/>
          <a:p>
            <a:pPr algn="ctr"/>
            <a:r>
              <a:rPr lang="en-US" dirty="0" smtClean="0"/>
              <a:t>DB Admin Person</a:t>
            </a:r>
            <a:endParaRPr lang="en-US" dirty="0"/>
          </a:p>
        </p:txBody>
      </p:sp>
      <p:sp>
        <p:nvSpPr>
          <p:cNvPr id="9" name="TextBox 8"/>
          <p:cNvSpPr txBox="1"/>
          <p:nvPr/>
        </p:nvSpPr>
        <p:spPr>
          <a:xfrm>
            <a:off x="2136706" y="1914798"/>
            <a:ext cx="1028039" cy="461665"/>
          </a:xfrm>
          <a:prstGeom prst="rect">
            <a:avLst/>
          </a:prstGeom>
          <a:noFill/>
        </p:spPr>
        <p:txBody>
          <a:bodyPr wrap="square" rtlCol="0">
            <a:spAutoFit/>
          </a:bodyPr>
          <a:lstStyle/>
          <a:p>
            <a:pPr algn="ctr"/>
            <a:r>
              <a:rPr lang="en-US" sz="2400" b="1" dirty="0" smtClean="0"/>
              <a:t>User</a:t>
            </a:r>
            <a:endParaRPr lang="en-US" sz="2400" b="1" dirty="0"/>
          </a:p>
        </p:txBody>
      </p:sp>
      <p:sp>
        <p:nvSpPr>
          <p:cNvPr id="10" name="Up-Down Arrow 9"/>
          <p:cNvSpPr/>
          <p:nvPr/>
        </p:nvSpPr>
        <p:spPr>
          <a:xfrm>
            <a:off x="2519700" y="2519471"/>
            <a:ext cx="262049" cy="84654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2539858" y="4393957"/>
            <a:ext cx="262049" cy="786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ravel-age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027" y="2579938"/>
            <a:ext cx="2794000" cy="2197100"/>
          </a:xfrm>
          <a:prstGeom prst="rect">
            <a:avLst/>
          </a:prstGeom>
        </p:spPr>
      </p:pic>
      <p:sp>
        <p:nvSpPr>
          <p:cNvPr id="13" name="Title 1"/>
          <p:cNvSpPr>
            <a:spLocks noGrp="1"/>
          </p:cNvSpPr>
          <p:nvPr>
            <p:ph type="title"/>
          </p:nvPr>
        </p:nvSpPr>
        <p:spPr/>
        <p:txBody>
          <a:bodyPr>
            <a:normAutofit fontScale="90000"/>
          </a:bodyPr>
          <a:lstStyle/>
          <a:p>
            <a:r>
              <a:rPr lang="en-US" dirty="0" smtClean="0"/>
              <a:t>“As computer scientists,</a:t>
            </a:r>
            <a:r>
              <a:rPr lang="mr-IN" dirty="0" smtClean="0"/>
              <a:t>…</a:t>
            </a:r>
            <a:r>
              <a:rPr lang="en-US" dirty="0" smtClean="0"/>
              <a:t>we are not typical database users.”</a:t>
            </a:r>
            <a:endParaRPr lang="en-US" dirty="0"/>
          </a:p>
        </p:txBody>
      </p:sp>
    </p:spTree>
    <p:extLst>
      <p:ext uri="{BB962C8B-B14F-4D97-AF65-F5344CB8AC3E}">
        <p14:creationId xmlns:p14="http://schemas.microsoft.com/office/powerpoint/2010/main" val="308638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1411000" y="4958318"/>
            <a:ext cx="2499545" cy="74576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955287" y="3366013"/>
            <a:ext cx="1330403" cy="1027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55287" y="1914798"/>
            <a:ext cx="1330403" cy="6046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14974" y="5180032"/>
            <a:ext cx="1471506" cy="461665"/>
          </a:xfrm>
          <a:prstGeom prst="rect">
            <a:avLst/>
          </a:prstGeom>
          <a:noFill/>
        </p:spPr>
        <p:txBody>
          <a:bodyPr wrap="square" rtlCol="0">
            <a:spAutoFit/>
          </a:bodyPr>
          <a:lstStyle/>
          <a:p>
            <a:pPr algn="ctr"/>
            <a:r>
              <a:rPr lang="en-US" sz="2400" b="1" dirty="0" smtClean="0"/>
              <a:t>DB</a:t>
            </a:r>
            <a:endParaRPr lang="en-US" sz="2400" b="1" dirty="0"/>
          </a:p>
        </p:txBody>
      </p:sp>
      <p:sp>
        <p:nvSpPr>
          <p:cNvPr id="8" name="TextBox 7"/>
          <p:cNvSpPr txBox="1"/>
          <p:nvPr/>
        </p:nvSpPr>
        <p:spPr>
          <a:xfrm>
            <a:off x="1995603" y="3527259"/>
            <a:ext cx="1330403" cy="646331"/>
          </a:xfrm>
          <a:prstGeom prst="rect">
            <a:avLst/>
          </a:prstGeom>
          <a:noFill/>
        </p:spPr>
        <p:txBody>
          <a:bodyPr wrap="square" rtlCol="0">
            <a:spAutoFit/>
          </a:bodyPr>
          <a:lstStyle/>
          <a:p>
            <a:pPr algn="ctr"/>
            <a:r>
              <a:rPr lang="en-US" dirty="0" smtClean="0"/>
              <a:t>DB Admin Person</a:t>
            </a:r>
            <a:endParaRPr lang="en-US" dirty="0"/>
          </a:p>
        </p:txBody>
      </p:sp>
      <p:sp>
        <p:nvSpPr>
          <p:cNvPr id="9" name="TextBox 8"/>
          <p:cNvSpPr txBox="1"/>
          <p:nvPr/>
        </p:nvSpPr>
        <p:spPr>
          <a:xfrm>
            <a:off x="2136706" y="1914798"/>
            <a:ext cx="1028039" cy="461665"/>
          </a:xfrm>
          <a:prstGeom prst="rect">
            <a:avLst/>
          </a:prstGeom>
          <a:noFill/>
        </p:spPr>
        <p:txBody>
          <a:bodyPr wrap="square" rtlCol="0">
            <a:spAutoFit/>
          </a:bodyPr>
          <a:lstStyle/>
          <a:p>
            <a:pPr algn="ctr"/>
            <a:r>
              <a:rPr lang="en-US" sz="2400" b="1" dirty="0" smtClean="0"/>
              <a:t>User</a:t>
            </a:r>
            <a:endParaRPr lang="en-US" sz="2400" b="1" dirty="0"/>
          </a:p>
        </p:txBody>
      </p:sp>
      <p:sp>
        <p:nvSpPr>
          <p:cNvPr id="10" name="Up-Down Arrow 9"/>
          <p:cNvSpPr/>
          <p:nvPr/>
        </p:nvSpPr>
        <p:spPr>
          <a:xfrm>
            <a:off x="2519700" y="2519471"/>
            <a:ext cx="262049" cy="84654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2539858" y="4393957"/>
            <a:ext cx="262049" cy="786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ravel-age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027" y="2579938"/>
            <a:ext cx="2794000" cy="2197100"/>
          </a:xfrm>
          <a:prstGeom prst="rect">
            <a:avLst/>
          </a:prstGeom>
        </p:spPr>
      </p:pic>
      <p:sp>
        <p:nvSpPr>
          <p:cNvPr id="13" name="Title 1"/>
          <p:cNvSpPr>
            <a:spLocks noGrp="1"/>
          </p:cNvSpPr>
          <p:nvPr>
            <p:ph type="title"/>
          </p:nvPr>
        </p:nvSpPr>
        <p:spPr/>
        <p:txBody>
          <a:bodyPr>
            <a:normAutofit fontScale="90000"/>
          </a:bodyPr>
          <a:lstStyle/>
          <a:p>
            <a:r>
              <a:rPr lang="en-US" dirty="0" smtClean="0"/>
              <a:t>“As computer scientists,</a:t>
            </a:r>
            <a:r>
              <a:rPr lang="mr-IN" dirty="0" smtClean="0"/>
              <a:t>…</a:t>
            </a:r>
            <a:r>
              <a:rPr lang="en-US" dirty="0" smtClean="0"/>
              <a:t>we are not typical database users.”</a:t>
            </a:r>
            <a:endParaRPr lang="en-US" dirty="0"/>
          </a:p>
        </p:txBody>
      </p:sp>
      <p:sp>
        <p:nvSpPr>
          <p:cNvPr id="16" name="Multiply 15"/>
          <p:cNvSpPr/>
          <p:nvPr/>
        </p:nvSpPr>
        <p:spPr>
          <a:xfrm>
            <a:off x="1471495" y="3547414"/>
            <a:ext cx="2338289" cy="686644"/>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03158" y="3628040"/>
            <a:ext cx="1451348" cy="461665"/>
          </a:xfrm>
          <a:prstGeom prst="rect">
            <a:avLst/>
          </a:prstGeom>
          <a:noFill/>
        </p:spPr>
        <p:txBody>
          <a:bodyPr wrap="square" rtlCol="0">
            <a:spAutoFit/>
          </a:bodyPr>
          <a:lstStyle/>
          <a:p>
            <a:r>
              <a:rPr lang="en-US" sz="2400" b="1" dirty="0" smtClean="0"/>
              <a:t>Google??</a:t>
            </a:r>
            <a:endParaRPr lang="en-US" sz="2400" b="1" dirty="0"/>
          </a:p>
        </p:txBody>
      </p:sp>
    </p:spTree>
    <p:extLst>
      <p:ext uri="{BB962C8B-B14F-4D97-AF65-F5344CB8AC3E}">
        <p14:creationId xmlns:p14="http://schemas.microsoft.com/office/powerpoint/2010/main" val="21881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Web search </a:t>
            </a:r>
            <a:r>
              <a:rPr lang="en-US" dirty="0" err="1" smtClean="0"/>
              <a:t>vs</a:t>
            </a:r>
            <a:r>
              <a:rPr lang="en-US" dirty="0" smtClean="0"/>
              <a:t> </a:t>
            </a:r>
            <a:r>
              <a:rPr lang="en-US" dirty="0" smtClean="0">
                <a:solidFill>
                  <a:schemeClr val="accent3">
                    <a:lumMod val="75000"/>
                  </a:schemeClr>
                </a:solidFill>
              </a:rPr>
              <a:t>DB querying</a:t>
            </a:r>
            <a:endParaRPr lang="en-US" dirty="0">
              <a:solidFill>
                <a:schemeClr val="accent3">
                  <a:lumMod val="75000"/>
                </a:schemeClr>
              </a:solidFill>
            </a:endParaRPr>
          </a:p>
        </p:txBody>
      </p:sp>
      <p:sp>
        <p:nvSpPr>
          <p:cNvPr id="3" name="Content Placeholder 2"/>
          <p:cNvSpPr>
            <a:spLocks noGrp="1"/>
          </p:cNvSpPr>
          <p:nvPr>
            <p:ph idx="1"/>
          </p:nvPr>
        </p:nvSpPr>
        <p:spPr>
          <a:xfrm>
            <a:off x="4575780" y="2043632"/>
            <a:ext cx="4118580" cy="4525963"/>
          </a:xfrm>
        </p:spPr>
        <p:txBody>
          <a:bodyPr>
            <a:normAutofit lnSpcReduction="10000"/>
          </a:bodyPr>
          <a:lstStyle/>
          <a:p>
            <a:pPr marL="0" indent="0">
              <a:buNone/>
            </a:pPr>
            <a:endParaRPr lang="en-US" dirty="0" smtClean="0"/>
          </a:p>
          <a:p>
            <a:r>
              <a:rPr lang="en-US" dirty="0" smtClean="0">
                <a:solidFill>
                  <a:schemeClr val="accent3">
                    <a:lumMod val="75000"/>
                  </a:schemeClr>
                </a:solidFill>
              </a:rPr>
              <a:t>More sophisticated queries that make use of DB structure</a:t>
            </a:r>
          </a:p>
          <a:p>
            <a:r>
              <a:rPr lang="en-US" dirty="0" smtClean="0">
                <a:solidFill>
                  <a:schemeClr val="accent3">
                    <a:lumMod val="75000"/>
                  </a:schemeClr>
                </a:solidFill>
              </a:rPr>
              <a:t>Complete &amp; perfect precision results</a:t>
            </a:r>
          </a:p>
          <a:p>
            <a:r>
              <a:rPr lang="en-US" dirty="0" smtClean="0">
                <a:solidFill>
                  <a:schemeClr val="accent3">
                    <a:lumMod val="75000"/>
                  </a:schemeClr>
                </a:solidFill>
              </a:rPr>
              <a:t>Structured results</a:t>
            </a:r>
          </a:p>
          <a:p>
            <a:r>
              <a:rPr lang="en-US" dirty="0" smtClean="0">
                <a:solidFill>
                  <a:schemeClr val="accent3">
                    <a:lumMod val="75000"/>
                  </a:schemeClr>
                </a:solidFill>
              </a:rPr>
              <a:t>Ability to create/update DBs</a:t>
            </a:r>
          </a:p>
          <a:p>
            <a:endParaRPr lang="en-US" dirty="0"/>
          </a:p>
        </p:txBody>
      </p:sp>
      <p:sp>
        <p:nvSpPr>
          <p:cNvPr id="4" name="TextBox 3"/>
          <p:cNvSpPr txBox="1"/>
          <p:nvPr/>
        </p:nvSpPr>
        <p:spPr>
          <a:xfrm>
            <a:off x="765990" y="2003320"/>
            <a:ext cx="3809790" cy="4031873"/>
          </a:xfrm>
          <a:prstGeom prst="rect">
            <a:avLst/>
          </a:prstGeom>
          <a:noFill/>
        </p:spPr>
        <p:txBody>
          <a:bodyPr wrap="square" rtlCol="0">
            <a:spAutoFit/>
          </a:bodyPr>
          <a:lstStyle/>
          <a:p>
            <a:endParaRPr lang="en-US" sz="3200" dirty="0" smtClean="0"/>
          </a:p>
          <a:p>
            <a:pPr marL="285750" indent="-285750">
              <a:buFont typeface="Arial"/>
              <a:buChar char="•"/>
            </a:pPr>
            <a:r>
              <a:rPr lang="en-US" sz="3200" dirty="0" smtClean="0">
                <a:solidFill>
                  <a:schemeClr val="accent2"/>
                </a:solidFill>
              </a:rPr>
              <a:t>Keyword search is sufficient</a:t>
            </a:r>
          </a:p>
          <a:p>
            <a:endParaRPr lang="en-US" sz="3200" dirty="0" smtClean="0">
              <a:solidFill>
                <a:schemeClr val="accent2"/>
              </a:solidFill>
            </a:endParaRPr>
          </a:p>
          <a:p>
            <a:pPr marL="285750" indent="-285750">
              <a:buFont typeface="Arial"/>
              <a:buChar char="•"/>
            </a:pPr>
            <a:r>
              <a:rPr lang="en-US" sz="3200" dirty="0" smtClean="0">
                <a:solidFill>
                  <a:schemeClr val="accent2"/>
                </a:solidFill>
              </a:rPr>
              <a:t>At least some relevant results</a:t>
            </a:r>
          </a:p>
          <a:p>
            <a:pPr marL="285750" indent="-285750">
              <a:buFont typeface="Arial"/>
              <a:buChar char="•"/>
            </a:pPr>
            <a:r>
              <a:rPr lang="en-US" sz="3200" dirty="0" smtClean="0">
                <a:solidFill>
                  <a:schemeClr val="accent2"/>
                </a:solidFill>
              </a:rPr>
              <a:t>Result is set of links</a:t>
            </a:r>
          </a:p>
          <a:p>
            <a:endParaRPr lang="en-US" sz="3200" dirty="0"/>
          </a:p>
        </p:txBody>
      </p:sp>
    </p:spTree>
    <p:extLst>
      <p:ext uri="{BB962C8B-B14F-4D97-AF65-F5344CB8AC3E}">
        <p14:creationId xmlns:p14="http://schemas.microsoft.com/office/powerpoint/2010/main" val="36899493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 today?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Visual Interface:</a:t>
            </a:r>
          </a:p>
          <a:p>
            <a:pPr lvl="1"/>
            <a:r>
              <a:rPr lang="en-US" dirty="0" smtClean="0">
                <a:solidFill>
                  <a:schemeClr val="bg1"/>
                </a:solidFill>
              </a:rPr>
              <a:t>Polaris, Zenvisage, ImMens, DataPlay?</a:t>
            </a:r>
          </a:p>
          <a:p>
            <a:pPr lvl="1"/>
            <a:r>
              <a:rPr lang="en-US" dirty="0" smtClean="0">
                <a:solidFill>
                  <a:schemeClr val="bg1"/>
                </a:solidFill>
              </a:rPr>
              <a:t>Form-based</a:t>
            </a:r>
          </a:p>
          <a:p>
            <a:r>
              <a:rPr lang="en-US" dirty="0" smtClean="0"/>
              <a:t>Text Interface:</a:t>
            </a:r>
          </a:p>
          <a:p>
            <a:pPr lvl="1"/>
            <a:r>
              <a:rPr lang="en-US" dirty="0" smtClean="0">
                <a:solidFill>
                  <a:srgbClr val="FFFFFF"/>
                </a:solidFill>
              </a:rPr>
              <a:t>keyword search across tuples</a:t>
            </a:r>
          </a:p>
          <a:p>
            <a:pPr lvl="1"/>
            <a:r>
              <a:rPr lang="en-US" dirty="0" smtClean="0">
                <a:solidFill>
                  <a:srgbClr val="FFFFFF"/>
                </a:solidFill>
              </a:rPr>
              <a:t>natural language queries &amp; extracting hidden semantic structure of query</a:t>
            </a:r>
            <a:endParaRPr lang="en-US" dirty="0" smtClean="0">
              <a:solidFill>
                <a:srgbClr val="FFFFFF"/>
              </a:solidFill>
            </a:endParaRPr>
          </a:p>
          <a:p>
            <a:r>
              <a:rPr lang="en-US" dirty="0" smtClean="0"/>
              <a:t>Context &amp; Personalization:</a:t>
            </a:r>
          </a:p>
          <a:p>
            <a:pPr lvl="1"/>
            <a:r>
              <a:rPr lang="en-US" dirty="0" smtClean="0">
                <a:solidFill>
                  <a:srgbClr val="FFFFFF"/>
                </a:solidFill>
              </a:rPr>
              <a:t>Mine query logs to discover user characteristics</a:t>
            </a:r>
          </a:p>
          <a:p>
            <a:pPr lvl="1"/>
            <a:r>
              <a:rPr lang="en-US" dirty="0" smtClean="0">
                <a:solidFill>
                  <a:srgbClr val="FFFFFF"/>
                </a:solidFill>
              </a:rPr>
              <a:t>Interpret queries in context of previous queries</a:t>
            </a:r>
            <a:endParaRPr lang="en-US" dirty="0">
              <a:solidFill>
                <a:srgbClr val="FFFFFF"/>
              </a:solidFill>
            </a:endParaRPr>
          </a:p>
        </p:txBody>
      </p:sp>
    </p:spTree>
    <p:extLst>
      <p:ext uri="{BB962C8B-B14F-4D97-AF65-F5344CB8AC3E}">
        <p14:creationId xmlns:p14="http://schemas.microsoft.com/office/powerpoint/2010/main" val="6479000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 today?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Visual Interface:</a:t>
            </a:r>
          </a:p>
          <a:p>
            <a:pPr lvl="1"/>
            <a:r>
              <a:rPr lang="en-US" dirty="0" smtClean="0"/>
              <a:t>Polaris, </a:t>
            </a:r>
            <a:r>
              <a:rPr lang="en-US" smtClean="0"/>
              <a:t>Zenvisage, </a:t>
            </a:r>
            <a:r>
              <a:rPr lang="en-US" dirty="0" smtClean="0"/>
              <a:t>DataPlay?</a:t>
            </a:r>
          </a:p>
          <a:p>
            <a:pPr lvl="1"/>
            <a:r>
              <a:rPr lang="en-US" dirty="0" smtClean="0"/>
              <a:t>Form-based</a:t>
            </a:r>
          </a:p>
          <a:p>
            <a:r>
              <a:rPr lang="en-US" dirty="0" smtClean="0"/>
              <a:t>Text Interface:</a:t>
            </a:r>
          </a:p>
          <a:p>
            <a:pPr lvl="1"/>
            <a:r>
              <a:rPr lang="en-US" dirty="0" smtClean="0">
                <a:solidFill>
                  <a:srgbClr val="FFFFFF"/>
                </a:solidFill>
              </a:rPr>
              <a:t>keyword search across tuples</a:t>
            </a:r>
          </a:p>
          <a:p>
            <a:pPr lvl="1"/>
            <a:r>
              <a:rPr lang="en-US" dirty="0" smtClean="0">
                <a:solidFill>
                  <a:srgbClr val="FFFFFF"/>
                </a:solidFill>
              </a:rPr>
              <a:t>natural language queries &amp; extracting hidden semantic structure of query</a:t>
            </a:r>
            <a:endParaRPr lang="en-US" dirty="0" smtClean="0">
              <a:solidFill>
                <a:srgbClr val="FFFFFF"/>
              </a:solidFill>
            </a:endParaRPr>
          </a:p>
          <a:p>
            <a:r>
              <a:rPr lang="en-US" dirty="0" smtClean="0"/>
              <a:t>Context &amp; Personalization:</a:t>
            </a:r>
          </a:p>
          <a:p>
            <a:pPr lvl="1"/>
            <a:r>
              <a:rPr lang="en-US" dirty="0" smtClean="0">
                <a:solidFill>
                  <a:srgbClr val="FFFFFF"/>
                </a:solidFill>
              </a:rPr>
              <a:t>Mine query logs to discover user characteristics</a:t>
            </a:r>
          </a:p>
          <a:p>
            <a:pPr lvl="1"/>
            <a:r>
              <a:rPr lang="en-US" dirty="0" smtClean="0">
                <a:solidFill>
                  <a:srgbClr val="FFFFFF"/>
                </a:solidFill>
              </a:rPr>
              <a:t>Interpret queries in context of previous queries</a:t>
            </a:r>
            <a:endParaRPr lang="en-US" dirty="0">
              <a:solidFill>
                <a:srgbClr val="FFFFFF"/>
              </a:solidFill>
            </a:endParaRPr>
          </a:p>
        </p:txBody>
      </p:sp>
    </p:spTree>
    <p:extLst>
      <p:ext uri="{BB962C8B-B14F-4D97-AF65-F5344CB8AC3E}">
        <p14:creationId xmlns:p14="http://schemas.microsoft.com/office/powerpoint/2010/main" val="36997846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 today?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Visual Interface:</a:t>
            </a:r>
          </a:p>
          <a:p>
            <a:pPr lvl="1"/>
            <a:r>
              <a:rPr lang="en-US" dirty="0" smtClean="0"/>
              <a:t>Polaris, Zenvisage, ImMens, DataPlay?</a:t>
            </a:r>
          </a:p>
          <a:p>
            <a:pPr lvl="1"/>
            <a:r>
              <a:rPr lang="en-US" dirty="0" smtClean="0"/>
              <a:t>Form-based</a:t>
            </a:r>
          </a:p>
          <a:p>
            <a:r>
              <a:rPr lang="en-US" dirty="0" smtClean="0"/>
              <a:t>Text Interface:</a:t>
            </a:r>
          </a:p>
          <a:p>
            <a:pPr lvl="1"/>
            <a:r>
              <a:rPr lang="en-US" dirty="0" smtClean="0"/>
              <a:t>keyword search across tuples</a:t>
            </a:r>
          </a:p>
          <a:p>
            <a:pPr lvl="1"/>
            <a:r>
              <a:rPr lang="en-US" dirty="0" smtClean="0"/>
              <a:t>natural language queries &amp; extracting hidden semantic structure of query</a:t>
            </a:r>
            <a:endParaRPr lang="en-US" dirty="0" smtClean="0"/>
          </a:p>
          <a:p>
            <a:r>
              <a:rPr lang="en-US" dirty="0" smtClean="0"/>
              <a:t>Context &amp; Personalization:</a:t>
            </a:r>
          </a:p>
          <a:p>
            <a:pPr lvl="1"/>
            <a:r>
              <a:rPr lang="en-US" dirty="0" smtClean="0">
                <a:solidFill>
                  <a:srgbClr val="FFFFFF"/>
                </a:solidFill>
              </a:rPr>
              <a:t>Mine query logs to discover user characteristics</a:t>
            </a:r>
          </a:p>
          <a:p>
            <a:pPr lvl="1"/>
            <a:r>
              <a:rPr lang="en-US" dirty="0" smtClean="0">
                <a:solidFill>
                  <a:srgbClr val="FFFFFF"/>
                </a:solidFill>
              </a:rPr>
              <a:t>Interpret queries in context of previous queries</a:t>
            </a:r>
            <a:endParaRPr lang="en-US" dirty="0">
              <a:solidFill>
                <a:srgbClr val="FFFFFF"/>
              </a:solidFill>
            </a:endParaRPr>
          </a:p>
        </p:txBody>
      </p:sp>
    </p:spTree>
    <p:extLst>
      <p:ext uri="{BB962C8B-B14F-4D97-AF65-F5344CB8AC3E}">
        <p14:creationId xmlns:p14="http://schemas.microsoft.com/office/powerpoint/2010/main" val="33785694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 today?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Visual Interface:</a:t>
            </a:r>
          </a:p>
          <a:p>
            <a:pPr lvl="1"/>
            <a:r>
              <a:rPr lang="en-US" dirty="0" smtClean="0"/>
              <a:t>Polaris, Zenvisage, ImMens, DataPlay?</a:t>
            </a:r>
          </a:p>
          <a:p>
            <a:pPr lvl="1"/>
            <a:r>
              <a:rPr lang="en-US" dirty="0" smtClean="0"/>
              <a:t>Form-based</a:t>
            </a:r>
          </a:p>
          <a:p>
            <a:r>
              <a:rPr lang="en-US" dirty="0" smtClean="0"/>
              <a:t>Text Interface:</a:t>
            </a:r>
          </a:p>
          <a:p>
            <a:pPr lvl="1"/>
            <a:r>
              <a:rPr lang="en-US" dirty="0" smtClean="0"/>
              <a:t>keyword search across tuples</a:t>
            </a:r>
          </a:p>
          <a:p>
            <a:pPr lvl="1"/>
            <a:r>
              <a:rPr lang="en-US" dirty="0" smtClean="0"/>
              <a:t>natural language queries &amp; extracting hidden semantic structure of query</a:t>
            </a:r>
            <a:endParaRPr lang="en-US" dirty="0" smtClean="0"/>
          </a:p>
          <a:p>
            <a:r>
              <a:rPr lang="en-US" dirty="0" smtClean="0"/>
              <a:t>Context &amp; Personalization:</a:t>
            </a:r>
          </a:p>
          <a:p>
            <a:pPr lvl="1"/>
            <a:r>
              <a:rPr lang="en-US" dirty="0" smtClean="0"/>
              <a:t>Mine query logs to discover user characteristics</a:t>
            </a:r>
          </a:p>
          <a:p>
            <a:pPr lvl="1"/>
            <a:r>
              <a:rPr lang="en-US" dirty="0" smtClean="0"/>
              <a:t>Interpret queries in context of previous queries</a:t>
            </a:r>
            <a:endParaRPr lang="en-US" dirty="0"/>
          </a:p>
        </p:txBody>
      </p:sp>
    </p:spTree>
    <p:extLst>
      <p:ext uri="{BB962C8B-B14F-4D97-AF65-F5344CB8AC3E}">
        <p14:creationId xmlns:p14="http://schemas.microsoft.com/office/powerpoint/2010/main" val="4148369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1269</Words>
  <Application>Microsoft Macintosh PowerPoint</Application>
  <PresentationFormat>On-screen Show (4:3)</PresentationFormat>
  <Paragraphs>218</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Making Database Systems Usable</vt:lpstr>
      <vt:lpstr>“As computer scientists,…we are not typical database users.”</vt:lpstr>
      <vt:lpstr>“As computer scientists,…we are not typical database users.”</vt:lpstr>
      <vt:lpstr>“As computer scientists,…we are not typical database users.”</vt:lpstr>
      <vt:lpstr>Web search vs DB querying</vt:lpstr>
      <vt:lpstr>What’s out there today?</vt:lpstr>
      <vt:lpstr>What’s out there today?</vt:lpstr>
      <vt:lpstr>What’s out there today?</vt:lpstr>
      <vt:lpstr>What’s out there today?</vt:lpstr>
      <vt:lpstr>The MiMI adventure</vt:lpstr>
      <vt:lpstr>The MiMI adventure</vt:lpstr>
      <vt:lpstr>The MiMI adventure</vt:lpstr>
      <vt:lpstr>The MiMI adventure</vt:lpstr>
      <vt:lpstr>The MiMI adventure</vt:lpstr>
      <vt:lpstr>The MiMI adventure</vt:lpstr>
      <vt:lpstr>The MiMI adventure</vt:lpstr>
      <vt:lpstr>The MiMI adventure</vt:lpstr>
      <vt:lpstr>The MiMI adventure</vt:lpstr>
      <vt:lpstr>Why are DB systems so frustrating for users?</vt:lpstr>
      <vt:lpstr>Painful Relations</vt:lpstr>
      <vt:lpstr>Painful Options</vt:lpstr>
      <vt:lpstr>Unexpected Pain</vt:lpstr>
      <vt:lpstr>Unseen Pain</vt:lpstr>
      <vt:lpstr>Birthing Pain</vt:lpstr>
      <vt:lpstr>Which Pain still hurts?</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Database Systems Usable</dc:title>
  <dc:creator>Assma Boughoula</dc:creator>
  <cp:lastModifiedBy>Assma Boughoula</cp:lastModifiedBy>
  <cp:revision>27</cp:revision>
  <dcterms:created xsi:type="dcterms:W3CDTF">2017-11-13T05:52:52Z</dcterms:created>
  <dcterms:modified xsi:type="dcterms:W3CDTF">2017-11-13T10:49:21Z</dcterms:modified>
</cp:coreProperties>
</file>