
<file path=[Content_Types].xml><?xml version="1.0" encoding="utf-8"?>
<Types xmlns="http://schemas.openxmlformats.org/package/2006/content-types">
  <Default Extension="xml" ContentType="application/xml"/>
  <Default Extension="tiff" ContentType="image/tif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0" r:id="rId1"/>
  </p:sldMasterIdLst>
  <p:notesMasterIdLst>
    <p:notesMasterId r:id="rId24"/>
  </p:notesMasterIdLst>
  <p:sldIdLst>
    <p:sldId id="258" r:id="rId2"/>
    <p:sldId id="259" r:id="rId3"/>
    <p:sldId id="260" r:id="rId4"/>
    <p:sldId id="264" r:id="rId5"/>
    <p:sldId id="262" r:id="rId6"/>
    <p:sldId id="265" r:id="rId7"/>
    <p:sldId id="263"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7"/>
    <p:restoredTop sz="94624"/>
  </p:normalViewPr>
  <p:slideViewPr>
    <p:cSldViewPr snapToGrid="0" snapToObjects="1">
      <p:cViewPr>
        <p:scale>
          <a:sx n="100" d="100"/>
          <a:sy n="100" d="100"/>
        </p:scale>
        <p:origin x="144" y="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10293B-4367-6741-A44F-476DB6317877}" type="datetimeFigureOut">
              <a:rPr lang="en-US" smtClean="0"/>
              <a:t>12/4/17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751C62-201C-3945-8976-098324A085D3}" type="slidenum">
              <a:rPr lang="en-US" smtClean="0"/>
              <a:t>‹#›</a:t>
            </a:fld>
            <a:endParaRPr lang="en-US"/>
          </a:p>
        </p:txBody>
      </p:sp>
    </p:spTree>
    <p:extLst>
      <p:ext uri="{BB962C8B-B14F-4D97-AF65-F5344CB8AC3E}">
        <p14:creationId xmlns:p14="http://schemas.microsoft.com/office/powerpoint/2010/main" val="469247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57E196-62EE-F649-951E-78F4D5393A6C}" type="datetimeFigureOut">
              <a:rPr lang="en-US" smtClean="0"/>
              <a:t>12/4/17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66BEA3-D296-BB49-ABBE-8B8A2F86257E}"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57E196-62EE-F649-951E-78F4D5393A6C}" type="datetimeFigureOut">
              <a:rPr lang="en-US" smtClean="0"/>
              <a:t>12/4/17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66BEA3-D296-BB49-ABBE-8B8A2F86257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57E196-62EE-F649-951E-78F4D5393A6C}" type="datetimeFigureOut">
              <a:rPr lang="en-US" smtClean="0"/>
              <a:t>12/4/17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66BEA3-D296-BB49-ABBE-8B8A2F86257E}"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57E196-62EE-F649-951E-78F4D5393A6C}" type="datetimeFigureOut">
              <a:rPr lang="en-US" smtClean="0"/>
              <a:t>12/4/17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66BEA3-D296-BB49-ABBE-8B8A2F86257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57E196-62EE-F649-951E-78F4D5393A6C}" type="datetimeFigureOut">
              <a:rPr lang="en-US" smtClean="0"/>
              <a:t>12/4/17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66BEA3-D296-BB49-ABBE-8B8A2F86257E}"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57E196-62EE-F649-951E-78F4D5393A6C}" type="datetimeFigureOut">
              <a:rPr lang="en-US" smtClean="0"/>
              <a:t>12/4/17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66BEA3-D296-BB49-ABBE-8B8A2F86257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57E196-62EE-F649-951E-78F4D5393A6C}" type="datetimeFigureOut">
              <a:rPr lang="en-US" smtClean="0"/>
              <a:t>12/4/17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66BEA3-D296-BB49-ABBE-8B8A2F86257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57E196-62EE-F649-951E-78F4D5393A6C}" type="datetimeFigureOut">
              <a:rPr lang="en-US" smtClean="0"/>
              <a:t>12/4/17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66BEA3-D296-BB49-ABBE-8B8A2F86257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57E196-62EE-F649-951E-78F4D5393A6C}" type="datetimeFigureOut">
              <a:rPr lang="en-US" smtClean="0"/>
              <a:t>12/4/17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66BEA3-D296-BB49-ABBE-8B8A2F86257E}"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57E196-62EE-F649-951E-78F4D5393A6C}" type="datetimeFigureOut">
              <a:rPr lang="en-US" smtClean="0"/>
              <a:t>12/4/17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66BEA3-D296-BB49-ABBE-8B8A2F86257E}"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57E196-62EE-F649-951E-78F4D5393A6C}" type="datetimeFigureOut">
              <a:rPr lang="en-US" smtClean="0"/>
              <a:t>12/4/17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66BEA3-D296-BB49-ABBE-8B8A2F86257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57E196-62EE-F649-951E-78F4D5393A6C}" type="datetimeFigureOut">
              <a:rPr lang="en-US" smtClean="0"/>
              <a:t>12/4/17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66BEA3-D296-BB49-ABBE-8B8A2F86257E}" type="slidenum">
              <a:rPr lang="en-US" smtClean="0"/>
              <a:t>‹#›</a:t>
            </a:fld>
            <a:endParaRPr lang="en-US"/>
          </a:p>
        </p:txBody>
      </p:sp>
    </p:spTree>
    <p:extLst>
      <p:ext uri="{BB962C8B-B14F-4D97-AF65-F5344CB8AC3E}">
        <p14:creationId xmlns:p14="http://schemas.microsoft.com/office/powerpoint/2010/main" val="1084286987"/>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tif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tiff"/><Relationship Id="rId3" Type="http://schemas.openxmlformats.org/officeDocument/2006/relationships/image" Target="../media/image2.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76935"/>
            <a:ext cx="11722100" cy="1938992"/>
          </a:xfrm>
          <a:prstGeom prst="rect">
            <a:avLst/>
          </a:prstGeom>
        </p:spPr>
        <p:txBody>
          <a:bodyPr wrap="square">
            <a:spAutoFit/>
          </a:bodyPr>
          <a:lstStyle/>
          <a:p>
            <a:pPr algn="ctr"/>
            <a:r>
              <a:rPr lang="en-US" sz="4000" b="1" dirty="0" err="1">
                <a:solidFill>
                  <a:srgbClr val="000000"/>
                </a:solidFill>
                <a:latin typeface="Times-Bold" charset="0"/>
              </a:rPr>
              <a:t>GraphLab</a:t>
            </a:r>
            <a:r>
              <a:rPr lang="en-US" sz="4000" b="1" dirty="0">
                <a:solidFill>
                  <a:srgbClr val="000000"/>
                </a:solidFill>
                <a:latin typeface="Times-Bold" charset="0"/>
              </a:rPr>
              <a:t>: A New Framework </a:t>
            </a:r>
            <a:endParaRPr lang="en-US" sz="4000" b="1" dirty="0" smtClean="0">
              <a:solidFill>
                <a:srgbClr val="000000"/>
              </a:solidFill>
              <a:latin typeface="Times-Bold" charset="0"/>
            </a:endParaRPr>
          </a:p>
          <a:p>
            <a:pPr algn="ctr"/>
            <a:r>
              <a:rPr lang="en-US" sz="4000" b="1" dirty="0" smtClean="0">
                <a:solidFill>
                  <a:srgbClr val="000000"/>
                </a:solidFill>
                <a:latin typeface="Times-Bold" charset="0"/>
              </a:rPr>
              <a:t>For </a:t>
            </a:r>
          </a:p>
          <a:p>
            <a:pPr algn="ctr"/>
            <a:r>
              <a:rPr lang="en-US" sz="4000" b="1" dirty="0" smtClean="0">
                <a:solidFill>
                  <a:srgbClr val="000000"/>
                </a:solidFill>
                <a:latin typeface="Times-Bold" charset="0"/>
              </a:rPr>
              <a:t>Parallel </a:t>
            </a:r>
            <a:r>
              <a:rPr lang="en-US" sz="4000" b="1" dirty="0">
                <a:solidFill>
                  <a:srgbClr val="000000"/>
                </a:solidFill>
                <a:latin typeface="Times-Bold" charset="0"/>
              </a:rPr>
              <a:t>Machine Learning</a:t>
            </a:r>
            <a:endParaRPr lang="en-US" sz="4000" dirty="0"/>
          </a:p>
        </p:txBody>
      </p:sp>
      <p:sp>
        <p:nvSpPr>
          <p:cNvPr id="4" name="TextBox 3"/>
          <p:cNvSpPr txBox="1"/>
          <p:nvPr/>
        </p:nvSpPr>
        <p:spPr>
          <a:xfrm>
            <a:off x="8102600" y="5219700"/>
            <a:ext cx="3035300" cy="707886"/>
          </a:xfrm>
          <a:prstGeom prst="rect">
            <a:avLst/>
          </a:prstGeom>
          <a:noFill/>
        </p:spPr>
        <p:txBody>
          <a:bodyPr wrap="square" rtlCol="0">
            <a:spAutoFit/>
          </a:bodyPr>
          <a:lstStyle/>
          <a:p>
            <a:r>
              <a:rPr lang="en-US" sz="2000" dirty="0" smtClean="0">
                <a:latin typeface="Times" charset="0"/>
                <a:ea typeface="Times" charset="0"/>
                <a:cs typeface="Times" charset="0"/>
              </a:rPr>
              <a:t>Name: Siyu Bian</a:t>
            </a:r>
          </a:p>
          <a:p>
            <a:r>
              <a:rPr lang="en-US" sz="2000" dirty="0" err="1" smtClean="0">
                <a:latin typeface="Times" charset="0"/>
                <a:ea typeface="Times" charset="0"/>
                <a:cs typeface="Times" charset="0"/>
              </a:rPr>
              <a:t>NetID</a:t>
            </a:r>
            <a:r>
              <a:rPr lang="en-US" sz="2000" dirty="0" smtClean="0">
                <a:latin typeface="Times" charset="0"/>
                <a:ea typeface="Times" charset="0"/>
                <a:cs typeface="Times" charset="0"/>
              </a:rPr>
              <a:t>: siyub2</a:t>
            </a:r>
            <a:endParaRPr lang="en-US" sz="2000" dirty="0">
              <a:latin typeface="Times" charset="0"/>
              <a:ea typeface="Times" charset="0"/>
              <a:cs typeface="Times" charset="0"/>
            </a:endParaRPr>
          </a:p>
        </p:txBody>
      </p:sp>
    </p:spTree>
    <p:extLst>
      <p:ext uri="{BB962C8B-B14F-4D97-AF65-F5344CB8AC3E}">
        <p14:creationId xmlns:p14="http://schemas.microsoft.com/office/powerpoint/2010/main" val="1785036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330200"/>
            <a:ext cx="9563100" cy="5232202"/>
          </a:xfrm>
          <a:prstGeom prst="rect">
            <a:avLst/>
          </a:prstGeom>
        </p:spPr>
        <p:txBody>
          <a:bodyPr wrap="square">
            <a:spAutoFit/>
          </a:bodyPr>
          <a:lstStyle/>
          <a:p>
            <a:r>
              <a:rPr lang="en-US" sz="2800" b="1" dirty="0" smtClean="0">
                <a:solidFill>
                  <a:srgbClr val="000000"/>
                </a:solidFill>
                <a:latin typeface="Times-Roman" charset="0"/>
              </a:rPr>
              <a:t>2.2 Sync Mechanism:</a:t>
            </a:r>
          </a:p>
          <a:p>
            <a:r>
              <a:rPr lang="en-US" dirty="0">
                <a:solidFill>
                  <a:srgbClr val="000000"/>
                </a:solidFill>
                <a:latin typeface="Times-Roman" charset="0"/>
              </a:rPr>
              <a:t/>
            </a:r>
            <a:br>
              <a:rPr lang="en-US" dirty="0">
                <a:solidFill>
                  <a:srgbClr val="000000"/>
                </a:solidFill>
                <a:latin typeface="Times-Roman" charset="0"/>
              </a:rPr>
            </a:br>
            <a:r>
              <a:rPr lang="en-US" sz="2000" b="1" dirty="0" smtClean="0">
                <a:solidFill>
                  <a:srgbClr val="000000"/>
                </a:solidFill>
                <a:latin typeface="Times-Bold" charset="0"/>
              </a:rPr>
              <a:t>Definition</a:t>
            </a:r>
            <a:r>
              <a:rPr lang="en-US" sz="2400" dirty="0" smtClean="0">
                <a:solidFill>
                  <a:srgbClr val="000000"/>
                </a:solidFill>
                <a:latin typeface="Times-Roman" charset="0"/>
              </a:rPr>
              <a:t>: </a:t>
            </a:r>
            <a:r>
              <a:rPr lang="en-US" sz="2000" dirty="0" smtClean="0">
                <a:solidFill>
                  <a:srgbClr val="000000"/>
                </a:solidFill>
                <a:latin typeface="Times-Roman" charset="0"/>
              </a:rPr>
              <a:t>The </a:t>
            </a:r>
            <a:r>
              <a:rPr lang="en-US" sz="2000" dirty="0">
                <a:solidFill>
                  <a:srgbClr val="000000"/>
                </a:solidFill>
                <a:latin typeface="Times-Roman" charset="0"/>
              </a:rPr>
              <a:t>sync mechanism  aggregates data across all vertices in the </a:t>
            </a:r>
            <a:r>
              <a:rPr lang="en-US" sz="2000" dirty="0" smtClean="0">
                <a:solidFill>
                  <a:srgbClr val="000000"/>
                </a:solidFill>
                <a:latin typeface="Times-Roman" charset="0"/>
              </a:rPr>
              <a:t>graph.  </a:t>
            </a:r>
            <a:r>
              <a:rPr lang="en-US" sz="2000" dirty="0">
                <a:solidFill>
                  <a:srgbClr val="000000"/>
                </a:solidFill>
                <a:latin typeface="Times-Roman" charset="0"/>
              </a:rPr>
              <a:t>The result of the sync operation is associated with a particular entry in the Shared Data Table (SDT).</a:t>
            </a:r>
          </a:p>
          <a:p>
            <a:endParaRPr lang="en-US" sz="2000" dirty="0" smtClean="0">
              <a:solidFill>
                <a:srgbClr val="000000"/>
              </a:solidFill>
              <a:latin typeface="Times-Roman" charset="0"/>
            </a:endParaRPr>
          </a:p>
          <a:p>
            <a:endParaRPr lang="en-US" sz="2000" dirty="0">
              <a:solidFill>
                <a:srgbClr val="000000"/>
              </a:solidFill>
              <a:latin typeface="Times-Roman" charset="0"/>
            </a:endParaRPr>
          </a:p>
          <a:p>
            <a:endParaRPr lang="en-US" sz="2000" dirty="0" smtClean="0">
              <a:solidFill>
                <a:srgbClr val="000000"/>
              </a:solidFill>
              <a:latin typeface="Times-Roman" charset="0"/>
            </a:endParaRPr>
          </a:p>
          <a:p>
            <a:endParaRPr lang="en-US" sz="2000" dirty="0" smtClean="0">
              <a:solidFill>
                <a:srgbClr val="000000"/>
              </a:solidFill>
              <a:latin typeface="Times-Roman" charset="0"/>
            </a:endParaRPr>
          </a:p>
          <a:p>
            <a:endParaRPr lang="en-US" sz="2000" dirty="0">
              <a:solidFill>
                <a:srgbClr val="000000"/>
              </a:solidFill>
              <a:latin typeface="Times-Roman" charset="0"/>
            </a:endParaRPr>
          </a:p>
          <a:p>
            <a:endParaRPr lang="en-US" sz="2000" dirty="0">
              <a:solidFill>
                <a:srgbClr val="000000"/>
              </a:solidFill>
              <a:latin typeface="Times-Roman" charset="0"/>
            </a:endParaRPr>
          </a:p>
          <a:p>
            <a:endParaRPr lang="en-US" sz="2000" dirty="0" smtClean="0">
              <a:solidFill>
                <a:srgbClr val="000000"/>
              </a:solidFill>
              <a:latin typeface="Times-Roman" charset="0"/>
            </a:endParaRPr>
          </a:p>
          <a:p>
            <a:endParaRPr lang="en-US" sz="2000" dirty="0" smtClean="0">
              <a:solidFill>
                <a:srgbClr val="000000"/>
              </a:solidFill>
              <a:latin typeface="Times-Roman" charset="0"/>
            </a:endParaRPr>
          </a:p>
          <a:p>
            <a:r>
              <a:rPr lang="en-US" sz="2000" b="1" dirty="0">
                <a:solidFill>
                  <a:srgbClr val="000000"/>
                </a:solidFill>
                <a:latin typeface="Times-Bold" charset="0"/>
              </a:rPr>
              <a:t>Details</a:t>
            </a:r>
            <a:r>
              <a:rPr lang="en-US" sz="2400" dirty="0" smtClean="0">
                <a:solidFill>
                  <a:srgbClr val="000000"/>
                </a:solidFill>
                <a:latin typeface="Times-Roman" charset="0"/>
              </a:rPr>
              <a:t>:  </a:t>
            </a:r>
            <a:r>
              <a:rPr lang="en-US" sz="2000" dirty="0">
                <a:solidFill>
                  <a:srgbClr val="000000"/>
                </a:solidFill>
                <a:latin typeface="Times-Roman" charset="0"/>
              </a:rPr>
              <a:t>The user provides a key k, a fold </a:t>
            </a:r>
            <a:r>
              <a:rPr lang="en-US" sz="2000" dirty="0" smtClean="0">
                <a:solidFill>
                  <a:srgbClr val="000000"/>
                </a:solidFill>
                <a:latin typeface="Times-Roman" charset="0"/>
              </a:rPr>
              <a:t>function, an </a:t>
            </a:r>
            <a:r>
              <a:rPr lang="en-US" sz="2000" dirty="0">
                <a:solidFill>
                  <a:srgbClr val="000000"/>
                </a:solidFill>
                <a:latin typeface="Times-Roman" charset="0"/>
              </a:rPr>
              <a:t>apply </a:t>
            </a:r>
            <a:r>
              <a:rPr lang="en-US" sz="2000" dirty="0" smtClean="0">
                <a:solidFill>
                  <a:srgbClr val="000000"/>
                </a:solidFill>
                <a:latin typeface="Times-Roman" charset="0"/>
              </a:rPr>
              <a:t>function, as </a:t>
            </a:r>
            <a:r>
              <a:rPr lang="en-US" sz="2000" dirty="0">
                <a:solidFill>
                  <a:srgbClr val="000000"/>
                </a:solidFill>
                <a:latin typeface="Times-Roman" charset="0"/>
              </a:rPr>
              <a:t>well as an initial value r </a:t>
            </a:r>
            <a:r>
              <a:rPr lang="en-US" sz="2000" baseline="-25000" dirty="0" smtClean="0">
                <a:solidFill>
                  <a:srgbClr val="000000"/>
                </a:solidFill>
                <a:latin typeface="Times-Roman" charset="0"/>
              </a:rPr>
              <a:t>k</a:t>
            </a:r>
            <a:r>
              <a:rPr lang="en-US" sz="2000" baseline="30000" dirty="0" smtClean="0">
                <a:solidFill>
                  <a:srgbClr val="000000"/>
                </a:solidFill>
                <a:latin typeface="Times-Roman" charset="0"/>
              </a:rPr>
              <a:t>(0</a:t>
            </a:r>
            <a:r>
              <a:rPr lang="en-US" sz="2000" baseline="30000" dirty="0">
                <a:solidFill>
                  <a:srgbClr val="000000"/>
                </a:solidFill>
                <a:latin typeface="Times-Roman" charset="0"/>
              </a:rPr>
              <a:t>)</a:t>
            </a:r>
            <a:r>
              <a:rPr lang="en-US" sz="2000" dirty="0">
                <a:solidFill>
                  <a:srgbClr val="000000"/>
                </a:solidFill>
                <a:latin typeface="Times-Roman" charset="0"/>
              </a:rPr>
              <a:t> </a:t>
            </a:r>
            <a:r>
              <a:rPr lang="en-US" sz="2000" dirty="0" smtClean="0">
                <a:solidFill>
                  <a:srgbClr val="000000"/>
                </a:solidFill>
                <a:latin typeface="Times-Roman" charset="0"/>
              </a:rPr>
              <a:t> </a:t>
            </a:r>
            <a:r>
              <a:rPr lang="en-US" sz="2000" dirty="0">
                <a:solidFill>
                  <a:srgbClr val="000000"/>
                </a:solidFill>
                <a:latin typeface="Times-Roman" charset="0"/>
              </a:rPr>
              <a:t>to the SDT and an optional merge function used to construct parallel </a:t>
            </a:r>
            <a:r>
              <a:rPr lang="en-US" sz="2000" dirty="0" smtClean="0">
                <a:solidFill>
                  <a:srgbClr val="000000"/>
                </a:solidFill>
                <a:latin typeface="Times-Roman" charset="0"/>
              </a:rPr>
              <a:t>tree reductions</a:t>
            </a:r>
            <a:r>
              <a:rPr lang="en-US" sz="2000" dirty="0">
                <a:solidFill>
                  <a:srgbClr val="000000"/>
                </a:solidFill>
                <a:latin typeface="Times-Roman" charset="0"/>
              </a:rPr>
              <a:t>.</a:t>
            </a:r>
            <a:endParaRPr lang="en-US" dirty="0">
              <a:solidFill>
                <a:srgbClr val="000000"/>
              </a:solidFill>
              <a:latin typeface="Times-Roman" charset="0"/>
            </a:endParaRPr>
          </a:p>
        </p:txBody>
      </p:sp>
      <p:pic>
        <p:nvPicPr>
          <p:cNvPr id="4" name="Picture 3"/>
          <p:cNvPicPr>
            <a:picLocks noChangeAspect="1"/>
          </p:cNvPicPr>
          <p:nvPr/>
        </p:nvPicPr>
        <p:blipFill>
          <a:blip r:embed="rId2"/>
          <a:stretch>
            <a:fillRect/>
          </a:stretch>
        </p:blipFill>
        <p:spPr>
          <a:xfrm>
            <a:off x="3048000" y="2146300"/>
            <a:ext cx="4241800" cy="1955800"/>
          </a:xfrm>
          <a:prstGeom prst="rect">
            <a:avLst/>
          </a:prstGeom>
        </p:spPr>
      </p:pic>
    </p:spTree>
    <p:extLst>
      <p:ext uri="{BB962C8B-B14F-4D97-AF65-F5344CB8AC3E}">
        <p14:creationId xmlns:p14="http://schemas.microsoft.com/office/powerpoint/2010/main" val="8426200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9300" y="488028"/>
            <a:ext cx="9677400" cy="6186309"/>
          </a:xfrm>
          <a:prstGeom prst="rect">
            <a:avLst/>
          </a:prstGeom>
        </p:spPr>
        <p:txBody>
          <a:bodyPr wrap="square">
            <a:spAutoFit/>
          </a:bodyPr>
          <a:lstStyle/>
          <a:p>
            <a:r>
              <a:rPr lang="en-US" sz="2800" b="1" dirty="0" err="1">
                <a:solidFill>
                  <a:srgbClr val="000000"/>
                </a:solidFill>
                <a:latin typeface="Times-Bold" charset="0"/>
              </a:rPr>
              <a:t>GraphLab</a:t>
            </a:r>
            <a:r>
              <a:rPr lang="en-US" sz="2800" b="1" dirty="0">
                <a:solidFill>
                  <a:srgbClr val="000000"/>
                </a:solidFill>
                <a:latin typeface="Times-Bold" charset="0"/>
              </a:rPr>
              <a:t> </a:t>
            </a:r>
            <a:r>
              <a:rPr lang="en-US" sz="2800" b="1" dirty="0" smtClean="0">
                <a:solidFill>
                  <a:srgbClr val="000000"/>
                </a:solidFill>
                <a:latin typeface="Times-Bold" charset="0"/>
              </a:rPr>
              <a:t>Abstraction</a:t>
            </a:r>
          </a:p>
          <a:p>
            <a:endParaRPr lang="en-US" b="1" dirty="0">
              <a:solidFill>
                <a:srgbClr val="000000"/>
              </a:solidFill>
              <a:latin typeface="Times-Bold" charset="0"/>
            </a:endParaRPr>
          </a:p>
          <a:p>
            <a:r>
              <a:rPr lang="en-US" sz="2400" b="1" dirty="0">
                <a:solidFill>
                  <a:srgbClr val="000000"/>
                </a:solidFill>
                <a:latin typeface="Times-Bold" charset="0"/>
              </a:rPr>
              <a:t>3</a:t>
            </a:r>
            <a:r>
              <a:rPr lang="en-US" sz="2400" b="1" dirty="0" smtClean="0">
                <a:solidFill>
                  <a:srgbClr val="000000"/>
                </a:solidFill>
                <a:latin typeface="Times-Bold" charset="0"/>
              </a:rPr>
              <a:t>. </a:t>
            </a:r>
            <a:r>
              <a:rPr lang="en-US" sz="2400" b="1" dirty="0">
                <a:solidFill>
                  <a:srgbClr val="000000"/>
                </a:solidFill>
                <a:latin typeface="Times-Bold" charset="0"/>
              </a:rPr>
              <a:t>Data Consistency</a:t>
            </a:r>
            <a:r>
              <a:rPr lang="en-US" sz="2400" b="1" dirty="0" smtClean="0">
                <a:solidFill>
                  <a:srgbClr val="000000"/>
                </a:solidFill>
                <a:latin typeface="Times-Bold" charset="0"/>
              </a:rPr>
              <a:t>:</a:t>
            </a:r>
          </a:p>
          <a:p>
            <a:endParaRPr lang="en-US" b="1" dirty="0">
              <a:solidFill>
                <a:srgbClr val="000000"/>
              </a:solidFill>
              <a:latin typeface="Times-Bold" charset="0"/>
            </a:endParaRPr>
          </a:p>
          <a:p>
            <a:r>
              <a:rPr lang="en-US" sz="2000" dirty="0">
                <a:solidFill>
                  <a:srgbClr val="000000"/>
                </a:solidFill>
                <a:latin typeface="Times-Roman" charset="0"/>
              </a:rPr>
              <a:t>Since scopes may overlap, the simultaneous execution of two update functions can lead to race-conditions resulting in data inconsistency and even corruption</a:t>
            </a:r>
            <a:r>
              <a:rPr lang="en-US" sz="2000" dirty="0" smtClean="0">
                <a:solidFill>
                  <a:srgbClr val="000000"/>
                </a:solidFill>
                <a:latin typeface="Times-Roman" charset="0"/>
              </a:rPr>
              <a:t>.</a:t>
            </a:r>
          </a:p>
          <a:p>
            <a:endParaRPr lang="en-US" sz="2000" dirty="0">
              <a:solidFill>
                <a:srgbClr val="000000"/>
              </a:solidFill>
              <a:latin typeface="Times-Roman" charset="0"/>
            </a:endParaRPr>
          </a:p>
          <a:p>
            <a:endParaRPr lang="en-US" sz="2000" dirty="0" smtClean="0">
              <a:solidFill>
                <a:srgbClr val="000000"/>
              </a:solidFill>
              <a:latin typeface="Times-Roman" charset="0"/>
            </a:endParaRPr>
          </a:p>
          <a:p>
            <a:endParaRPr lang="en-US" sz="2000" dirty="0">
              <a:solidFill>
                <a:srgbClr val="000000"/>
              </a:solidFill>
              <a:latin typeface="Times-Roman" charset="0"/>
            </a:endParaRPr>
          </a:p>
          <a:p>
            <a:endParaRPr lang="en-US" sz="2000" dirty="0" smtClean="0">
              <a:solidFill>
                <a:srgbClr val="000000"/>
              </a:solidFill>
              <a:latin typeface="Times-Roman" charset="0"/>
            </a:endParaRPr>
          </a:p>
          <a:p>
            <a:endParaRPr lang="en-US" sz="2000" dirty="0">
              <a:solidFill>
                <a:srgbClr val="000000"/>
              </a:solidFill>
              <a:latin typeface="Times-Roman" charset="0"/>
            </a:endParaRPr>
          </a:p>
          <a:p>
            <a:endParaRPr lang="en-US" dirty="0" smtClean="0">
              <a:solidFill>
                <a:srgbClr val="000000"/>
              </a:solidFill>
              <a:latin typeface="Times-Roman" charset="0"/>
            </a:endParaRPr>
          </a:p>
          <a:p>
            <a:endParaRPr lang="en-US" dirty="0">
              <a:solidFill>
                <a:srgbClr val="000000"/>
              </a:solidFill>
              <a:latin typeface="Times-Roman" charset="0"/>
            </a:endParaRPr>
          </a:p>
          <a:p>
            <a:endParaRPr lang="en-US" dirty="0" smtClean="0">
              <a:solidFill>
                <a:srgbClr val="000000"/>
              </a:solidFill>
              <a:latin typeface="Times-Roman" charset="0"/>
            </a:endParaRPr>
          </a:p>
          <a:p>
            <a:endParaRPr lang="en-US" dirty="0">
              <a:solidFill>
                <a:srgbClr val="000000"/>
              </a:solidFill>
              <a:latin typeface="Times-Roman" charset="0"/>
            </a:endParaRPr>
          </a:p>
          <a:p>
            <a:endParaRPr lang="en-US" dirty="0" smtClean="0">
              <a:solidFill>
                <a:srgbClr val="000000"/>
              </a:solidFill>
              <a:latin typeface="Times-Roman" charset="0"/>
            </a:endParaRPr>
          </a:p>
          <a:p>
            <a:endParaRPr lang="en-US" sz="2000" dirty="0" smtClean="0">
              <a:solidFill>
                <a:srgbClr val="000000"/>
              </a:solidFill>
              <a:latin typeface="Times-Roman" charset="0"/>
            </a:endParaRPr>
          </a:p>
          <a:p>
            <a:r>
              <a:rPr lang="en-US" sz="2000" dirty="0" err="1" smtClean="0">
                <a:solidFill>
                  <a:srgbClr val="000000"/>
                </a:solidFill>
                <a:latin typeface="Times-Roman" charset="0"/>
              </a:rPr>
              <a:t>GraphLab</a:t>
            </a:r>
            <a:r>
              <a:rPr lang="en-US" sz="2000" dirty="0" smtClean="0">
                <a:solidFill>
                  <a:srgbClr val="000000"/>
                </a:solidFill>
                <a:latin typeface="Times-Roman" charset="0"/>
              </a:rPr>
              <a:t> </a:t>
            </a:r>
            <a:r>
              <a:rPr lang="en-US" sz="2000" dirty="0">
                <a:solidFill>
                  <a:srgbClr val="000000"/>
                </a:solidFill>
                <a:latin typeface="Times-Roman" charset="0"/>
              </a:rPr>
              <a:t>provides a choice of three data consistency models which enable the user to balance performance and data consistency</a:t>
            </a:r>
          </a:p>
          <a:p>
            <a:endParaRPr lang="en-US" dirty="0"/>
          </a:p>
        </p:txBody>
      </p:sp>
      <p:pic>
        <p:nvPicPr>
          <p:cNvPr id="3" name="Picture 2"/>
          <p:cNvPicPr>
            <a:picLocks noChangeAspect="1"/>
          </p:cNvPicPr>
          <p:nvPr/>
        </p:nvPicPr>
        <p:blipFill>
          <a:blip r:embed="rId2"/>
          <a:stretch>
            <a:fillRect/>
          </a:stretch>
        </p:blipFill>
        <p:spPr>
          <a:xfrm>
            <a:off x="2686050" y="2908300"/>
            <a:ext cx="6057900" cy="2514600"/>
          </a:xfrm>
          <a:prstGeom prst="rect">
            <a:avLst/>
          </a:prstGeom>
        </p:spPr>
      </p:pic>
    </p:spTree>
    <p:extLst>
      <p:ext uri="{BB962C8B-B14F-4D97-AF65-F5344CB8AC3E}">
        <p14:creationId xmlns:p14="http://schemas.microsoft.com/office/powerpoint/2010/main" val="14075582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3900" y="0"/>
            <a:ext cx="9677400" cy="7140416"/>
          </a:xfrm>
          <a:prstGeom prst="rect">
            <a:avLst/>
          </a:prstGeom>
        </p:spPr>
        <p:txBody>
          <a:bodyPr wrap="square">
            <a:spAutoFit/>
          </a:bodyPr>
          <a:lstStyle/>
          <a:p>
            <a:endParaRPr lang="en-US" b="1" dirty="0">
              <a:solidFill>
                <a:srgbClr val="000000"/>
              </a:solidFill>
              <a:latin typeface="Times-Bold" charset="0"/>
            </a:endParaRPr>
          </a:p>
          <a:p>
            <a:r>
              <a:rPr lang="en-US" sz="2400" b="1" dirty="0">
                <a:solidFill>
                  <a:srgbClr val="000000"/>
                </a:solidFill>
                <a:latin typeface="Times-Bold" charset="0"/>
              </a:rPr>
              <a:t>3</a:t>
            </a:r>
            <a:r>
              <a:rPr lang="en-US" sz="2400" b="1" dirty="0" smtClean="0">
                <a:solidFill>
                  <a:srgbClr val="000000"/>
                </a:solidFill>
                <a:latin typeface="Times-Bold" charset="0"/>
              </a:rPr>
              <a:t>. </a:t>
            </a:r>
            <a:r>
              <a:rPr lang="en-US" sz="2400" b="1" dirty="0">
                <a:solidFill>
                  <a:srgbClr val="000000"/>
                </a:solidFill>
                <a:latin typeface="Times-Bold" charset="0"/>
              </a:rPr>
              <a:t>Data </a:t>
            </a:r>
            <a:r>
              <a:rPr lang="en-US" sz="2400" b="1" dirty="0" smtClean="0">
                <a:solidFill>
                  <a:srgbClr val="000000"/>
                </a:solidFill>
                <a:latin typeface="Times-Bold" charset="0"/>
              </a:rPr>
              <a:t>Consistency: </a:t>
            </a:r>
            <a:r>
              <a:rPr lang="en-US" sz="2400" b="1" dirty="0">
                <a:solidFill>
                  <a:srgbClr val="000000"/>
                </a:solidFill>
                <a:latin typeface="Times-Bold" charset="0"/>
              </a:rPr>
              <a:t>Three consistency models</a:t>
            </a:r>
          </a:p>
          <a:p>
            <a:endParaRPr lang="en-US" sz="2000" dirty="0" smtClean="0">
              <a:solidFill>
                <a:srgbClr val="000000"/>
              </a:solidFill>
              <a:latin typeface="Times-Roman" charset="0"/>
            </a:endParaRPr>
          </a:p>
          <a:p>
            <a:endParaRPr lang="en-US" sz="2000" dirty="0">
              <a:solidFill>
                <a:srgbClr val="000000"/>
              </a:solidFill>
              <a:latin typeface="Times-Roman" charset="0"/>
            </a:endParaRPr>
          </a:p>
          <a:p>
            <a:endParaRPr lang="en-US" sz="2000" dirty="0" smtClean="0">
              <a:solidFill>
                <a:srgbClr val="000000"/>
              </a:solidFill>
              <a:latin typeface="Times-Roman" charset="0"/>
            </a:endParaRPr>
          </a:p>
          <a:p>
            <a:endParaRPr lang="en-US" sz="2000" dirty="0" smtClean="0">
              <a:solidFill>
                <a:srgbClr val="000000"/>
              </a:solidFill>
              <a:latin typeface="Times-Roman" charset="0"/>
            </a:endParaRPr>
          </a:p>
          <a:p>
            <a:endParaRPr lang="en-US" sz="2000" dirty="0">
              <a:solidFill>
                <a:srgbClr val="000000"/>
              </a:solidFill>
              <a:latin typeface="Times-Roman" charset="0"/>
            </a:endParaRPr>
          </a:p>
          <a:p>
            <a:endParaRPr lang="en-US" sz="2000" dirty="0" smtClean="0">
              <a:solidFill>
                <a:srgbClr val="000000"/>
              </a:solidFill>
              <a:latin typeface="Times-Roman" charset="0"/>
            </a:endParaRPr>
          </a:p>
          <a:p>
            <a:endParaRPr lang="en-US" sz="2000" dirty="0">
              <a:solidFill>
                <a:srgbClr val="000000"/>
              </a:solidFill>
              <a:latin typeface="Times-Roman" charset="0"/>
            </a:endParaRPr>
          </a:p>
          <a:p>
            <a:endParaRPr lang="en-US" sz="2000" dirty="0" smtClean="0">
              <a:solidFill>
                <a:srgbClr val="000000"/>
              </a:solidFill>
              <a:latin typeface="Times-Roman" charset="0"/>
            </a:endParaRPr>
          </a:p>
          <a:p>
            <a:r>
              <a:rPr lang="en-US" sz="2000" b="1" dirty="0">
                <a:solidFill>
                  <a:srgbClr val="000000"/>
                </a:solidFill>
                <a:latin typeface="Times-Bold" charset="0"/>
              </a:rPr>
              <a:t>Full consistency model </a:t>
            </a:r>
            <a:r>
              <a:rPr lang="en-US" sz="2000" dirty="0">
                <a:solidFill>
                  <a:srgbClr val="000000"/>
                </a:solidFill>
                <a:latin typeface="Times-Roman" charset="0"/>
              </a:rPr>
              <a:t>ensures that during the execution of f(v) no other function will read or modify data within </a:t>
            </a:r>
            <a:r>
              <a:rPr lang="en-US" sz="2000" dirty="0" err="1">
                <a:solidFill>
                  <a:srgbClr val="000000"/>
                </a:solidFill>
                <a:latin typeface="Times-Roman" charset="0"/>
              </a:rPr>
              <a:t>Sv</a:t>
            </a:r>
            <a:r>
              <a:rPr lang="en-US" sz="2000" dirty="0">
                <a:solidFill>
                  <a:srgbClr val="000000"/>
                </a:solidFill>
                <a:latin typeface="Times-Roman" charset="0"/>
              </a:rPr>
              <a:t>. Therefore, parallel execution may only occur </a:t>
            </a:r>
            <a:r>
              <a:rPr lang="en-US" sz="2000" dirty="0" smtClean="0">
                <a:solidFill>
                  <a:srgbClr val="000000"/>
                </a:solidFill>
                <a:latin typeface="Times-Roman" charset="0"/>
              </a:rPr>
              <a:t>on vertices </a:t>
            </a:r>
            <a:r>
              <a:rPr lang="en-US" sz="2000" dirty="0">
                <a:solidFill>
                  <a:srgbClr val="000000"/>
                </a:solidFill>
                <a:latin typeface="Times-Roman" charset="0"/>
              </a:rPr>
              <a:t>that do not share a common neighbor. </a:t>
            </a:r>
          </a:p>
          <a:p>
            <a:endParaRPr lang="en-US" sz="2000" dirty="0" smtClean="0">
              <a:solidFill>
                <a:srgbClr val="000000"/>
              </a:solidFill>
              <a:latin typeface="Times-Roman" charset="0"/>
            </a:endParaRPr>
          </a:p>
          <a:p>
            <a:r>
              <a:rPr lang="en-US" sz="2000" dirty="0">
                <a:solidFill>
                  <a:srgbClr val="000000"/>
                </a:solidFill>
                <a:latin typeface="Times-Roman" charset="0"/>
              </a:rPr>
              <a:t>The slightly weaker </a:t>
            </a:r>
            <a:r>
              <a:rPr lang="en-US" sz="2000" b="1" dirty="0">
                <a:solidFill>
                  <a:srgbClr val="000000"/>
                </a:solidFill>
                <a:latin typeface="Times-Bold" charset="0"/>
              </a:rPr>
              <a:t>edge consistency model</a:t>
            </a:r>
            <a:r>
              <a:rPr lang="en-US" sz="2000" dirty="0">
                <a:solidFill>
                  <a:srgbClr val="000000"/>
                </a:solidFill>
                <a:latin typeface="Times-Roman" charset="0"/>
              </a:rPr>
              <a:t> ensures that during the execution of f(v) no other function will read or modify any of the data on v or any of the edges adjacent to v. Under the edge consistency model, parallel execution may only occur on non-adjacent vertices. </a:t>
            </a:r>
          </a:p>
          <a:p>
            <a:endParaRPr lang="en-US" sz="2000" dirty="0" smtClean="0">
              <a:solidFill>
                <a:srgbClr val="000000"/>
              </a:solidFill>
              <a:latin typeface="Times-Roman" charset="0"/>
            </a:endParaRPr>
          </a:p>
          <a:p>
            <a:r>
              <a:rPr lang="en-US" sz="2000" dirty="0">
                <a:solidFill>
                  <a:srgbClr val="000000"/>
                </a:solidFill>
                <a:latin typeface="Times-Roman" charset="0"/>
              </a:rPr>
              <a:t>Finally, the weakest  </a:t>
            </a:r>
            <a:r>
              <a:rPr lang="en-US" sz="2000" b="1" dirty="0">
                <a:solidFill>
                  <a:srgbClr val="000000"/>
                </a:solidFill>
                <a:latin typeface="Times-Bold" charset="0"/>
              </a:rPr>
              <a:t>vertex consistency</a:t>
            </a:r>
            <a:r>
              <a:rPr lang="en-US" sz="2000" dirty="0">
                <a:solidFill>
                  <a:srgbClr val="000000"/>
                </a:solidFill>
                <a:latin typeface="Times-Roman" charset="0"/>
              </a:rPr>
              <a:t> model only ensures that during the execution of f(v) no other function will be applied to v. </a:t>
            </a:r>
          </a:p>
          <a:p>
            <a:endParaRPr lang="en-US" dirty="0" smtClean="0">
              <a:solidFill>
                <a:srgbClr val="000000"/>
              </a:solidFill>
              <a:latin typeface="Times-Roman" charset="0"/>
            </a:endParaRPr>
          </a:p>
          <a:p>
            <a:endParaRPr lang="en-US" dirty="0"/>
          </a:p>
        </p:txBody>
      </p:sp>
      <p:pic>
        <p:nvPicPr>
          <p:cNvPr id="3" name="Picture 2"/>
          <p:cNvPicPr>
            <a:picLocks noChangeAspect="1"/>
          </p:cNvPicPr>
          <p:nvPr/>
        </p:nvPicPr>
        <p:blipFill>
          <a:blip r:embed="rId2"/>
          <a:stretch>
            <a:fillRect/>
          </a:stretch>
        </p:blipFill>
        <p:spPr>
          <a:xfrm>
            <a:off x="2317750" y="743788"/>
            <a:ext cx="4908550" cy="2037511"/>
          </a:xfrm>
          <a:prstGeom prst="rect">
            <a:avLst/>
          </a:prstGeom>
        </p:spPr>
      </p:pic>
    </p:spTree>
    <p:extLst>
      <p:ext uri="{BB962C8B-B14F-4D97-AF65-F5344CB8AC3E}">
        <p14:creationId xmlns:p14="http://schemas.microsoft.com/office/powerpoint/2010/main" val="1515347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1400" y="673100"/>
            <a:ext cx="9677400" cy="5047536"/>
          </a:xfrm>
          <a:prstGeom prst="rect">
            <a:avLst/>
          </a:prstGeom>
        </p:spPr>
        <p:txBody>
          <a:bodyPr wrap="square">
            <a:spAutoFit/>
          </a:bodyPr>
          <a:lstStyle/>
          <a:p>
            <a:endParaRPr lang="en-US" b="1" dirty="0">
              <a:solidFill>
                <a:srgbClr val="000000"/>
              </a:solidFill>
              <a:latin typeface="Times-Bold" charset="0"/>
            </a:endParaRPr>
          </a:p>
          <a:p>
            <a:r>
              <a:rPr lang="en-US" sz="2400" b="1" dirty="0">
                <a:solidFill>
                  <a:srgbClr val="000000"/>
                </a:solidFill>
                <a:latin typeface="Times-Bold" charset="0"/>
              </a:rPr>
              <a:t>3</a:t>
            </a:r>
            <a:r>
              <a:rPr lang="en-US" sz="2400" b="1" dirty="0" smtClean="0">
                <a:solidFill>
                  <a:srgbClr val="000000"/>
                </a:solidFill>
                <a:latin typeface="Times-Bold" charset="0"/>
              </a:rPr>
              <a:t>. </a:t>
            </a:r>
            <a:r>
              <a:rPr lang="en-US" sz="2400" b="1" dirty="0">
                <a:solidFill>
                  <a:srgbClr val="000000"/>
                </a:solidFill>
                <a:latin typeface="Times-Bold" charset="0"/>
              </a:rPr>
              <a:t>Data </a:t>
            </a:r>
            <a:r>
              <a:rPr lang="en-US" sz="2400" b="1" dirty="0" smtClean="0">
                <a:solidFill>
                  <a:srgbClr val="000000"/>
                </a:solidFill>
                <a:latin typeface="Times-Bold" charset="0"/>
              </a:rPr>
              <a:t>Consistency:</a:t>
            </a:r>
            <a:endParaRPr lang="en-US" sz="2400" b="1" dirty="0">
              <a:solidFill>
                <a:srgbClr val="000000"/>
              </a:solidFill>
              <a:latin typeface="Times-Bold" charset="0"/>
            </a:endParaRPr>
          </a:p>
          <a:p>
            <a:endParaRPr lang="en-US" sz="2000" dirty="0">
              <a:solidFill>
                <a:srgbClr val="000000"/>
              </a:solidFill>
              <a:latin typeface="Times-Roman" charset="0"/>
            </a:endParaRPr>
          </a:p>
          <a:p>
            <a:r>
              <a:rPr lang="en-US" sz="2000" b="1" dirty="0">
                <a:solidFill>
                  <a:srgbClr val="000000"/>
                </a:solidFill>
                <a:latin typeface="Times-Bold" charset="0"/>
              </a:rPr>
              <a:t>Definition 3.1 (Sequential </a:t>
            </a:r>
            <a:r>
              <a:rPr lang="en-US" sz="2000" b="1" dirty="0" smtClean="0">
                <a:solidFill>
                  <a:srgbClr val="000000"/>
                </a:solidFill>
                <a:latin typeface="Times-Bold" charset="0"/>
              </a:rPr>
              <a:t>Consistency</a:t>
            </a:r>
            <a:r>
              <a:rPr lang="en-US" sz="2000" dirty="0" smtClean="0">
                <a:solidFill>
                  <a:srgbClr val="000000"/>
                </a:solidFill>
                <a:latin typeface="Times-Roman" charset="0"/>
              </a:rPr>
              <a:t>). </a:t>
            </a:r>
            <a:r>
              <a:rPr lang="en-US" sz="2000" dirty="0">
                <a:solidFill>
                  <a:srgbClr val="000000"/>
                </a:solidFill>
                <a:latin typeface="Times-Roman" charset="0"/>
              </a:rPr>
              <a:t>A </a:t>
            </a:r>
            <a:r>
              <a:rPr lang="en-US" sz="2000" dirty="0" err="1">
                <a:solidFill>
                  <a:srgbClr val="000000"/>
                </a:solidFill>
                <a:latin typeface="Times-Roman" charset="0"/>
              </a:rPr>
              <a:t>GraphLab</a:t>
            </a:r>
            <a:r>
              <a:rPr lang="en-US" sz="2000" dirty="0">
                <a:solidFill>
                  <a:srgbClr val="000000"/>
                </a:solidFill>
                <a:latin typeface="Times-Roman" charset="0"/>
              </a:rPr>
              <a:t> program is sequentially consistent if for every parallel execution, there exists a sequential execution of update functions that produces an equivalent result.</a:t>
            </a:r>
          </a:p>
          <a:p>
            <a:endParaRPr lang="en-US" sz="2000" dirty="0">
              <a:solidFill>
                <a:srgbClr val="000000"/>
              </a:solidFill>
              <a:latin typeface="Times-Roman" charset="0"/>
            </a:endParaRPr>
          </a:p>
          <a:p>
            <a:r>
              <a:rPr lang="en-US" sz="2000" dirty="0" smtClean="0">
                <a:solidFill>
                  <a:srgbClr val="000000"/>
                </a:solidFill>
                <a:latin typeface="Times-Roman" charset="0"/>
              </a:rPr>
              <a:t>Proposition </a:t>
            </a:r>
            <a:r>
              <a:rPr lang="en-US" sz="2000" dirty="0">
                <a:solidFill>
                  <a:srgbClr val="000000"/>
                </a:solidFill>
                <a:latin typeface="Times-Roman" charset="0"/>
              </a:rPr>
              <a:t>3.1. </a:t>
            </a:r>
            <a:r>
              <a:rPr lang="en-US" sz="2000" dirty="0" err="1">
                <a:solidFill>
                  <a:srgbClr val="000000"/>
                </a:solidFill>
                <a:latin typeface="Times-Roman" charset="0"/>
              </a:rPr>
              <a:t>GraphLab</a:t>
            </a:r>
            <a:r>
              <a:rPr lang="en-US" sz="2000" dirty="0">
                <a:solidFill>
                  <a:srgbClr val="000000"/>
                </a:solidFill>
                <a:latin typeface="Times-Roman" charset="0"/>
              </a:rPr>
              <a:t> guarantees sequential consistency under the following three conditions:</a:t>
            </a:r>
          </a:p>
          <a:p>
            <a:r>
              <a:rPr lang="en-US" sz="2000" dirty="0">
                <a:solidFill>
                  <a:srgbClr val="000000"/>
                </a:solidFill>
                <a:latin typeface="Times-Roman" charset="0"/>
              </a:rPr>
              <a:t>1. The full consistency model is used</a:t>
            </a:r>
          </a:p>
          <a:p>
            <a:r>
              <a:rPr lang="en-US" sz="2000" dirty="0">
                <a:solidFill>
                  <a:srgbClr val="000000"/>
                </a:solidFill>
                <a:latin typeface="Times-Roman" charset="0"/>
              </a:rPr>
              <a:t>2. The edge consistency model is used and update functions do not modify data in adjacent vertices.</a:t>
            </a:r>
          </a:p>
          <a:p>
            <a:r>
              <a:rPr lang="en-US" sz="2000" dirty="0">
                <a:solidFill>
                  <a:srgbClr val="000000"/>
                </a:solidFill>
                <a:latin typeface="Times-Roman" charset="0"/>
              </a:rPr>
              <a:t>3. The vertex consistency model is used and update functions only access local vertex data.</a:t>
            </a:r>
            <a:endParaRPr lang="en-US" sz="2000" dirty="0"/>
          </a:p>
          <a:p>
            <a:endParaRPr lang="en-US" sz="2000" dirty="0" smtClean="0">
              <a:solidFill>
                <a:srgbClr val="000000"/>
              </a:solidFill>
              <a:latin typeface="Times-Roman" charset="0"/>
            </a:endParaRPr>
          </a:p>
          <a:p>
            <a:endParaRPr lang="en-US" sz="2000" dirty="0">
              <a:solidFill>
                <a:srgbClr val="000000"/>
              </a:solidFill>
              <a:latin typeface="Times-Roman" charset="0"/>
            </a:endParaRPr>
          </a:p>
          <a:p>
            <a:endParaRPr lang="en-US" sz="2000" b="1" dirty="0">
              <a:solidFill>
                <a:srgbClr val="000000"/>
              </a:solidFill>
              <a:latin typeface="Times-Bold" charset="0"/>
            </a:endParaRPr>
          </a:p>
        </p:txBody>
      </p:sp>
    </p:spTree>
    <p:extLst>
      <p:ext uri="{BB962C8B-B14F-4D97-AF65-F5344CB8AC3E}">
        <p14:creationId xmlns:p14="http://schemas.microsoft.com/office/powerpoint/2010/main" val="19757261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9300" y="488028"/>
            <a:ext cx="9677400" cy="6309420"/>
          </a:xfrm>
          <a:prstGeom prst="rect">
            <a:avLst/>
          </a:prstGeom>
        </p:spPr>
        <p:txBody>
          <a:bodyPr wrap="square">
            <a:spAutoFit/>
          </a:bodyPr>
          <a:lstStyle/>
          <a:p>
            <a:r>
              <a:rPr lang="en-US" sz="2800" b="1" dirty="0" err="1">
                <a:solidFill>
                  <a:srgbClr val="000000"/>
                </a:solidFill>
                <a:latin typeface="Times-Bold" charset="0"/>
              </a:rPr>
              <a:t>GraphLab</a:t>
            </a:r>
            <a:r>
              <a:rPr lang="en-US" sz="2800" b="1" dirty="0">
                <a:solidFill>
                  <a:srgbClr val="000000"/>
                </a:solidFill>
                <a:latin typeface="Times-Bold" charset="0"/>
              </a:rPr>
              <a:t> </a:t>
            </a:r>
            <a:r>
              <a:rPr lang="en-US" sz="2800" b="1" dirty="0" smtClean="0">
                <a:solidFill>
                  <a:srgbClr val="000000"/>
                </a:solidFill>
                <a:latin typeface="Times-Bold" charset="0"/>
              </a:rPr>
              <a:t>Abstraction</a:t>
            </a:r>
          </a:p>
          <a:p>
            <a:endParaRPr lang="en-US" b="1" dirty="0">
              <a:solidFill>
                <a:srgbClr val="000000"/>
              </a:solidFill>
              <a:latin typeface="Times-Bold" charset="0"/>
            </a:endParaRPr>
          </a:p>
          <a:p>
            <a:pPr marL="514350" indent="-514350">
              <a:buAutoNum type="arabicPeriod" startAt="4"/>
            </a:pPr>
            <a:r>
              <a:rPr lang="en-US" sz="2800" b="1" dirty="0" smtClean="0">
                <a:solidFill>
                  <a:srgbClr val="000000"/>
                </a:solidFill>
                <a:latin typeface="Times-Bold" charset="0"/>
              </a:rPr>
              <a:t>Scheduling</a:t>
            </a:r>
            <a:endParaRPr lang="en-US" sz="2800" b="1" dirty="0">
              <a:solidFill>
                <a:srgbClr val="000000"/>
              </a:solidFill>
              <a:latin typeface="Times-Bold" charset="0"/>
            </a:endParaRPr>
          </a:p>
          <a:p>
            <a:r>
              <a:rPr lang="en-US" sz="2000" b="1" dirty="0" smtClean="0">
                <a:solidFill>
                  <a:srgbClr val="000000"/>
                </a:solidFill>
                <a:latin typeface="Times-Bold" charset="0"/>
              </a:rPr>
              <a:t>Definition: </a:t>
            </a:r>
            <a:r>
              <a:rPr lang="en-US" sz="2000" dirty="0" smtClean="0">
                <a:solidFill>
                  <a:srgbClr val="000000"/>
                </a:solidFill>
                <a:latin typeface="Times-Roman" charset="0"/>
              </a:rPr>
              <a:t> </a:t>
            </a:r>
            <a:r>
              <a:rPr lang="en-US" sz="2000" dirty="0">
                <a:solidFill>
                  <a:srgbClr val="000000"/>
                </a:solidFill>
                <a:latin typeface="Times-Roman" charset="0"/>
              </a:rPr>
              <a:t>The </a:t>
            </a:r>
            <a:r>
              <a:rPr lang="en-US" sz="2000" dirty="0" err="1">
                <a:solidFill>
                  <a:srgbClr val="000000"/>
                </a:solidFill>
                <a:latin typeface="Times-Roman" charset="0"/>
              </a:rPr>
              <a:t>GraphLab</a:t>
            </a:r>
            <a:r>
              <a:rPr lang="en-US" sz="2000" dirty="0">
                <a:solidFill>
                  <a:srgbClr val="000000"/>
                </a:solidFill>
                <a:latin typeface="Times-Roman" charset="0"/>
              </a:rPr>
              <a:t> update schedule  describes</a:t>
            </a:r>
            <a:r>
              <a:rPr lang="en-US" sz="2000" b="1" dirty="0">
                <a:solidFill>
                  <a:srgbClr val="000000"/>
                </a:solidFill>
                <a:latin typeface="Times-Bold" charset="0"/>
              </a:rPr>
              <a:t> the order in which update functions are applied to vertices</a:t>
            </a:r>
            <a:r>
              <a:rPr lang="en-US" sz="2000" dirty="0">
                <a:solidFill>
                  <a:srgbClr val="000000"/>
                </a:solidFill>
                <a:latin typeface="Times-Roman" charset="0"/>
              </a:rPr>
              <a:t> and is represented by a parallel data-structure called the scheduler </a:t>
            </a:r>
            <a:r>
              <a:rPr lang="en-US" sz="2000" dirty="0" smtClean="0">
                <a:solidFill>
                  <a:srgbClr val="000000"/>
                </a:solidFill>
                <a:latin typeface="Times-Roman" charset="0"/>
              </a:rPr>
              <a:t>.</a:t>
            </a:r>
          </a:p>
          <a:p>
            <a:endParaRPr lang="en-US" sz="2000" dirty="0">
              <a:solidFill>
                <a:srgbClr val="000000"/>
              </a:solidFill>
              <a:latin typeface="Times-Roman" charset="0"/>
            </a:endParaRPr>
          </a:p>
          <a:p>
            <a:r>
              <a:rPr lang="en-US" sz="2000" b="1" dirty="0">
                <a:solidFill>
                  <a:srgbClr val="000000"/>
                </a:solidFill>
                <a:latin typeface="Times-Bold" charset="0"/>
              </a:rPr>
              <a:t>1. </a:t>
            </a:r>
            <a:r>
              <a:rPr lang="en-US" sz="2000" b="1" dirty="0" smtClean="0">
                <a:solidFill>
                  <a:srgbClr val="000000"/>
                </a:solidFill>
                <a:latin typeface="Times-Bold" charset="0"/>
              </a:rPr>
              <a:t>Synchronous scheduler:  </a:t>
            </a:r>
            <a:r>
              <a:rPr lang="en-US" sz="2000" dirty="0" smtClean="0">
                <a:solidFill>
                  <a:srgbClr val="000000"/>
                </a:solidFill>
                <a:latin typeface="Times-Roman" charset="0"/>
              </a:rPr>
              <a:t>ensures </a:t>
            </a:r>
            <a:r>
              <a:rPr lang="en-US" sz="2000" dirty="0">
                <a:solidFill>
                  <a:srgbClr val="000000"/>
                </a:solidFill>
                <a:latin typeface="Times-Roman" charset="0"/>
              </a:rPr>
              <a:t>that all vertices are updated </a:t>
            </a:r>
            <a:r>
              <a:rPr lang="en-US" sz="2000" b="1" dirty="0">
                <a:solidFill>
                  <a:srgbClr val="000000"/>
                </a:solidFill>
                <a:latin typeface="Times-Roman" charset="0"/>
              </a:rPr>
              <a:t>simultaneously</a:t>
            </a:r>
            <a:r>
              <a:rPr lang="en-US" sz="2000" dirty="0">
                <a:solidFill>
                  <a:srgbClr val="000000"/>
                </a:solidFill>
                <a:latin typeface="Times-Roman" charset="0"/>
              </a:rPr>
              <a:t>.</a:t>
            </a:r>
          </a:p>
          <a:p>
            <a:endParaRPr lang="en-US" sz="2000" b="1" dirty="0" smtClean="0">
              <a:solidFill>
                <a:srgbClr val="000000"/>
              </a:solidFill>
              <a:latin typeface="Times-Bold" charset="0"/>
            </a:endParaRPr>
          </a:p>
          <a:p>
            <a:r>
              <a:rPr lang="en-US" sz="2000" b="1" dirty="0" smtClean="0">
                <a:solidFill>
                  <a:srgbClr val="000000"/>
                </a:solidFill>
                <a:latin typeface="Times-Bold" charset="0"/>
              </a:rPr>
              <a:t>2</a:t>
            </a:r>
            <a:r>
              <a:rPr lang="en-US" sz="2000" b="1" dirty="0">
                <a:solidFill>
                  <a:srgbClr val="000000"/>
                </a:solidFill>
                <a:latin typeface="Times-Bold" charset="0"/>
              </a:rPr>
              <a:t>. </a:t>
            </a:r>
            <a:r>
              <a:rPr lang="en-US" sz="2000" b="1" dirty="0" smtClean="0">
                <a:solidFill>
                  <a:srgbClr val="000000"/>
                </a:solidFill>
                <a:latin typeface="Times-Bold" charset="0"/>
              </a:rPr>
              <a:t>Round-robin </a:t>
            </a:r>
            <a:r>
              <a:rPr lang="en-US" sz="2000" b="1" dirty="0">
                <a:solidFill>
                  <a:srgbClr val="000000"/>
                </a:solidFill>
                <a:latin typeface="Times-Bold" charset="0"/>
              </a:rPr>
              <a:t>scheduler: </a:t>
            </a:r>
            <a:r>
              <a:rPr lang="en-US" sz="2000" dirty="0">
                <a:solidFill>
                  <a:srgbClr val="000000"/>
                </a:solidFill>
                <a:latin typeface="Times-Roman" charset="0"/>
              </a:rPr>
              <a:t>updates all vertices </a:t>
            </a:r>
            <a:r>
              <a:rPr lang="en-US" sz="2000" b="1" dirty="0">
                <a:solidFill>
                  <a:srgbClr val="000000"/>
                </a:solidFill>
                <a:latin typeface="Times-Roman" charset="0"/>
              </a:rPr>
              <a:t>sequentially</a:t>
            </a:r>
            <a:r>
              <a:rPr lang="en-US" sz="2000" dirty="0">
                <a:solidFill>
                  <a:srgbClr val="000000"/>
                </a:solidFill>
                <a:latin typeface="Times-Roman" charset="0"/>
              </a:rPr>
              <a:t> using the most recently available </a:t>
            </a:r>
            <a:r>
              <a:rPr lang="en-US" sz="2000" dirty="0" smtClean="0">
                <a:solidFill>
                  <a:srgbClr val="000000"/>
                </a:solidFill>
                <a:latin typeface="Times-Roman" charset="0"/>
              </a:rPr>
              <a:t>data</a:t>
            </a:r>
            <a:endParaRPr lang="en-US" sz="2000" dirty="0">
              <a:solidFill>
                <a:srgbClr val="000000"/>
              </a:solidFill>
              <a:latin typeface="Times-Roman" charset="0"/>
            </a:endParaRPr>
          </a:p>
          <a:p>
            <a:endParaRPr lang="en-US" sz="2000" dirty="0">
              <a:solidFill>
                <a:srgbClr val="000000"/>
              </a:solidFill>
              <a:latin typeface="Times-Roman" charset="0"/>
            </a:endParaRPr>
          </a:p>
          <a:p>
            <a:r>
              <a:rPr lang="en-US" sz="2000" b="1" dirty="0">
                <a:solidFill>
                  <a:srgbClr val="000000"/>
                </a:solidFill>
                <a:latin typeface="Times-Bold" charset="0"/>
              </a:rPr>
              <a:t>3. Task scheduler: </a:t>
            </a:r>
            <a:r>
              <a:rPr lang="en-US" sz="2000" dirty="0">
                <a:solidFill>
                  <a:srgbClr val="000000"/>
                </a:solidFill>
                <a:latin typeface="Times-Roman" charset="0"/>
              </a:rPr>
              <a:t>permit update functions to add and reorder </a:t>
            </a:r>
            <a:r>
              <a:rPr lang="en-US" sz="2000" dirty="0" smtClean="0">
                <a:solidFill>
                  <a:srgbClr val="000000"/>
                </a:solidFill>
                <a:latin typeface="Times-Roman" charset="0"/>
              </a:rPr>
              <a:t>tasks.  Many </a:t>
            </a:r>
            <a:r>
              <a:rPr lang="en-US" sz="2000" dirty="0">
                <a:solidFill>
                  <a:srgbClr val="000000"/>
                </a:solidFill>
                <a:latin typeface="Times-Roman" charset="0"/>
              </a:rPr>
              <a:t>ML algorithms (e.g., Lasso, </a:t>
            </a:r>
            <a:r>
              <a:rPr lang="en-US" sz="2000" dirty="0" err="1">
                <a:solidFill>
                  <a:srgbClr val="000000"/>
                </a:solidFill>
                <a:latin typeface="Times-Roman" charset="0"/>
              </a:rPr>
              <a:t>CoEM</a:t>
            </a:r>
            <a:r>
              <a:rPr lang="en-US" sz="2000" dirty="0">
                <a:solidFill>
                  <a:srgbClr val="000000"/>
                </a:solidFill>
                <a:latin typeface="Times-Roman" charset="0"/>
              </a:rPr>
              <a:t>, Residual BP) require more control over the tasks that are created and the order in which they are executed. )</a:t>
            </a:r>
          </a:p>
          <a:p>
            <a:endParaRPr lang="en-US" sz="2000" dirty="0">
              <a:solidFill>
                <a:srgbClr val="000000"/>
              </a:solidFill>
              <a:latin typeface="Times-Roman" charset="0"/>
            </a:endParaRPr>
          </a:p>
          <a:p>
            <a:endParaRPr lang="en-US" dirty="0" smtClean="0">
              <a:solidFill>
                <a:srgbClr val="000000"/>
              </a:solidFill>
              <a:latin typeface="Times-Roman" charset="0"/>
            </a:endParaRPr>
          </a:p>
          <a:p>
            <a:endParaRPr lang="en-US" sz="2000" dirty="0" smtClean="0">
              <a:solidFill>
                <a:srgbClr val="000000"/>
              </a:solidFill>
              <a:latin typeface="Times-Roman" charset="0"/>
            </a:endParaRPr>
          </a:p>
          <a:p>
            <a:r>
              <a:rPr lang="en-US" sz="2000" b="1" dirty="0" smtClean="0">
                <a:solidFill>
                  <a:srgbClr val="000000"/>
                </a:solidFill>
                <a:latin typeface="Times-Bold" charset="0"/>
              </a:rPr>
              <a:t>4. Splash scheduler</a:t>
            </a:r>
            <a:r>
              <a:rPr lang="en-US" sz="2000" b="1" dirty="0">
                <a:solidFill>
                  <a:srgbClr val="000000"/>
                </a:solidFill>
                <a:latin typeface="Times-Bold" charset="0"/>
              </a:rPr>
              <a:t>: </a:t>
            </a:r>
            <a:r>
              <a:rPr lang="en-US" sz="2000" dirty="0">
                <a:solidFill>
                  <a:srgbClr val="000000"/>
                </a:solidFill>
                <a:latin typeface="Times-Roman" charset="0"/>
              </a:rPr>
              <a:t>executes tasks along spanning trees.</a:t>
            </a:r>
          </a:p>
          <a:p>
            <a:endParaRPr lang="en-US" dirty="0" smtClean="0">
              <a:solidFill>
                <a:srgbClr val="000000"/>
              </a:solidFill>
              <a:latin typeface="Times-Roman" charset="0"/>
            </a:endParaRPr>
          </a:p>
          <a:p>
            <a:endParaRPr lang="en-US" dirty="0"/>
          </a:p>
        </p:txBody>
      </p:sp>
      <p:pic>
        <p:nvPicPr>
          <p:cNvPr id="3" name="Picture 2"/>
          <p:cNvPicPr>
            <a:picLocks noChangeAspect="1"/>
          </p:cNvPicPr>
          <p:nvPr/>
        </p:nvPicPr>
        <p:blipFill>
          <a:blip r:embed="rId2"/>
          <a:stretch>
            <a:fillRect/>
          </a:stretch>
        </p:blipFill>
        <p:spPr>
          <a:xfrm>
            <a:off x="4660900" y="4800600"/>
            <a:ext cx="5765800" cy="1092200"/>
          </a:xfrm>
          <a:prstGeom prst="rect">
            <a:avLst/>
          </a:prstGeom>
        </p:spPr>
      </p:pic>
    </p:spTree>
    <p:extLst>
      <p:ext uri="{BB962C8B-B14F-4D97-AF65-F5344CB8AC3E}">
        <p14:creationId xmlns:p14="http://schemas.microsoft.com/office/powerpoint/2010/main" val="1636900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5500" y="333137"/>
            <a:ext cx="9677400" cy="8617744"/>
          </a:xfrm>
          <a:prstGeom prst="rect">
            <a:avLst/>
          </a:prstGeom>
        </p:spPr>
        <p:txBody>
          <a:bodyPr wrap="square">
            <a:spAutoFit/>
          </a:bodyPr>
          <a:lstStyle/>
          <a:p>
            <a:r>
              <a:rPr lang="en-US" sz="2800" b="1" dirty="0" err="1">
                <a:solidFill>
                  <a:srgbClr val="000000"/>
                </a:solidFill>
                <a:latin typeface="Times-Bold" charset="0"/>
              </a:rPr>
              <a:t>GraphLab</a:t>
            </a:r>
            <a:r>
              <a:rPr lang="en-US" sz="2800" b="1" dirty="0">
                <a:solidFill>
                  <a:srgbClr val="000000"/>
                </a:solidFill>
                <a:latin typeface="Times-Bold" charset="0"/>
              </a:rPr>
              <a:t> </a:t>
            </a:r>
            <a:r>
              <a:rPr lang="en-US" sz="2800" b="1" dirty="0" smtClean="0">
                <a:solidFill>
                  <a:srgbClr val="000000"/>
                </a:solidFill>
                <a:latin typeface="Times-Bold" charset="0"/>
              </a:rPr>
              <a:t>Abstraction</a:t>
            </a:r>
          </a:p>
          <a:p>
            <a:endParaRPr lang="en-US" sz="2800" b="1" dirty="0">
              <a:solidFill>
                <a:srgbClr val="000000"/>
              </a:solidFill>
              <a:latin typeface="Times-Bold" charset="0"/>
            </a:endParaRPr>
          </a:p>
          <a:p>
            <a:r>
              <a:rPr lang="en-US" sz="2800" b="1" dirty="0" smtClean="0">
                <a:solidFill>
                  <a:srgbClr val="000000"/>
                </a:solidFill>
                <a:latin typeface="Times-Bold" charset="0"/>
              </a:rPr>
              <a:t>4.1 Set Scheduler</a:t>
            </a:r>
          </a:p>
          <a:p>
            <a:endParaRPr lang="en-US" sz="2800" b="1" dirty="0">
              <a:solidFill>
                <a:srgbClr val="000000"/>
              </a:solidFill>
              <a:latin typeface="Times-Bold" charset="0"/>
            </a:endParaRPr>
          </a:p>
          <a:p>
            <a:r>
              <a:rPr lang="en-US" sz="2000" dirty="0" err="1" smtClean="0">
                <a:solidFill>
                  <a:srgbClr val="000000"/>
                </a:solidFill>
                <a:latin typeface="Times-Roman" charset="0"/>
              </a:rPr>
              <a:t>GraphLab</a:t>
            </a:r>
            <a:r>
              <a:rPr lang="en-US" sz="2000" dirty="0" smtClean="0">
                <a:solidFill>
                  <a:srgbClr val="000000"/>
                </a:solidFill>
                <a:latin typeface="Times-Roman" charset="0"/>
              </a:rPr>
              <a:t> </a:t>
            </a:r>
            <a:r>
              <a:rPr lang="en-US" sz="2000" dirty="0">
                <a:solidFill>
                  <a:srgbClr val="000000"/>
                </a:solidFill>
                <a:latin typeface="Times-Roman" charset="0"/>
              </a:rPr>
              <a:t>provides a scheduler construction framework called the set scheduler which enables users to safely and easily compose custom update schedules.</a:t>
            </a:r>
            <a:endParaRPr lang="en-US" sz="2000" dirty="0" smtClean="0">
              <a:solidFill>
                <a:srgbClr val="000000"/>
              </a:solidFill>
              <a:latin typeface="Times-Roman" charset="0"/>
            </a:endParaRPr>
          </a:p>
          <a:p>
            <a:endParaRPr lang="en-US" dirty="0" smtClean="0">
              <a:solidFill>
                <a:srgbClr val="000000"/>
              </a:solidFill>
              <a:latin typeface="Times-Roman" charset="0"/>
            </a:endParaRPr>
          </a:p>
          <a:p>
            <a:r>
              <a:rPr lang="en-US" dirty="0">
                <a:solidFill>
                  <a:srgbClr val="000000"/>
                </a:solidFill>
                <a:latin typeface="Times-Roman" charset="0"/>
              </a:rPr>
              <a:t>To use the set scheduler the user specifies a sequence of vertex set and update function pairs ((S1, f1),(S2, f2)· · ·(</a:t>
            </a:r>
            <a:r>
              <a:rPr lang="en-US" dirty="0" err="1">
                <a:solidFill>
                  <a:srgbClr val="000000"/>
                </a:solidFill>
                <a:latin typeface="Times-Roman" charset="0"/>
              </a:rPr>
              <a:t>Sk</a:t>
            </a:r>
            <a:r>
              <a:rPr lang="en-US" dirty="0">
                <a:solidFill>
                  <a:srgbClr val="000000"/>
                </a:solidFill>
                <a:latin typeface="Times-Roman" charset="0"/>
              </a:rPr>
              <a:t>, </a:t>
            </a:r>
            <a:r>
              <a:rPr lang="en-US" dirty="0" err="1">
                <a:solidFill>
                  <a:srgbClr val="000000"/>
                </a:solidFill>
                <a:latin typeface="Times-Roman" charset="0"/>
              </a:rPr>
              <a:t>fk</a:t>
            </a:r>
            <a:r>
              <a:rPr lang="en-US" dirty="0">
                <a:solidFill>
                  <a:srgbClr val="000000"/>
                </a:solidFill>
                <a:latin typeface="Times-Roman" charset="0"/>
              </a:rPr>
              <a:t>)), where Si ⊆ V and fi is an update function. This sequence implies the following execution semantics</a:t>
            </a:r>
            <a:r>
              <a:rPr lang="en-US" dirty="0" smtClean="0">
                <a:solidFill>
                  <a:srgbClr val="000000"/>
                </a:solidFill>
                <a:latin typeface="Times-Roman" charset="0"/>
              </a:rPr>
              <a:t>:</a:t>
            </a:r>
          </a:p>
          <a:p>
            <a:endParaRPr lang="en-US" dirty="0">
              <a:solidFill>
                <a:srgbClr val="000000"/>
              </a:solidFill>
              <a:latin typeface="Times-Roman" charset="0"/>
            </a:endParaRPr>
          </a:p>
          <a:p>
            <a:endParaRPr lang="en-US" dirty="0" smtClean="0">
              <a:solidFill>
                <a:srgbClr val="000000"/>
              </a:solidFill>
              <a:latin typeface="Times-Roman" charset="0"/>
            </a:endParaRPr>
          </a:p>
          <a:p>
            <a:endParaRPr lang="en-US" dirty="0">
              <a:solidFill>
                <a:srgbClr val="000000"/>
              </a:solidFill>
              <a:latin typeface="Times-Roman" charset="0"/>
            </a:endParaRPr>
          </a:p>
          <a:p>
            <a:endParaRPr lang="en-US" dirty="0" smtClean="0">
              <a:solidFill>
                <a:srgbClr val="000000"/>
              </a:solidFill>
              <a:latin typeface="Times-Roman" charset="0"/>
            </a:endParaRPr>
          </a:p>
          <a:p>
            <a:endParaRPr lang="en-US" dirty="0">
              <a:solidFill>
                <a:srgbClr val="000000"/>
              </a:solidFill>
              <a:latin typeface="Times-Roman" charset="0"/>
            </a:endParaRPr>
          </a:p>
          <a:p>
            <a:endParaRPr lang="en-US" dirty="0" smtClean="0">
              <a:solidFill>
                <a:srgbClr val="000000"/>
              </a:solidFill>
              <a:latin typeface="Times-Roman" charset="0"/>
            </a:endParaRPr>
          </a:p>
          <a:p>
            <a:endParaRPr lang="en-US" sz="2000" dirty="0">
              <a:solidFill>
                <a:srgbClr val="000000"/>
              </a:solidFill>
              <a:latin typeface="Times-Roman" charset="0"/>
            </a:endParaRPr>
          </a:p>
          <a:p>
            <a:r>
              <a:rPr lang="en-US" sz="2000" dirty="0">
                <a:solidFill>
                  <a:srgbClr val="000000"/>
                </a:solidFill>
                <a:latin typeface="Times-Roman" charset="0"/>
              </a:rPr>
              <a:t>The amount of parallelism depends on the size of each set; the procedure is highly sequential if the set sizes are small.</a:t>
            </a:r>
          </a:p>
          <a:p>
            <a:endParaRPr lang="en-US" dirty="0" smtClean="0">
              <a:solidFill>
                <a:srgbClr val="000000"/>
              </a:solidFill>
              <a:latin typeface="Times-Roman" charset="0"/>
            </a:endParaRPr>
          </a:p>
          <a:p>
            <a:endParaRPr lang="en-US" dirty="0">
              <a:solidFill>
                <a:srgbClr val="000000"/>
              </a:solidFill>
              <a:latin typeface="Times-Roman" charset="0"/>
            </a:endParaRPr>
          </a:p>
          <a:p>
            <a:endParaRPr lang="en-US" dirty="0" smtClean="0">
              <a:solidFill>
                <a:srgbClr val="000000"/>
              </a:solidFill>
              <a:latin typeface="Times-Roman" charset="0"/>
            </a:endParaRPr>
          </a:p>
          <a:p>
            <a:endParaRPr lang="en-US" dirty="0">
              <a:solidFill>
                <a:srgbClr val="000000"/>
              </a:solidFill>
              <a:latin typeface="Times-Roman" charset="0"/>
            </a:endParaRPr>
          </a:p>
          <a:p>
            <a:endParaRPr lang="en-US" dirty="0" smtClean="0">
              <a:solidFill>
                <a:srgbClr val="000000"/>
              </a:solidFill>
              <a:latin typeface="Times-Roman" charset="0"/>
            </a:endParaRPr>
          </a:p>
          <a:p>
            <a:endParaRPr lang="en-US" dirty="0">
              <a:solidFill>
                <a:srgbClr val="000000"/>
              </a:solidFill>
              <a:latin typeface="Times-Roman" charset="0"/>
            </a:endParaRPr>
          </a:p>
          <a:p>
            <a:endParaRPr lang="en-US" dirty="0">
              <a:solidFill>
                <a:srgbClr val="000000"/>
              </a:solidFill>
              <a:latin typeface="Times-Roman" charset="0"/>
            </a:endParaRPr>
          </a:p>
          <a:p>
            <a:endParaRPr lang="en-US" dirty="0" smtClean="0">
              <a:solidFill>
                <a:srgbClr val="000000"/>
              </a:solidFill>
              <a:latin typeface="Times-Roman" charset="0"/>
            </a:endParaRPr>
          </a:p>
          <a:p>
            <a:endParaRPr lang="en-US" dirty="0"/>
          </a:p>
        </p:txBody>
      </p:sp>
      <p:pic>
        <p:nvPicPr>
          <p:cNvPr id="3" name="Picture 2"/>
          <p:cNvPicPr>
            <a:picLocks noChangeAspect="1"/>
          </p:cNvPicPr>
          <p:nvPr/>
        </p:nvPicPr>
        <p:blipFill>
          <a:blip r:embed="rId2"/>
          <a:stretch>
            <a:fillRect/>
          </a:stretch>
        </p:blipFill>
        <p:spPr>
          <a:xfrm>
            <a:off x="1898650" y="4311650"/>
            <a:ext cx="4889500" cy="1104900"/>
          </a:xfrm>
          <a:prstGeom prst="rect">
            <a:avLst/>
          </a:prstGeom>
        </p:spPr>
      </p:pic>
    </p:spTree>
    <p:extLst>
      <p:ext uri="{BB962C8B-B14F-4D97-AF65-F5344CB8AC3E}">
        <p14:creationId xmlns:p14="http://schemas.microsoft.com/office/powerpoint/2010/main" val="21159584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7400" y="142637"/>
            <a:ext cx="10807700" cy="6309420"/>
          </a:xfrm>
          <a:prstGeom prst="rect">
            <a:avLst/>
          </a:prstGeom>
        </p:spPr>
        <p:txBody>
          <a:bodyPr wrap="square">
            <a:spAutoFit/>
          </a:bodyPr>
          <a:lstStyle/>
          <a:p>
            <a:r>
              <a:rPr lang="en-US" sz="2800" b="1" dirty="0" err="1">
                <a:solidFill>
                  <a:srgbClr val="000000"/>
                </a:solidFill>
                <a:latin typeface="Times-Bold" charset="0"/>
              </a:rPr>
              <a:t>GraphLab</a:t>
            </a:r>
            <a:r>
              <a:rPr lang="en-US" sz="2800" b="1" dirty="0">
                <a:solidFill>
                  <a:srgbClr val="000000"/>
                </a:solidFill>
                <a:latin typeface="Times-Bold" charset="0"/>
              </a:rPr>
              <a:t> </a:t>
            </a:r>
            <a:r>
              <a:rPr lang="en-US" sz="2800" b="1" dirty="0" smtClean="0">
                <a:solidFill>
                  <a:srgbClr val="000000"/>
                </a:solidFill>
                <a:latin typeface="Times-Bold" charset="0"/>
              </a:rPr>
              <a:t>Abstraction</a:t>
            </a:r>
          </a:p>
          <a:p>
            <a:endParaRPr lang="en-US" sz="2800" b="1" dirty="0">
              <a:solidFill>
                <a:srgbClr val="000000"/>
              </a:solidFill>
              <a:latin typeface="Times-Bold" charset="0"/>
            </a:endParaRPr>
          </a:p>
          <a:p>
            <a:r>
              <a:rPr lang="en-US" sz="2800" b="1" dirty="0" smtClean="0">
                <a:solidFill>
                  <a:srgbClr val="000000"/>
                </a:solidFill>
                <a:latin typeface="Times-Bold" charset="0"/>
              </a:rPr>
              <a:t>4.1 Set Scheduler</a:t>
            </a:r>
          </a:p>
          <a:p>
            <a:r>
              <a:rPr lang="en-US" sz="2000" dirty="0">
                <a:solidFill>
                  <a:srgbClr val="000000"/>
                </a:solidFill>
                <a:latin typeface="Times-Roman" charset="0"/>
              </a:rPr>
              <a:t>Executing the schedule in the manner described above can lead to the majority of the processors waiting for a few processors to complete the current set. </a:t>
            </a:r>
            <a:endParaRPr lang="en-US" sz="2000" dirty="0" smtClean="0">
              <a:solidFill>
                <a:srgbClr val="000000"/>
              </a:solidFill>
              <a:latin typeface="Times-Roman" charset="0"/>
            </a:endParaRPr>
          </a:p>
          <a:p>
            <a:endParaRPr lang="en-US" sz="2000" dirty="0">
              <a:solidFill>
                <a:srgbClr val="000000"/>
              </a:solidFill>
              <a:latin typeface="Times-Roman" charset="0"/>
            </a:endParaRPr>
          </a:p>
          <a:p>
            <a:r>
              <a:rPr lang="en-US" sz="2000" dirty="0" smtClean="0">
                <a:solidFill>
                  <a:srgbClr val="000000"/>
                </a:solidFill>
                <a:latin typeface="Times-Roman" charset="0"/>
              </a:rPr>
              <a:t>However</a:t>
            </a:r>
            <a:r>
              <a:rPr lang="en-US" sz="2000" dirty="0">
                <a:solidFill>
                  <a:srgbClr val="000000"/>
                </a:solidFill>
                <a:latin typeface="Times-Roman" charset="0"/>
              </a:rPr>
              <a:t>, by leveraging the causal data dependencies encoded in the graph structure we are able to construct an execution plan which identifies tasks in future sets that can be executed early while still producing an equivalent result.</a:t>
            </a:r>
          </a:p>
          <a:p>
            <a:endParaRPr lang="en-US" sz="2000" dirty="0">
              <a:solidFill>
                <a:srgbClr val="000000"/>
              </a:solidFill>
              <a:latin typeface="Times-Roman" charset="0"/>
            </a:endParaRPr>
          </a:p>
          <a:p>
            <a:endParaRPr lang="en-US" sz="2000" dirty="0" smtClean="0">
              <a:solidFill>
                <a:srgbClr val="000000"/>
              </a:solidFill>
              <a:latin typeface="Times-Roman" charset="0"/>
            </a:endParaRPr>
          </a:p>
          <a:p>
            <a:endParaRPr lang="en-US" sz="2000" dirty="0">
              <a:solidFill>
                <a:srgbClr val="000000"/>
              </a:solidFill>
              <a:latin typeface="Times-Roman" charset="0"/>
            </a:endParaRPr>
          </a:p>
          <a:p>
            <a:endParaRPr lang="en-US" sz="2000" dirty="0" smtClean="0">
              <a:solidFill>
                <a:srgbClr val="000000"/>
              </a:solidFill>
              <a:latin typeface="Times-Roman" charset="0"/>
            </a:endParaRPr>
          </a:p>
          <a:p>
            <a:endParaRPr lang="en-US" sz="2000" dirty="0">
              <a:solidFill>
                <a:srgbClr val="000000"/>
              </a:solidFill>
              <a:latin typeface="Times-Roman" charset="0"/>
            </a:endParaRPr>
          </a:p>
          <a:p>
            <a:endParaRPr lang="en-US" sz="2000" dirty="0" smtClean="0">
              <a:solidFill>
                <a:srgbClr val="000000"/>
              </a:solidFill>
              <a:latin typeface="Times-Roman" charset="0"/>
            </a:endParaRPr>
          </a:p>
          <a:p>
            <a:endParaRPr lang="en-US" sz="2000" dirty="0">
              <a:solidFill>
                <a:srgbClr val="000000"/>
              </a:solidFill>
              <a:latin typeface="Times-Roman" charset="0"/>
            </a:endParaRPr>
          </a:p>
          <a:p>
            <a:r>
              <a:rPr lang="en-US" sz="2000" dirty="0">
                <a:solidFill>
                  <a:srgbClr val="000000"/>
                </a:solidFill>
                <a:latin typeface="Times-Roman" charset="0"/>
              </a:rPr>
              <a:t>The set scheduler compiles an execution plan by rewriting the execution sequence as a Directed Acyclic Graph (DAG), where each vertex in the DAG represents an update task in the execution sequence and edges represent execution dependencies. </a:t>
            </a:r>
          </a:p>
        </p:txBody>
      </p:sp>
      <p:pic>
        <p:nvPicPr>
          <p:cNvPr id="3" name="Picture 2"/>
          <p:cNvPicPr>
            <a:picLocks noChangeAspect="1"/>
          </p:cNvPicPr>
          <p:nvPr/>
        </p:nvPicPr>
        <p:blipFill>
          <a:blip r:embed="rId2"/>
          <a:stretch>
            <a:fillRect/>
          </a:stretch>
        </p:blipFill>
        <p:spPr>
          <a:xfrm>
            <a:off x="4165600" y="2978150"/>
            <a:ext cx="6134100" cy="2298700"/>
          </a:xfrm>
          <a:prstGeom prst="rect">
            <a:avLst/>
          </a:prstGeom>
        </p:spPr>
      </p:pic>
    </p:spTree>
    <p:extLst>
      <p:ext uri="{BB962C8B-B14F-4D97-AF65-F5344CB8AC3E}">
        <p14:creationId xmlns:p14="http://schemas.microsoft.com/office/powerpoint/2010/main" val="5845252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9300" y="488028"/>
            <a:ext cx="9677400" cy="3908762"/>
          </a:xfrm>
          <a:prstGeom prst="rect">
            <a:avLst/>
          </a:prstGeom>
        </p:spPr>
        <p:txBody>
          <a:bodyPr wrap="square">
            <a:spAutoFit/>
          </a:bodyPr>
          <a:lstStyle/>
          <a:p>
            <a:r>
              <a:rPr lang="en-US" sz="2800" b="1" dirty="0" err="1">
                <a:solidFill>
                  <a:srgbClr val="000000"/>
                </a:solidFill>
                <a:latin typeface="Times-Bold" charset="0"/>
              </a:rPr>
              <a:t>GraphLab</a:t>
            </a:r>
            <a:r>
              <a:rPr lang="en-US" sz="2800" b="1" dirty="0">
                <a:solidFill>
                  <a:srgbClr val="000000"/>
                </a:solidFill>
                <a:latin typeface="Times-Bold" charset="0"/>
              </a:rPr>
              <a:t> </a:t>
            </a:r>
            <a:r>
              <a:rPr lang="en-US" sz="2800" b="1" dirty="0" smtClean="0">
                <a:solidFill>
                  <a:srgbClr val="000000"/>
                </a:solidFill>
                <a:latin typeface="Times-Bold" charset="0"/>
              </a:rPr>
              <a:t>Abstraction</a:t>
            </a:r>
          </a:p>
          <a:p>
            <a:endParaRPr lang="en-US" b="1" dirty="0">
              <a:solidFill>
                <a:srgbClr val="000000"/>
              </a:solidFill>
              <a:latin typeface="Times-Bold" charset="0"/>
            </a:endParaRPr>
          </a:p>
          <a:p>
            <a:r>
              <a:rPr lang="en-US" sz="2400" b="1" dirty="0" smtClean="0">
                <a:solidFill>
                  <a:srgbClr val="000000"/>
                </a:solidFill>
                <a:latin typeface="Times-Bold" charset="0"/>
              </a:rPr>
              <a:t>5. </a:t>
            </a:r>
            <a:r>
              <a:rPr lang="en-US" sz="2400" b="1" dirty="0" err="1" smtClean="0">
                <a:solidFill>
                  <a:srgbClr val="000000"/>
                </a:solidFill>
                <a:latin typeface="Times-Bold" charset="0"/>
              </a:rPr>
              <a:t>Temination</a:t>
            </a:r>
            <a:r>
              <a:rPr lang="en-US" sz="2400" b="1" dirty="0" smtClean="0">
                <a:solidFill>
                  <a:srgbClr val="000000"/>
                </a:solidFill>
                <a:latin typeface="Times-Bold" charset="0"/>
              </a:rPr>
              <a:t> Assessment</a:t>
            </a:r>
          </a:p>
          <a:p>
            <a:endParaRPr lang="en-US" b="1" dirty="0">
              <a:solidFill>
                <a:srgbClr val="000000"/>
              </a:solidFill>
              <a:latin typeface="Times-Bold" charset="0"/>
            </a:endParaRPr>
          </a:p>
          <a:p>
            <a:r>
              <a:rPr lang="en-US" sz="2000" dirty="0">
                <a:solidFill>
                  <a:srgbClr val="000000"/>
                </a:solidFill>
                <a:latin typeface="Times-Roman" charset="0"/>
              </a:rPr>
              <a:t>Determines when to </a:t>
            </a:r>
            <a:r>
              <a:rPr lang="en-US" sz="2000" dirty="0" smtClean="0">
                <a:solidFill>
                  <a:srgbClr val="000000"/>
                </a:solidFill>
                <a:latin typeface="Times-Roman" charset="0"/>
              </a:rPr>
              <a:t>stop</a:t>
            </a:r>
          </a:p>
          <a:p>
            <a:endParaRPr lang="en-US" sz="2000" dirty="0">
              <a:solidFill>
                <a:srgbClr val="000000"/>
              </a:solidFill>
              <a:latin typeface="Times-Roman" charset="0"/>
            </a:endParaRPr>
          </a:p>
          <a:p>
            <a:r>
              <a:rPr lang="en-US" sz="2000" dirty="0">
                <a:solidFill>
                  <a:srgbClr val="000000"/>
                </a:solidFill>
                <a:latin typeface="Times-Roman" charset="0"/>
              </a:rPr>
              <a:t>Two approaches:</a:t>
            </a:r>
          </a:p>
          <a:p>
            <a:pPr marL="342900" indent="-342900">
              <a:buAutoNum type="arabicPeriod"/>
            </a:pPr>
            <a:r>
              <a:rPr lang="en-US" sz="2000" dirty="0">
                <a:solidFill>
                  <a:srgbClr val="000000"/>
                </a:solidFill>
                <a:latin typeface="Times-Roman" charset="0"/>
              </a:rPr>
              <a:t>The first method relies on the scheduler which signals termination when there are no remaining tasks.</a:t>
            </a:r>
          </a:p>
          <a:p>
            <a:pPr marL="342900" indent="-342900">
              <a:buAutoNum type="arabicPeriod"/>
            </a:pPr>
            <a:endParaRPr lang="en-US" sz="2000" dirty="0">
              <a:solidFill>
                <a:srgbClr val="000000"/>
              </a:solidFill>
              <a:latin typeface="Times-Roman" charset="0"/>
            </a:endParaRPr>
          </a:p>
          <a:p>
            <a:pPr marL="342900" indent="-342900">
              <a:buAutoNum type="arabicPeriod"/>
            </a:pPr>
            <a:r>
              <a:rPr lang="en-US" sz="2000" dirty="0">
                <a:solidFill>
                  <a:srgbClr val="000000"/>
                </a:solidFill>
                <a:latin typeface="Times-Roman" charset="0"/>
              </a:rPr>
              <a:t> The second termination method relies on user provided termination functions which examine the SDT and signal when the algorithm has converged.</a:t>
            </a:r>
          </a:p>
        </p:txBody>
      </p:sp>
    </p:spTree>
    <p:extLst>
      <p:ext uri="{BB962C8B-B14F-4D97-AF65-F5344CB8AC3E}">
        <p14:creationId xmlns:p14="http://schemas.microsoft.com/office/powerpoint/2010/main" val="15256921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9300" y="284828"/>
            <a:ext cx="10617200" cy="5970865"/>
          </a:xfrm>
          <a:prstGeom prst="rect">
            <a:avLst/>
          </a:prstGeom>
        </p:spPr>
        <p:txBody>
          <a:bodyPr wrap="square">
            <a:spAutoFit/>
          </a:bodyPr>
          <a:lstStyle/>
          <a:p>
            <a:r>
              <a:rPr lang="en-US" sz="2800" b="1" dirty="0" err="1">
                <a:solidFill>
                  <a:srgbClr val="000000"/>
                </a:solidFill>
                <a:latin typeface="Times-Bold" charset="0"/>
              </a:rPr>
              <a:t>GraphLab</a:t>
            </a:r>
            <a:r>
              <a:rPr lang="en-US" sz="2800" b="1" dirty="0">
                <a:solidFill>
                  <a:srgbClr val="000000"/>
                </a:solidFill>
                <a:latin typeface="Times-Bold" charset="0"/>
              </a:rPr>
              <a:t> </a:t>
            </a:r>
            <a:r>
              <a:rPr lang="en-US" sz="2800" b="1" dirty="0" smtClean="0">
                <a:solidFill>
                  <a:srgbClr val="000000"/>
                </a:solidFill>
                <a:latin typeface="Times-Bold" charset="0"/>
              </a:rPr>
              <a:t>Abstraction</a:t>
            </a:r>
          </a:p>
          <a:p>
            <a:endParaRPr lang="en-US" b="1" dirty="0">
              <a:solidFill>
                <a:srgbClr val="000000"/>
              </a:solidFill>
              <a:latin typeface="Times-Bold" charset="0"/>
            </a:endParaRPr>
          </a:p>
          <a:p>
            <a:r>
              <a:rPr lang="en-US" sz="2400" b="1" dirty="0" smtClean="0">
                <a:solidFill>
                  <a:srgbClr val="000000"/>
                </a:solidFill>
                <a:latin typeface="Times-Bold" charset="0"/>
              </a:rPr>
              <a:t>6. SUMMARY</a:t>
            </a:r>
            <a:endParaRPr lang="en-US" b="1" dirty="0">
              <a:solidFill>
                <a:srgbClr val="000000"/>
              </a:solidFill>
              <a:latin typeface="Times-Bold" charset="0"/>
            </a:endParaRPr>
          </a:p>
          <a:p>
            <a:r>
              <a:rPr lang="en-US" sz="2400" dirty="0">
                <a:solidFill>
                  <a:srgbClr val="000000"/>
                </a:solidFill>
                <a:latin typeface="Times-Bold" charset="0"/>
              </a:rPr>
              <a:t>A </a:t>
            </a:r>
            <a:r>
              <a:rPr lang="en-US" sz="2400" dirty="0" err="1">
                <a:solidFill>
                  <a:srgbClr val="000000"/>
                </a:solidFill>
                <a:latin typeface="Times-Bold" charset="0"/>
              </a:rPr>
              <a:t>GraphLab</a:t>
            </a:r>
            <a:r>
              <a:rPr lang="en-US" sz="2400" dirty="0">
                <a:solidFill>
                  <a:srgbClr val="000000"/>
                </a:solidFill>
                <a:latin typeface="Times-Bold" charset="0"/>
              </a:rPr>
              <a:t> program is composed of the following parts</a:t>
            </a:r>
            <a:r>
              <a:rPr lang="en-US" sz="2400" dirty="0" smtClean="0">
                <a:solidFill>
                  <a:srgbClr val="000000"/>
                </a:solidFill>
                <a:latin typeface="Times-Bold" charset="0"/>
              </a:rPr>
              <a:t>:</a:t>
            </a:r>
          </a:p>
          <a:p>
            <a:endParaRPr lang="en-US" sz="2400" dirty="0">
              <a:solidFill>
                <a:srgbClr val="000000"/>
              </a:solidFill>
              <a:latin typeface="Times-Bold" charset="0"/>
            </a:endParaRPr>
          </a:p>
          <a:p>
            <a:r>
              <a:rPr lang="en-US" sz="2400" dirty="0">
                <a:solidFill>
                  <a:srgbClr val="000000"/>
                </a:solidFill>
                <a:latin typeface="Times-Bold" charset="0"/>
              </a:rPr>
              <a:t>1. A data graph which represents the data and </a:t>
            </a:r>
            <a:r>
              <a:rPr lang="en-US" sz="2400" dirty="0" smtClean="0">
                <a:solidFill>
                  <a:srgbClr val="000000"/>
                </a:solidFill>
                <a:latin typeface="Times-Bold" charset="0"/>
              </a:rPr>
              <a:t>computational dependencies.</a:t>
            </a:r>
          </a:p>
          <a:p>
            <a:endParaRPr lang="en-US" sz="2400" dirty="0">
              <a:solidFill>
                <a:srgbClr val="000000"/>
              </a:solidFill>
              <a:latin typeface="Times-Bold" charset="0"/>
            </a:endParaRPr>
          </a:p>
          <a:p>
            <a:r>
              <a:rPr lang="en-US" sz="2400" dirty="0">
                <a:solidFill>
                  <a:srgbClr val="000000"/>
                </a:solidFill>
                <a:latin typeface="Times-Bold" charset="0"/>
              </a:rPr>
              <a:t>2. Update functions which describe local </a:t>
            </a:r>
            <a:r>
              <a:rPr lang="en-US" sz="2400" dirty="0" smtClean="0">
                <a:solidFill>
                  <a:srgbClr val="000000"/>
                </a:solidFill>
                <a:latin typeface="Times-Bold" charset="0"/>
              </a:rPr>
              <a:t>computation</a:t>
            </a:r>
          </a:p>
          <a:p>
            <a:endParaRPr lang="en-US" sz="2400" dirty="0">
              <a:solidFill>
                <a:srgbClr val="000000"/>
              </a:solidFill>
              <a:latin typeface="Times-Bold" charset="0"/>
            </a:endParaRPr>
          </a:p>
          <a:p>
            <a:r>
              <a:rPr lang="en-US" sz="2400" dirty="0">
                <a:solidFill>
                  <a:srgbClr val="000000"/>
                </a:solidFill>
                <a:latin typeface="Times-Bold" charset="0"/>
              </a:rPr>
              <a:t>3. A Sync mechanism for aggregating global state</a:t>
            </a:r>
            <a:r>
              <a:rPr lang="en-US" sz="2400" dirty="0" smtClean="0">
                <a:solidFill>
                  <a:srgbClr val="000000"/>
                </a:solidFill>
                <a:latin typeface="Times-Bold" charset="0"/>
              </a:rPr>
              <a:t>.</a:t>
            </a:r>
          </a:p>
          <a:p>
            <a:endParaRPr lang="en-US" sz="2400" dirty="0">
              <a:solidFill>
                <a:srgbClr val="000000"/>
              </a:solidFill>
              <a:latin typeface="Times-Bold" charset="0"/>
            </a:endParaRPr>
          </a:p>
          <a:p>
            <a:r>
              <a:rPr lang="en-US" sz="2400" dirty="0">
                <a:solidFill>
                  <a:srgbClr val="000000"/>
                </a:solidFill>
                <a:latin typeface="Times-Bold" charset="0"/>
              </a:rPr>
              <a:t>4. A data consistency model (i.e., Fully </a:t>
            </a:r>
            <a:r>
              <a:rPr lang="en-US" sz="2400" dirty="0" smtClean="0">
                <a:solidFill>
                  <a:srgbClr val="000000"/>
                </a:solidFill>
                <a:latin typeface="Times-Bold" charset="0"/>
              </a:rPr>
              <a:t>Consistent, Edge </a:t>
            </a:r>
            <a:r>
              <a:rPr lang="en-US" sz="2400" dirty="0">
                <a:solidFill>
                  <a:srgbClr val="000000"/>
                </a:solidFill>
                <a:latin typeface="Times-Bold" charset="0"/>
              </a:rPr>
              <a:t>Consistent or Vertex Consistent), which </a:t>
            </a:r>
            <a:r>
              <a:rPr lang="en-US" sz="2400" dirty="0" smtClean="0">
                <a:solidFill>
                  <a:srgbClr val="000000"/>
                </a:solidFill>
                <a:latin typeface="Times-Bold" charset="0"/>
              </a:rPr>
              <a:t>determines the </a:t>
            </a:r>
            <a:r>
              <a:rPr lang="en-US" sz="2400" dirty="0">
                <a:solidFill>
                  <a:srgbClr val="000000"/>
                </a:solidFill>
                <a:latin typeface="Times-Bold" charset="0"/>
              </a:rPr>
              <a:t>extent to which computation can overlap</a:t>
            </a:r>
            <a:r>
              <a:rPr lang="en-US" sz="2400" dirty="0" smtClean="0">
                <a:solidFill>
                  <a:srgbClr val="000000"/>
                </a:solidFill>
                <a:latin typeface="Times-Bold" charset="0"/>
              </a:rPr>
              <a:t>.</a:t>
            </a:r>
          </a:p>
          <a:p>
            <a:endParaRPr lang="en-US" sz="2400" dirty="0">
              <a:solidFill>
                <a:srgbClr val="000000"/>
              </a:solidFill>
              <a:latin typeface="Times-Bold" charset="0"/>
            </a:endParaRPr>
          </a:p>
          <a:p>
            <a:r>
              <a:rPr lang="en-US" sz="2400" dirty="0">
                <a:solidFill>
                  <a:srgbClr val="000000"/>
                </a:solidFill>
                <a:latin typeface="Times-Bold" charset="0"/>
              </a:rPr>
              <a:t>5. Scheduling primitives which express the order </a:t>
            </a:r>
            <a:r>
              <a:rPr lang="en-US" sz="2400" dirty="0" smtClean="0">
                <a:solidFill>
                  <a:srgbClr val="000000"/>
                </a:solidFill>
                <a:latin typeface="Times-Bold" charset="0"/>
              </a:rPr>
              <a:t>of computation </a:t>
            </a:r>
            <a:r>
              <a:rPr lang="en-US" sz="2400" dirty="0">
                <a:solidFill>
                  <a:srgbClr val="000000"/>
                </a:solidFill>
                <a:latin typeface="Times-Bold" charset="0"/>
              </a:rPr>
              <a:t>and may depend dynamically on the data.</a:t>
            </a:r>
            <a:endParaRPr lang="en-US" sz="2400" dirty="0" smtClean="0">
              <a:solidFill>
                <a:srgbClr val="000000"/>
              </a:solidFill>
              <a:latin typeface="Times-Bold" charset="0"/>
            </a:endParaRPr>
          </a:p>
        </p:txBody>
      </p:sp>
    </p:spTree>
    <p:extLst>
      <p:ext uri="{BB962C8B-B14F-4D97-AF65-F5344CB8AC3E}">
        <p14:creationId xmlns:p14="http://schemas.microsoft.com/office/powerpoint/2010/main" val="20028959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96900" y="952431"/>
            <a:ext cx="11201400" cy="4708981"/>
          </a:xfrm>
          <a:prstGeom prst="rect">
            <a:avLst/>
          </a:prstGeom>
        </p:spPr>
        <p:txBody>
          <a:bodyPr wrap="square">
            <a:spAutoFit/>
          </a:bodyPr>
          <a:lstStyle/>
          <a:p>
            <a:r>
              <a:rPr lang="en-US" sz="3200" b="1" dirty="0" smtClean="0">
                <a:solidFill>
                  <a:srgbClr val="000000"/>
                </a:solidFill>
                <a:latin typeface="Times-Bold" charset="0"/>
              </a:rPr>
              <a:t>Case Study</a:t>
            </a:r>
            <a:endParaRPr lang="en-US" sz="3200" b="1" dirty="0" smtClean="0">
              <a:solidFill>
                <a:srgbClr val="000000"/>
              </a:solidFill>
              <a:latin typeface="Times-Bold" charset="0"/>
            </a:endParaRPr>
          </a:p>
          <a:p>
            <a:endParaRPr lang="en-US" sz="2800" b="1" dirty="0">
              <a:solidFill>
                <a:srgbClr val="000000"/>
              </a:solidFill>
              <a:latin typeface="Times-Bold" charset="0"/>
            </a:endParaRPr>
          </a:p>
          <a:p>
            <a:r>
              <a:rPr lang="en-US" sz="2400" b="1" dirty="0" smtClean="0">
                <a:latin typeface="Times" charset="0"/>
                <a:ea typeface="Times" charset="0"/>
                <a:cs typeface="Times" charset="0"/>
              </a:rPr>
              <a:t>CO-EM:</a:t>
            </a:r>
          </a:p>
          <a:p>
            <a:endParaRPr lang="en-US" sz="2400" b="1" dirty="0" smtClean="0">
              <a:latin typeface="Times" charset="0"/>
              <a:ea typeface="Times" charset="0"/>
              <a:cs typeface="Times" charset="0"/>
            </a:endParaRPr>
          </a:p>
          <a:p>
            <a:r>
              <a:rPr lang="en-US" sz="2400" dirty="0">
                <a:latin typeface="Times" charset="0"/>
                <a:ea typeface="Times" charset="0"/>
                <a:cs typeface="Times" charset="0"/>
              </a:rPr>
              <a:t>To illustrate how </a:t>
            </a:r>
            <a:r>
              <a:rPr lang="en-US" sz="2400" dirty="0" err="1">
                <a:latin typeface="Times" charset="0"/>
                <a:ea typeface="Times" charset="0"/>
                <a:cs typeface="Times" charset="0"/>
              </a:rPr>
              <a:t>GraphLab</a:t>
            </a:r>
            <a:r>
              <a:rPr lang="en-US" sz="2400" b="1" dirty="0">
                <a:latin typeface="Times" charset="0"/>
                <a:ea typeface="Times" charset="0"/>
                <a:cs typeface="Times" charset="0"/>
              </a:rPr>
              <a:t> scales in settings with large structured </a:t>
            </a:r>
            <a:r>
              <a:rPr lang="en-US" sz="2400" b="1" dirty="0" smtClean="0">
                <a:latin typeface="Times" charset="0"/>
                <a:ea typeface="Times" charset="0"/>
                <a:cs typeface="Times" charset="0"/>
              </a:rPr>
              <a:t>models</a:t>
            </a:r>
            <a:r>
              <a:rPr lang="en-US" sz="2400" dirty="0" smtClean="0">
                <a:latin typeface="Times" charset="0"/>
                <a:ea typeface="Times" charset="0"/>
                <a:cs typeface="Times" charset="0"/>
              </a:rPr>
              <a:t> </a:t>
            </a:r>
            <a:r>
              <a:rPr lang="en-US" sz="2400" dirty="0">
                <a:latin typeface="Times" charset="0"/>
                <a:ea typeface="Times" charset="0"/>
                <a:cs typeface="Times" charset="0"/>
              </a:rPr>
              <a:t>we designed and implemented a parallel version of </a:t>
            </a:r>
            <a:r>
              <a:rPr lang="en-US" sz="2400" dirty="0" smtClean="0">
                <a:latin typeface="Times" charset="0"/>
                <a:ea typeface="Times" charset="0"/>
                <a:cs typeface="Times" charset="0"/>
              </a:rPr>
              <a:t>Co-EM, a semi supervised </a:t>
            </a:r>
            <a:r>
              <a:rPr lang="en-US" sz="2400" dirty="0">
                <a:latin typeface="Times" charset="0"/>
                <a:ea typeface="Times" charset="0"/>
                <a:cs typeface="Times" charset="0"/>
              </a:rPr>
              <a:t>learning algorithm for named entity recognition (NER).</a:t>
            </a:r>
            <a:endParaRPr lang="en-US" sz="2400" dirty="0">
              <a:latin typeface="Times" charset="0"/>
              <a:ea typeface="Times" charset="0"/>
              <a:cs typeface="Times" charset="0"/>
            </a:endParaRPr>
          </a:p>
          <a:p>
            <a:endParaRPr lang="en-US" sz="2400" dirty="0" smtClean="0">
              <a:latin typeface="Times" charset="0"/>
              <a:ea typeface="Times" charset="0"/>
              <a:cs typeface="Times" charset="0"/>
            </a:endParaRPr>
          </a:p>
          <a:p>
            <a:r>
              <a:rPr lang="en-US" sz="2400" dirty="0" smtClean="0">
                <a:latin typeface="Times" charset="0"/>
                <a:ea typeface="Times" charset="0"/>
                <a:cs typeface="Times" charset="0"/>
              </a:rPr>
              <a:t>Given </a:t>
            </a:r>
            <a:r>
              <a:rPr lang="en-US" sz="2400" dirty="0">
                <a:latin typeface="Times" charset="0"/>
                <a:ea typeface="Times" charset="0"/>
                <a:cs typeface="Times" charset="0"/>
              </a:rPr>
              <a:t>a list of </a:t>
            </a:r>
            <a:r>
              <a:rPr lang="en-US" sz="2400" b="1" dirty="0">
                <a:latin typeface="Times" charset="0"/>
                <a:ea typeface="Times" charset="0"/>
                <a:cs typeface="Times" charset="0"/>
              </a:rPr>
              <a:t>noun phrases </a:t>
            </a:r>
            <a:r>
              <a:rPr lang="en-US" sz="2400" dirty="0">
                <a:latin typeface="Times" charset="0"/>
                <a:ea typeface="Times" charset="0"/>
                <a:cs typeface="Times" charset="0"/>
              </a:rPr>
              <a:t>(NP) (e.g., “big apple”), </a:t>
            </a:r>
            <a:r>
              <a:rPr lang="en-US" sz="2400" b="1" dirty="0">
                <a:latin typeface="Times" charset="0"/>
                <a:ea typeface="Times" charset="0"/>
                <a:cs typeface="Times" charset="0"/>
              </a:rPr>
              <a:t>contexts</a:t>
            </a:r>
            <a:r>
              <a:rPr lang="en-US" sz="2400" dirty="0">
                <a:latin typeface="Times" charset="0"/>
                <a:ea typeface="Times" charset="0"/>
                <a:cs typeface="Times" charset="0"/>
              </a:rPr>
              <a:t> (CT) (e.g., “citizen of ”), </a:t>
            </a:r>
            <a:r>
              <a:rPr lang="en-US" sz="2400" b="1" dirty="0">
                <a:latin typeface="Times" charset="0"/>
                <a:ea typeface="Times" charset="0"/>
                <a:cs typeface="Times" charset="0"/>
              </a:rPr>
              <a:t>and </a:t>
            </a:r>
            <a:r>
              <a:rPr lang="en-US" sz="2400" b="1" dirty="0" smtClean="0">
                <a:latin typeface="Times" charset="0"/>
                <a:ea typeface="Times" charset="0"/>
                <a:cs typeface="Times" charset="0"/>
              </a:rPr>
              <a:t>co-</a:t>
            </a:r>
            <a:r>
              <a:rPr lang="en-US" sz="2400" b="1" dirty="0" err="1" smtClean="0">
                <a:latin typeface="Times" charset="0"/>
                <a:ea typeface="Times" charset="0"/>
                <a:cs typeface="Times" charset="0"/>
              </a:rPr>
              <a:t>occurence</a:t>
            </a:r>
            <a:r>
              <a:rPr lang="en-US" sz="2400" b="1" dirty="0" smtClean="0">
                <a:latin typeface="Times" charset="0"/>
                <a:ea typeface="Times" charset="0"/>
                <a:cs typeface="Times" charset="0"/>
              </a:rPr>
              <a:t> </a:t>
            </a:r>
            <a:r>
              <a:rPr lang="en-US" sz="2400" b="1" dirty="0">
                <a:latin typeface="Times" charset="0"/>
                <a:ea typeface="Times" charset="0"/>
                <a:cs typeface="Times" charset="0"/>
              </a:rPr>
              <a:t>counts </a:t>
            </a:r>
            <a:r>
              <a:rPr lang="en-US" sz="2400" dirty="0">
                <a:latin typeface="Times" charset="0"/>
                <a:ea typeface="Times" charset="0"/>
                <a:cs typeface="Times" charset="0"/>
              </a:rPr>
              <a:t>for each NP-CT pair in a training corpus, </a:t>
            </a:r>
            <a:r>
              <a:rPr lang="en-US" sz="2400" dirty="0" err="1">
                <a:latin typeface="Times" charset="0"/>
                <a:ea typeface="Times" charset="0"/>
                <a:cs typeface="Times" charset="0"/>
              </a:rPr>
              <a:t>CoEM</a:t>
            </a:r>
            <a:r>
              <a:rPr lang="en-US" sz="2400" dirty="0">
                <a:latin typeface="Times" charset="0"/>
                <a:ea typeface="Times" charset="0"/>
                <a:cs typeface="Times" charset="0"/>
              </a:rPr>
              <a:t> tries to estimate the probability (belief) that each entity (NP or CT) belongs to a particular class (e.g., “country” or “person”).</a:t>
            </a:r>
          </a:p>
        </p:txBody>
      </p:sp>
    </p:spTree>
    <p:extLst>
      <p:ext uri="{BB962C8B-B14F-4D97-AF65-F5344CB8AC3E}">
        <p14:creationId xmlns:p14="http://schemas.microsoft.com/office/powerpoint/2010/main" val="865476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4700" y="548580"/>
            <a:ext cx="10477500" cy="4462760"/>
          </a:xfrm>
          <a:prstGeom prst="rect">
            <a:avLst/>
          </a:prstGeom>
        </p:spPr>
        <p:txBody>
          <a:bodyPr wrap="square">
            <a:spAutoFit/>
          </a:bodyPr>
          <a:lstStyle/>
          <a:p>
            <a:r>
              <a:rPr lang="en-US" sz="2800" b="1" dirty="0">
                <a:solidFill>
                  <a:srgbClr val="000000"/>
                </a:solidFill>
                <a:latin typeface="Times-Bold" charset="0"/>
              </a:rPr>
              <a:t>Background:  </a:t>
            </a:r>
            <a:endParaRPr lang="en-US" sz="2800" b="1" dirty="0" smtClean="0">
              <a:solidFill>
                <a:srgbClr val="000000"/>
              </a:solidFill>
              <a:latin typeface="Times-Bold" charset="0"/>
            </a:endParaRPr>
          </a:p>
          <a:p>
            <a:endParaRPr lang="en-US" sz="2800" b="1" dirty="0">
              <a:solidFill>
                <a:srgbClr val="000000"/>
              </a:solidFill>
              <a:latin typeface="Times-Bold" charset="0"/>
            </a:endParaRPr>
          </a:p>
          <a:p>
            <a:r>
              <a:rPr lang="en-US" sz="2400" dirty="0">
                <a:solidFill>
                  <a:srgbClr val="000000"/>
                </a:solidFill>
                <a:latin typeface="Times" charset="0"/>
                <a:ea typeface="Times" charset="0"/>
                <a:cs typeface="Times" charset="0"/>
              </a:rPr>
              <a:t>R</a:t>
            </a:r>
            <a:r>
              <a:rPr lang="en-US" sz="2400" dirty="0" smtClean="0">
                <a:solidFill>
                  <a:srgbClr val="000000"/>
                </a:solidFill>
                <a:latin typeface="Times" charset="0"/>
                <a:ea typeface="Times" charset="0"/>
                <a:cs typeface="Times" charset="0"/>
              </a:rPr>
              <a:t>ecent </a:t>
            </a:r>
            <a:r>
              <a:rPr lang="en-US" sz="2400" dirty="0">
                <a:solidFill>
                  <a:srgbClr val="000000"/>
                </a:solidFill>
                <a:latin typeface="Times" charset="0"/>
                <a:ea typeface="Times" charset="0"/>
                <a:cs typeface="Times" charset="0"/>
              </a:rPr>
              <a:t>developments in computer architecture have </a:t>
            </a:r>
            <a:r>
              <a:rPr lang="en-US" sz="2400" b="1" dirty="0">
                <a:solidFill>
                  <a:srgbClr val="000000"/>
                </a:solidFill>
                <a:latin typeface="Times" charset="0"/>
                <a:ea typeface="Times" charset="0"/>
                <a:cs typeface="Times" charset="0"/>
              </a:rPr>
              <a:t>shifted the focus away from frequency scaling and towards parallel scaling</a:t>
            </a:r>
            <a:r>
              <a:rPr lang="en-US" sz="2400" dirty="0">
                <a:solidFill>
                  <a:srgbClr val="000000"/>
                </a:solidFill>
                <a:latin typeface="Times" charset="0"/>
                <a:ea typeface="Times" charset="0"/>
                <a:cs typeface="Times" charset="0"/>
              </a:rPr>
              <a:t>, threatening the future of sequential ML algorithms</a:t>
            </a:r>
            <a:r>
              <a:rPr lang="en-US" sz="2400" dirty="0" smtClean="0">
                <a:solidFill>
                  <a:srgbClr val="000000"/>
                </a:solidFill>
                <a:latin typeface="Times" charset="0"/>
                <a:ea typeface="Times" charset="0"/>
                <a:cs typeface="Times" charset="0"/>
              </a:rPr>
              <a:t>.</a:t>
            </a:r>
          </a:p>
          <a:p>
            <a:endParaRPr lang="en-US" sz="2400" dirty="0" smtClean="0">
              <a:solidFill>
                <a:srgbClr val="000000"/>
              </a:solidFill>
              <a:latin typeface="Times" charset="0"/>
              <a:ea typeface="Times" charset="0"/>
              <a:cs typeface="Times" charset="0"/>
            </a:endParaRPr>
          </a:p>
          <a:p>
            <a:endParaRPr lang="en-US" sz="2400" dirty="0" smtClean="0">
              <a:solidFill>
                <a:srgbClr val="000000"/>
              </a:solidFill>
              <a:latin typeface="Times" charset="0"/>
              <a:ea typeface="Times" charset="0"/>
              <a:cs typeface="Times" charset="0"/>
            </a:endParaRPr>
          </a:p>
          <a:p>
            <a:r>
              <a:rPr lang="en-US" sz="2400" dirty="0">
                <a:solidFill>
                  <a:srgbClr val="000000"/>
                </a:solidFill>
                <a:latin typeface="Times" charset="0"/>
                <a:ea typeface="Times" charset="0"/>
                <a:cs typeface="Times" charset="0"/>
              </a:rPr>
              <a:t>Existing high-level parallel abstractions like MapReduce </a:t>
            </a:r>
            <a:r>
              <a:rPr lang="en-US" sz="2400" b="1" dirty="0">
                <a:solidFill>
                  <a:srgbClr val="000000"/>
                </a:solidFill>
                <a:latin typeface="Times" charset="0"/>
                <a:ea typeface="Times" charset="0"/>
                <a:cs typeface="Times" charset="0"/>
              </a:rPr>
              <a:t>are </a:t>
            </a:r>
            <a:r>
              <a:rPr lang="en-US" sz="2400" b="1" dirty="0">
                <a:solidFill>
                  <a:srgbClr val="000000"/>
                </a:solidFill>
                <a:latin typeface="Times" charset="0"/>
                <a:ea typeface="Times" charset="0"/>
                <a:cs typeface="Times" charset="0"/>
              </a:rPr>
              <a:t>insufficiently </a:t>
            </a:r>
            <a:r>
              <a:rPr lang="en-US" sz="2400" b="1" dirty="0">
                <a:solidFill>
                  <a:srgbClr val="000000"/>
                </a:solidFill>
                <a:latin typeface="Times" charset="0"/>
                <a:ea typeface="Times" charset="0"/>
                <a:cs typeface="Times" charset="0"/>
              </a:rPr>
              <a:t>expressiv</a:t>
            </a:r>
            <a:r>
              <a:rPr lang="en-US" sz="2400" b="1" dirty="0">
                <a:solidFill>
                  <a:srgbClr val="000000"/>
                </a:solidFill>
                <a:latin typeface="Times" charset="0"/>
                <a:ea typeface="Times" charset="0"/>
                <a:cs typeface="Times" charset="0"/>
              </a:rPr>
              <a:t>e </a:t>
            </a:r>
            <a:r>
              <a:rPr lang="en-US" sz="2400" dirty="0">
                <a:solidFill>
                  <a:srgbClr val="000000"/>
                </a:solidFill>
                <a:latin typeface="Times" charset="0"/>
                <a:ea typeface="Times" charset="0"/>
                <a:cs typeface="Times" charset="0"/>
              </a:rPr>
              <a:t>while low-level tools like MPI and </a:t>
            </a:r>
            <a:r>
              <a:rPr lang="en-US" sz="2400" dirty="0" err="1">
                <a:solidFill>
                  <a:srgbClr val="000000"/>
                </a:solidFill>
                <a:latin typeface="Times" charset="0"/>
                <a:ea typeface="Times" charset="0"/>
                <a:cs typeface="Times" charset="0"/>
              </a:rPr>
              <a:t>Pthreads</a:t>
            </a:r>
            <a:r>
              <a:rPr lang="en-US" sz="2400" dirty="0">
                <a:solidFill>
                  <a:srgbClr val="000000"/>
                </a:solidFill>
                <a:latin typeface="Times" charset="0"/>
                <a:ea typeface="Times" charset="0"/>
                <a:cs typeface="Times" charset="0"/>
              </a:rPr>
              <a:t> </a:t>
            </a:r>
            <a:r>
              <a:rPr lang="en-US" sz="2400" b="1" dirty="0">
                <a:solidFill>
                  <a:srgbClr val="000000"/>
                </a:solidFill>
                <a:latin typeface="Times" charset="0"/>
                <a:ea typeface="Times" charset="0"/>
                <a:cs typeface="Times" charset="0"/>
              </a:rPr>
              <a:t>leave ML experts repeatedly solving the same design challenges.</a:t>
            </a:r>
          </a:p>
          <a:p>
            <a:endParaRPr lang="en-US" dirty="0" smtClean="0">
              <a:solidFill>
                <a:srgbClr val="000000"/>
              </a:solidFill>
              <a:latin typeface="Times-Roman" charset="0"/>
            </a:endParaRPr>
          </a:p>
          <a:p>
            <a:endParaRPr lang="en-US" dirty="0"/>
          </a:p>
        </p:txBody>
      </p:sp>
    </p:spTree>
    <p:extLst>
      <p:ext uri="{BB962C8B-B14F-4D97-AF65-F5344CB8AC3E}">
        <p14:creationId xmlns:p14="http://schemas.microsoft.com/office/powerpoint/2010/main" val="10772175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35000" y="469900"/>
            <a:ext cx="11201400" cy="6124754"/>
          </a:xfrm>
          <a:prstGeom prst="rect">
            <a:avLst/>
          </a:prstGeom>
        </p:spPr>
        <p:txBody>
          <a:bodyPr wrap="square">
            <a:spAutoFit/>
          </a:bodyPr>
          <a:lstStyle/>
          <a:p>
            <a:r>
              <a:rPr lang="en-US" sz="3200" b="1" dirty="0" smtClean="0">
                <a:solidFill>
                  <a:srgbClr val="000000"/>
                </a:solidFill>
                <a:latin typeface="Times-Bold" charset="0"/>
              </a:rPr>
              <a:t>Case Study</a:t>
            </a:r>
            <a:endParaRPr lang="en-US" sz="2800" b="1" dirty="0">
              <a:solidFill>
                <a:srgbClr val="000000"/>
              </a:solidFill>
              <a:latin typeface="Times-Bold" charset="0"/>
            </a:endParaRPr>
          </a:p>
          <a:p>
            <a:r>
              <a:rPr lang="en-US" sz="2400" b="1" dirty="0" smtClean="0">
                <a:latin typeface="Times" charset="0"/>
                <a:ea typeface="Times" charset="0"/>
                <a:cs typeface="Times" charset="0"/>
              </a:rPr>
              <a:t>CO-EM:</a:t>
            </a:r>
          </a:p>
          <a:p>
            <a:endParaRPr lang="en-US" sz="2400" b="1" dirty="0" smtClean="0">
              <a:latin typeface="Times" charset="0"/>
              <a:ea typeface="Times" charset="0"/>
              <a:cs typeface="Times" charset="0"/>
            </a:endParaRPr>
          </a:p>
          <a:p>
            <a:r>
              <a:rPr lang="en-US" sz="2400" b="1" dirty="0">
                <a:solidFill>
                  <a:srgbClr val="000000"/>
                </a:solidFill>
                <a:latin typeface="Times-Bold" charset="0"/>
              </a:rPr>
              <a:t>Data Model:</a:t>
            </a:r>
            <a:endParaRPr lang="en-US" sz="2400" dirty="0">
              <a:solidFill>
                <a:srgbClr val="000000"/>
              </a:solidFill>
              <a:latin typeface="Times-Roman" charset="0"/>
            </a:endParaRPr>
          </a:p>
          <a:p>
            <a:r>
              <a:rPr lang="en-US" sz="2400" dirty="0">
                <a:solidFill>
                  <a:srgbClr val="000000"/>
                </a:solidFill>
                <a:latin typeface="Times-Roman" charset="0"/>
              </a:rPr>
              <a:t>1. Data graph: a bipartite graph with each </a:t>
            </a:r>
            <a:r>
              <a:rPr lang="en-US" sz="2400" b="1" dirty="0">
                <a:solidFill>
                  <a:srgbClr val="000000"/>
                </a:solidFill>
                <a:latin typeface="Times-Bold" charset="0"/>
              </a:rPr>
              <a:t>NP and CT</a:t>
            </a:r>
            <a:r>
              <a:rPr lang="en-US" sz="2400" dirty="0">
                <a:solidFill>
                  <a:srgbClr val="000000"/>
                </a:solidFill>
                <a:latin typeface="Times-Roman" charset="0"/>
              </a:rPr>
              <a:t> represented as a </a:t>
            </a:r>
            <a:r>
              <a:rPr lang="en-US" sz="2400" b="1" dirty="0">
                <a:solidFill>
                  <a:srgbClr val="000000"/>
                </a:solidFill>
                <a:latin typeface="Times-Bold" charset="0"/>
              </a:rPr>
              <a:t>vertex</a:t>
            </a:r>
            <a:r>
              <a:rPr lang="en-US" sz="2400" dirty="0">
                <a:solidFill>
                  <a:srgbClr val="000000"/>
                </a:solidFill>
                <a:latin typeface="Times-Roman" charset="0"/>
              </a:rPr>
              <a:t>,  connected by </a:t>
            </a:r>
            <a:r>
              <a:rPr lang="en-US" sz="2400" b="1" dirty="0">
                <a:solidFill>
                  <a:srgbClr val="000000"/>
                </a:solidFill>
                <a:latin typeface="Times-Bold" charset="0"/>
              </a:rPr>
              <a:t>edges</a:t>
            </a:r>
            <a:r>
              <a:rPr lang="en-US" sz="2400" dirty="0">
                <a:solidFill>
                  <a:srgbClr val="000000"/>
                </a:solidFill>
                <a:latin typeface="Times-Roman" charset="0"/>
              </a:rPr>
              <a:t> with </a:t>
            </a:r>
            <a:r>
              <a:rPr lang="en-US" sz="2400" b="1" dirty="0">
                <a:solidFill>
                  <a:srgbClr val="000000"/>
                </a:solidFill>
                <a:latin typeface="Times-Bold" charset="0"/>
              </a:rPr>
              <a:t>weights</a:t>
            </a:r>
            <a:r>
              <a:rPr lang="en-US" sz="2400" dirty="0">
                <a:solidFill>
                  <a:srgbClr val="000000"/>
                </a:solidFill>
                <a:latin typeface="Times-Roman" charset="0"/>
              </a:rPr>
              <a:t> corresponding to the </a:t>
            </a:r>
            <a:r>
              <a:rPr lang="en-US" sz="2400" b="1" dirty="0">
                <a:solidFill>
                  <a:srgbClr val="000000"/>
                </a:solidFill>
                <a:latin typeface="Times-Bold" charset="0"/>
              </a:rPr>
              <a:t>co-occurrence counts</a:t>
            </a:r>
            <a:r>
              <a:rPr lang="en-US" sz="2400" dirty="0">
                <a:solidFill>
                  <a:srgbClr val="000000"/>
                </a:solidFill>
                <a:latin typeface="Times-Roman" charset="0"/>
              </a:rPr>
              <a:t>. Each </a:t>
            </a:r>
            <a:r>
              <a:rPr lang="en-US" sz="2400" b="1" dirty="0">
                <a:solidFill>
                  <a:srgbClr val="000000"/>
                </a:solidFill>
                <a:latin typeface="Times-Bold" charset="0"/>
              </a:rPr>
              <a:t>vertex</a:t>
            </a:r>
            <a:r>
              <a:rPr lang="en-US" sz="2400" dirty="0">
                <a:solidFill>
                  <a:srgbClr val="000000"/>
                </a:solidFill>
                <a:latin typeface="Times-Roman" charset="0"/>
              </a:rPr>
              <a:t> stores the current </a:t>
            </a:r>
            <a:r>
              <a:rPr lang="en-US" sz="2400" b="1" dirty="0">
                <a:solidFill>
                  <a:srgbClr val="000000"/>
                </a:solidFill>
                <a:latin typeface="Times-Bold" charset="0"/>
              </a:rPr>
              <a:t>estimate</a:t>
            </a:r>
            <a:r>
              <a:rPr lang="en-US" sz="2400" dirty="0">
                <a:solidFill>
                  <a:srgbClr val="000000"/>
                </a:solidFill>
                <a:latin typeface="Times-Roman" charset="0"/>
              </a:rPr>
              <a:t> of the </a:t>
            </a:r>
            <a:r>
              <a:rPr lang="en-US" sz="2400" b="1" dirty="0">
                <a:solidFill>
                  <a:srgbClr val="000000"/>
                </a:solidFill>
                <a:latin typeface="Times-Bold" charset="0"/>
              </a:rPr>
              <a:t>belief</a:t>
            </a:r>
            <a:r>
              <a:rPr lang="en-US" sz="2400" dirty="0">
                <a:solidFill>
                  <a:srgbClr val="000000"/>
                </a:solidFill>
                <a:latin typeface="Times-Roman" charset="0"/>
              </a:rPr>
              <a:t> for the corresponding entity.</a:t>
            </a:r>
          </a:p>
          <a:p>
            <a:r>
              <a:rPr lang="en-US" sz="2400" dirty="0">
                <a:solidFill>
                  <a:srgbClr val="000000"/>
                </a:solidFill>
                <a:latin typeface="Times-Roman" charset="0"/>
              </a:rPr>
              <a:t>2. Data </a:t>
            </a:r>
            <a:r>
              <a:rPr lang="en-US" sz="2400" dirty="0" err="1" smtClean="0">
                <a:solidFill>
                  <a:srgbClr val="000000"/>
                </a:solidFill>
                <a:latin typeface="Times-Roman" charset="0"/>
              </a:rPr>
              <a:t>table：NA</a:t>
            </a:r>
            <a:endParaRPr lang="en-US" sz="2400" dirty="0" smtClean="0">
              <a:solidFill>
                <a:srgbClr val="000000"/>
              </a:solidFill>
              <a:latin typeface="Times-Roman" charset="0"/>
            </a:endParaRPr>
          </a:p>
          <a:p>
            <a:endParaRPr lang="en-US" sz="2400" dirty="0">
              <a:solidFill>
                <a:srgbClr val="000000"/>
              </a:solidFill>
              <a:latin typeface="Times-Roman" charset="0"/>
            </a:endParaRPr>
          </a:p>
          <a:p>
            <a:r>
              <a:rPr lang="en-US" sz="2400" b="1" dirty="0">
                <a:solidFill>
                  <a:srgbClr val="000000"/>
                </a:solidFill>
                <a:latin typeface="Times-Bold" charset="0"/>
              </a:rPr>
              <a:t>Computation:</a:t>
            </a:r>
            <a:endParaRPr lang="en-US" sz="2400" dirty="0">
              <a:solidFill>
                <a:srgbClr val="000000"/>
              </a:solidFill>
              <a:latin typeface="Times-Roman" charset="0"/>
            </a:endParaRPr>
          </a:p>
          <a:p>
            <a:r>
              <a:rPr lang="en-US" sz="2400" dirty="0" smtClean="0">
                <a:solidFill>
                  <a:srgbClr val="000000"/>
                </a:solidFill>
                <a:latin typeface="Times-Roman" charset="0"/>
              </a:rPr>
              <a:t>Update </a:t>
            </a:r>
            <a:r>
              <a:rPr lang="en-US" sz="2400" dirty="0">
                <a:solidFill>
                  <a:srgbClr val="000000"/>
                </a:solidFill>
                <a:latin typeface="Times-Roman" charset="0"/>
              </a:rPr>
              <a:t>function:  </a:t>
            </a:r>
            <a:r>
              <a:rPr lang="en-US" sz="2400" dirty="0" err="1">
                <a:solidFill>
                  <a:srgbClr val="000000"/>
                </a:solidFill>
                <a:latin typeface="Times-Roman" charset="0"/>
              </a:rPr>
              <a:t>recomputes</a:t>
            </a:r>
            <a:r>
              <a:rPr lang="en-US" sz="2400" dirty="0">
                <a:solidFill>
                  <a:srgbClr val="000000"/>
                </a:solidFill>
                <a:latin typeface="Times-Roman" charset="0"/>
              </a:rPr>
              <a:t> the local belief by taking a weighted average of the adjacent vertex beliefs. </a:t>
            </a:r>
            <a:endParaRPr lang="en-US" sz="2400" dirty="0" smtClean="0">
              <a:solidFill>
                <a:srgbClr val="000000"/>
              </a:solidFill>
              <a:latin typeface="Times-Roman" charset="0"/>
            </a:endParaRPr>
          </a:p>
          <a:p>
            <a:endParaRPr lang="en-US" sz="2400" b="1" dirty="0">
              <a:solidFill>
                <a:srgbClr val="000000"/>
              </a:solidFill>
              <a:latin typeface="Times-Bold" charset="0"/>
            </a:endParaRPr>
          </a:p>
          <a:p>
            <a:r>
              <a:rPr lang="en-US" sz="2400" b="1" dirty="0">
                <a:solidFill>
                  <a:srgbClr val="000000"/>
                </a:solidFill>
                <a:latin typeface="Times-Bold" charset="0"/>
              </a:rPr>
              <a:t>Scheduling:</a:t>
            </a:r>
          </a:p>
          <a:p>
            <a:r>
              <a:rPr lang="en-US" sz="2400" dirty="0">
                <a:solidFill>
                  <a:srgbClr val="000000"/>
                </a:solidFill>
                <a:latin typeface="Times-Roman" charset="0"/>
              </a:rPr>
              <a:t>Partitioned Scheduler and the </a:t>
            </a:r>
            <a:r>
              <a:rPr lang="en-US" sz="2400" dirty="0" err="1">
                <a:solidFill>
                  <a:srgbClr val="000000"/>
                </a:solidFill>
                <a:latin typeface="Times-Roman" charset="0"/>
              </a:rPr>
              <a:t>MultiQueue</a:t>
            </a:r>
            <a:r>
              <a:rPr lang="en-US" sz="2400" dirty="0">
                <a:solidFill>
                  <a:srgbClr val="000000"/>
                </a:solidFill>
                <a:latin typeface="Times-Roman" charset="0"/>
              </a:rPr>
              <a:t> FIFO scheduler on both small and large datasets respectively.</a:t>
            </a:r>
            <a:endParaRPr lang="en-US" sz="2400" b="1" dirty="0" smtClean="0">
              <a:latin typeface="Times" charset="0"/>
              <a:ea typeface="Times" charset="0"/>
              <a:cs typeface="Times" charset="0"/>
            </a:endParaRPr>
          </a:p>
        </p:txBody>
      </p:sp>
    </p:spTree>
    <p:extLst>
      <p:ext uri="{BB962C8B-B14F-4D97-AF65-F5344CB8AC3E}">
        <p14:creationId xmlns:p14="http://schemas.microsoft.com/office/powerpoint/2010/main" val="7642404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35000" y="469900"/>
            <a:ext cx="11201400" cy="5139869"/>
          </a:xfrm>
          <a:prstGeom prst="rect">
            <a:avLst/>
          </a:prstGeom>
        </p:spPr>
        <p:txBody>
          <a:bodyPr wrap="square">
            <a:spAutoFit/>
          </a:bodyPr>
          <a:lstStyle/>
          <a:p>
            <a:r>
              <a:rPr lang="en-US" sz="3200" b="1" dirty="0" smtClean="0">
                <a:solidFill>
                  <a:srgbClr val="000000"/>
                </a:solidFill>
                <a:latin typeface="Times-Bold" charset="0"/>
              </a:rPr>
              <a:t>Case Study</a:t>
            </a:r>
            <a:endParaRPr lang="en-US" sz="2800" b="1" dirty="0">
              <a:solidFill>
                <a:srgbClr val="000000"/>
              </a:solidFill>
              <a:latin typeface="Times-Bold" charset="0"/>
            </a:endParaRPr>
          </a:p>
          <a:p>
            <a:r>
              <a:rPr lang="en-US" sz="2400" b="1" dirty="0" smtClean="0">
                <a:latin typeface="Times" charset="0"/>
                <a:ea typeface="Times" charset="0"/>
                <a:cs typeface="Times" charset="0"/>
              </a:rPr>
              <a:t>CO-EM</a:t>
            </a:r>
          </a:p>
          <a:p>
            <a:endParaRPr lang="en-US" sz="2400" b="1" dirty="0">
              <a:latin typeface="Times" charset="0"/>
              <a:ea typeface="Times" charset="0"/>
              <a:cs typeface="Times" charset="0"/>
            </a:endParaRPr>
          </a:p>
          <a:p>
            <a:r>
              <a:rPr lang="en-US" sz="2400" b="1" dirty="0" smtClean="0">
                <a:solidFill>
                  <a:srgbClr val="000000"/>
                </a:solidFill>
                <a:latin typeface="Times-Bold" charset="0"/>
              </a:rPr>
              <a:t>Result:</a:t>
            </a:r>
            <a:endParaRPr lang="en-US" sz="2400" b="1" dirty="0">
              <a:solidFill>
                <a:srgbClr val="000000"/>
              </a:solidFill>
              <a:latin typeface="Times-Bold" charset="0"/>
            </a:endParaRPr>
          </a:p>
          <a:p>
            <a:r>
              <a:rPr lang="en-US" sz="2400" dirty="0">
                <a:solidFill>
                  <a:srgbClr val="000000"/>
                </a:solidFill>
                <a:latin typeface="Times-Roman" charset="0"/>
              </a:rPr>
              <a:t>With 16 parallel processors, </a:t>
            </a:r>
            <a:r>
              <a:rPr lang="en-US" sz="2400" dirty="0" err="1" smtClean="0">
                <a:solidFill>
                  <a:srgbClr val="000000"/>
                </a:solidFill>
                <a:latin typeface="Times-Roman" charset="0"/>
              </a:rPr>
              <a:t>GraphLab</a:t>
            </a:r>
            <a:r>
              <a:rPr lang="en-US" sz="2400" dirty="0" smtClean="0">
                <a:solidFill>
                  <a:srgbClr val="000000"/>
                </a:solidFill>
                <a:latin typeface="Times-Roman" charset="0"/>
              </a:rPr>
              <a:t> </a:t>
            </a:r>
            <a:r>
              <a:rPr lang="en-US" sz="2400" dirty="0">
                <a:solidFill>
                  <a:srgbClr val="000000"/>
                </a:solidFill>
                <a:latin typeface="Times-Roman" charset="0"/>
              </a:rPr>
              <a:t>could complete three full Round-robin iterations on the large dataset in </a:t>
            </a:r>
            <a:r>
              <a:rPr lang="en-US" sz="2400" b="1" dirty="0">
                <a:solidFill>
                  <a:srgbClr val="000000"/>
                </a:solidFill>
                <a:latin typeface="Times-Roman" charset="0"/>
              </a:rPr>
              <a:t>less than 30 minutes</a:t>
            </a:r>
            <a:r>
              <a:rPr lang="en-US" sz="2400" dirty="0">
                <a:solidFill>
                  <a:srgbClr val="000000"/>
                </a:solidFill>
                <a:latin typeface="Times-Roman" charset="0"/>
              </a:rPr>
              <a:t>. As a comparison, a comparable Hadoop implementation took </a:t>
            </a:r>
            <a:r>
              <a:rPr lang="en-US" sz="2400" b="1" dirty="0">
                <a:solidFill>
                  <a:srgbClr val="000000"/>
                </a:solidFill>
                <a:latin typeface="Times-Roman" charset="0"/>
              </a:rPr>
              <a:t>approximately 7.5 hours </a:t>
            </a:r>
            <a:r>
              <a:rPr lang="en-US" sz="2400" dirty="0">
                <a:solidFill>
                  <a:srgbClr val="000000"/>
                </a:solidFill>
                <a:latin typeface="Times-Roman" charset="0"/>
              </a:rPr>
              <a:t>to complete the exact same task, executing on an average of 95 </a:t>
            </a:r>
            <a:r>
              <a:rPr lang="en-US" sz="2400" dirty="0" err="1">
                <a:solidFill>
                  <a:srgbClr val="000000"/>
                </a:solidFill>
                <a:latin typeface="Times-Roman" charset="0"/>
              </a:rPr>
              <a:t>cpus</a:t>
            </a:r>
            <a:r>
              <a:rPr lang="en-US" sz="1600" dirty="0" smtClean="0">
                <a:solidFill>
                  <a:srgbClr val="000000"/>
                </a:solidFill>
                <a:latin typeface="Helvetica" charset="0"/>
              </a:rPr>
              <a:t>.</a:t>
            </a:r>
          </a:p>
          <a:p>
            <a:endParaRPr lang="en-US" sz="1600" dirty="0">
              <a:solidFill>
                <a:srgbClr val="000000"/>
              </a:solidFill>
              <a:latin typeface="Helvetica" charset="0"/>
            </a:endParaRPr>
          </a:p>
          <a:p>
            <a:endParaRPr lang="en-US" sz="1600" dirty="0">
              <a:solidFill>
                <a:srgbClr val="000000"/>
              </a:solidFill>
              <a:latin typeface="Helvetica" charset="0"/>
            </a:endParaRPr>
          </a:p>
          <a:p>
            <a:r>
              <a:rPr lang="en-US" sz="2400" b="1" dirty="0" smtClean="0">
                <a:solidFill>
                  <a:srgbClr val="000000"/>
                </a:solidFill>
                <a:latin typeface="Times-Bold" charset="0"/>
              </a:rPr>
              <a:t>Analysis:</a:t>
            </a:r>
            <a:endParaRPr lang="en-US" sz="2400" b="1" dirty="0">
              <a:solidFill>
                <a:srgbClr val="000000"/>
              </a:solidFill>
              <a:latin typeface="Times-Bold" charset="0"/>
            </a:endParaRPr>
          </a:p>
          <a:p>
            <a:r>
              <a:rPr lang="en-US" sz="2400" dirty="0">
                <a:solidFill>
                  <a:srgbClr val="000000"/>
                </a:solidFill>
                <a:latin typeface="Times-Roman" charset="0"/>
              </a:rPr>
              <a:t>Our large performance gain can be attributed to </a:t>
            </a:r>
            <a:r>
              <a:rPr lang="en-US" sz="2400" b="1" dirty="0">
                <a:solidFill>
                  <a:srgbClr val="000000"/>
                </a:solidFill>
                <a:latin typeface="Times-Roman" charset="0"/>
              </a:rPr>
              <a:t>data persistence </a:t>
            </a:r>
            <a:r>
              <a:rPr lang="en-US" sz="2400" dirty="0">
                <a:solidFill>
                  <a:srgbClr val="000000"/>
                </a:solidFill>
                <a:latin typeface="Times-Roman" charset="0"/>
              </a:rPr>
              <a:t>in the </a:t>
            </a:r>
            <a:r>
              <a:rPr lang="en-US" sz="2400" dirty="0" err="1" smtClean="0">
                <a:solidFill>
                  <a:srgbClr val="000000"/>
                </a:solidFill>
                <a:latin typeface="Times-Roman" charset="0"/>
              </a:rPr>
              <a:t>GraphLab</a:t>
            </a:r>
            <a:r>
              <a:rPr lang="en-US" sz="2400" dirty="0">
                <a:solidFill>
                  <a:srgbClr val="000000"/>
                </a:solidFill>
                <a:latin typeface="Times-Roman" charset="0"/>
              </a:rPr>
              <a:t> </a:t>
            </a:r>
            <a:r>
              <a:rPr lang="en-US" sz="2400" dirty="0" smtClean="0">
                <a:solidFill>
                  <a:srgbClr val="000000"/>
                </a:solidFill>
                <a:latin typeface="Times-Roman" charset="0"/>
              </a:rPr>
              <a:t>framework</a:t>
            </a:r>
            <a:r>
              <a:rPr lang="en-US" sz="2400" dirty="0">
                <a:solidFill>
                  <a:srgbClr val="000000"/>
                </a:solidFill>
                <a:latin typeface="Times-Roman" charset="0"/>
              </a:rPr>
              <a:t>. </a:t>
            </a:r>
            <a:r>
              <a:rPr lang="en-US" sz="2400" dirty="0">
                <a:solidFill>
                  <a:srgbClr val="000000"/>
                </a:solidFill>
                <a:latin typeface="Times-Roman" charset="0"/>
              </a:rPr>
              <a:t>Data persistence allows us to avoid the extensive data copying and synchronization required by the Hadoop implementation of MapReduce</a:t>
            </a:r>
            <a:endParaRPr lang="en-US" sz="2400" dirty="0">
              <a:solidFill>
                <a:srgbClr val="000000"/>
              </a:solidFill>
              <a:latin typeface="Times-Roman" charset="0"/>
            </a:endParaRPr>
          </a:p>
        </p:txBody>
      </p:sp>
    </p:spTree>
    <p:extLst>
      <p:ext uri="{BB962C8B-B14F-4D97-AF65-F5344CB8AC3E}">
        <p14:creationId xmlns:p14="http://schemas.microsoft.com/office/powerpoint/2010/main" val="1603515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5000" y="469900"/>
            <a:ext cx="11201400" cy="5755422"/>
          </a:xfrm>
          <a:prstGeom prst="rect">
            <a:avLst/>
          </a:prstGeom>
        </p:spPr>
        <p:txBody>
          <a:bodyPr wrap="square">
            <a:spAutoFit/>
          </a:bodyPr>
          <a:lstStyle/>
          <a:p>
            <a:r>
              <a:rPr lang="en-US" sz="3200" b="1" dirty="0" smtClean="0">
                <a:solidFill>
                  <a:srgbClr val="000000"/>
                </a:solidFill>
                <a:latin typeface="Times-Bold" charset="0"/>
              </a:rPr>
              <a:t>Conclusions </a:t>
            </a:r>
            <a:r>
              <a:rPr lang="en-US" sz="3200" b="1" dirty="0">
                <a:solidFill>
                  <a:srgbClr val="000000"/>
                </a:solidFill>
                <a:latin typeface="Times-Bold" charset="0"/>
              </a:rPr>
              <a:t>and Future Work</a:t>
            </a:r>
            <a:endParaRPr lang="en-US" sz="2800" b="1" dirty="0">
              <a:solidFill>
                <a:srgbClr val="000000"/>
              </a:solidFill>
              <a:latin typeface="Times-Bold" charset="0"/>
            </a:endParaRPr>
          </a:p>
          <a:p>
            <a:r>
              <a:rPr lang="en-US" sz="2400" b="1" dirty="0" smtClean="0">
                <a:latin typeface="Times" charset="0"/>
                <a:ea typeface="Times" charset="0"/>
                <a:cs typeface="Times" charset="0"/>
              </a:rPr>
              <a:t>CO-EM</a:t>
            </a:r>
          </a:p>
          <a:p>
            <a:endParaRPr lang="en-US" sz="2400" b="1" dirty="0" smtClean="0">
              <a:latin typeface="Times" charset="0"/>
              <a:ea typeface="Times" charset="0"/>
              <a:cs typeface="Times" charset="0"/>
            </a:endParaRPr>
          </a:p>
          <a:p>
            <a:r>
              <a:rPr lang="en-US" sz="2400" b="1" dirty="0">
                <a:latin typeface="Times" charset="0"/>
                <a:ea typeface="Times" charset="0"/>
                <a:cs typeface="Times" charset="0"/>
              </a:rPr>
              <a:t>Unlike existing parallel abstractions, </a:t>
            </a:r>
            <a:r>
              <a:rPr lang="en-US" sz="2400" b="1" dirty="0" err="1">
                <a:latin typeface="Times" charset="0"/>
                <a:ea typeface="Times" charset="0"/>
                <a:cs typeface="Times" charset="0"/>
              </a:rPr>
              <a:t>GraphLab</a:t>
            </a:r>
            <a:r>
              <a:rPr lang="en-US" sz="2400" b="1" dirty="0">
                <a:latin typeface="Times" charset="0"/>
                <a:ea typeface="Times" charset="0"/>
                <a:cs typeface="Times" charset="0"/>
              </a:rPr>
              <a:t> supports the representation of </a:t>
            </a:r>
            <a:r>
              <a:rPr lang="en-US" sz="2400" b="1" dirty="0" smtClean="0">
                <a:latin typeface="Times" charset="0"/>
                <a:ea typeface="Times" charset="0"/>
                <a:cs typeface="Times" charset="0"/>
              </a:rPr>
              <a:t>1.structured </a:t>
            </a:r>
            <a:r>
              <a:rPr lang="en-US" sz="2400" b="1" dirty="0">
                <a:latin typeface="Times" charset="0"/>
                <a:ea typeface="Times" charset="0"/>
                <a:cs typeface="Times" charset="0"/>
              </a:rPr>
              <a:t>data dependencies, </a:t>
            </a:r>
            <a:endParaRPr lang="en-US" sz="2400" b="1" dirty="0" smtClean="0">
              <a:latin typeface="Times" charset="0"/>
              <a:ea typeface="Times" charset="0"/>
              <a:cs typeface="Times" charset="0"/>
            </a:endParaRPr>
          </a:p>
          <a:p>
            <a:r>
              <a:rPr lang="en-US" sz="2400" b="1" dirty="0" smtClean="0">
                <a:latin typeface="Times" charset="0"/>
                <a:ea typeface="Times" charset="0"/>
                <a:cs typeface="Times" charset="0"/>
              </a:rPr>
              <a:t>2.iterative </a:t>
            </a:r>
            <a:r>
              <a:rPr lang="en-US" sz="2400" b="1" dirty="0">
                <a:latin typeface="Times" charset="0"/>
                <a:ea typeface="Times" charset="0"/>
                <a:cs typeface="Times" charset="0"/>
              </a:rPr>
              <a:t>computation</a:t>
            </a:r>
            <a:r>
              <a:rPr lang="en-US" sz="2400" b="1" dirty="0" smtClean="0">
                <a:latin typeface="Times" charset="0"/>
                <a:ea typeface="Times" charset="0"/>
                <a:cs typeface="Times" charset="0"/>
              </a:rPr>
              <a:t>,</a:t>
            </a:r>
          </a:p>
          <a:p>
            <a:r>
              <a:rPr lang="en-US" sz="2400" b="1" dirty="0" smtClean="0">
                <a:latin typeface="Times" charset="0"/>
                <a:ea typeface="Times" charset="0"/>
                <a:cs typeface="Times" charset="0"/>
              </a:rPr>
              <a:t>3.flexible </a:t>
            </a:r>
            <a:r>
              <a:rPr lang="en-US" sz="2400" b="1" dirty="0">
                <a:latin typeface="Times" charset="0"/>
                <a:ea typeface="Times" charset="0"/>
                <a:cs typeface="Times" charset="0"/>
              </a:rPr>
              <a:t>scheduling</a:t>
            </a:r>
            <a:r>
              <a:rPr lang="en-US" sz="2400" b="1" dirty="0" smtClean="0">
                <a:latin typeface="Times" charset="0"/>
                <a:ea typeface="Times" charset="0"/>
                <a:cs typeface="Times" charset="0"/>
              </a:rPr>
              <a:t>.</a:t>
            </a:r>
          </a:p>
          <a:p>
            <a:endParaRPr lang="en-US" sz="2400" b="1" dirty="0">
              <a:latin typeface="Times" charset="0"/>
              <a:ea typeface="Times" charset="0"/>
              <a:cs typeface="Times" charset="0"/>
            </a:endParaRPr>
          </a:p>
          <a:p>
            <a:endParaRPr lang="en-US" sz="2400" b="1" dirty="0" smtClean="0">
              <a:latin typeface="Times" charset="0"/>
              <a:ea typeface="Times" charset="0"/>
              <a:cs typeface="Times" charset="0"/>
            </a:endParaRPr>
          </a:p>
          <a:p>
            <a:r>
              <a:rPr lang="en-US" sz="2400" b="1" dirty="0">
                <a:latin typeface="Times" charset="0"/>
                <a:ea typeface="Times" charset="0"/>
                <a:cs typeface="Times" charset="0"/>
              </a:rPr>
              <a:t>We developed an optimized shared memory implementation </a:t>
            </a:r>
            <a:r>
              <a:rPr lang="en-US" sz="2400" b="1" dirty="0" err="1">
                <a:latin typeface="Times" charset="0"/>
                <a:ea typeface="Times" charset="0"/>
                <a:cs typeface="Times" charset="0"/>
              </a:rPr>
              <a:t>GraphLab</a:t>
            </a:r>
            <a:r>
              <a:rPr lang="en-US" sz="2400" b="1" dirty="0">
                <a:latin typeface="Times" charset="0"/>
                <a:ea typeface="Times" charset="0"/>
                <a:cs typeface="Times" charset="0"/>
              </a:rPr>
              <a:t> and we demonstrated its performance and flexibility through a series of case studies.</a:t>
            </a:r>
            <a:endParaRPr lang="en-US" sz="2400" b="1" dirty="0" smtClean="0">
              <a:latin typeface="Times" charset="0"/>
              <a:ea typeface="Times" charset="0"/>
              <a:cs typeface="Times" charset="0"/>
            </a:endParaRPr>
          </a:p>
          <a:p>
            <a:endParaRPr lang="en-US" sz="2400" b="1" dirty="0" smtClean="0">
              <a:latin typeface="Times" charset="0"/>
              <a:ea typeface="Times" charset="0"/>
              <a:cs typeface="Times" charset="0"/>
            </a:endParaRPr>
          </a:p>
          <a:p>
            <a:r>
              <a:rPr lang="en-US" sz="2400" b="1" dirty="0">
                <a:latin typeface="Times" charset="0"/>
                <a:ea typeface="Times" charset="0"/>
                <a:cs typeface="Times" charset="0"/>
              </a:rPr>
              <a:t>Our ongoing research includes extending the </a:t>
            </a:r>
            <a:r>
              <a:rPr lang="en-US" sz="2400" b="1" dirty="0" err="1">
                <a:latin typeface="Times" charset="0"/>
                <a:ea typeface="Times" charset="0"/>
                <a:cs typeface="Times" charset="0"/>
              </a:rPr>
              <a:t>GraphLab</a:t>
            </a:r>
            <a:r>
              <a:rPr lang="en-US" sz="2400" b="1" dirty="0">
                <a:latin typeface="Times" charset="0"/>
                <a:ea typeface="Times" charset="0"/>
                <a:cs typeface="Times" charset="0"/>
              </a:rPr>
              <a:t> framework to the distributed setting allowing for computation on even larger datasets. </a:t>
            </a:r>
          </a:p>
          <a:p>
            <a:endParaRPr lang="en-US" sz="2400" b="1" dirty="0">
              <a:latin typeface="Times" charset="0"/>
              <a:ea typeface="Times" charset="0"/>
              <a:cs typeface="Times" charset="0"/>
            </a:endParaRPr>
          </a:p>
        </p:txBody>
      </p:sp>
    </p:spTree>
    <p:extLst>
      <p:ext uri="{BB962C8B-B14F-4D97-AF65-F5344CB8AC3E}">
        <p14:creationId xmlns:p14="http://schemas.microsoft.com/office/powerpoint/2010/main" val="1511646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0900" y="609074"/>
            <a:ext cx="10121900" cy="5386090"/>
          </a:xfrm>
          <a:prstGeom prst="rect">
            <a:avLst/>
          </a:prstGeom>
        </p:spPr>
        <p:txBody>
          <a:bodyPr wrap="square">
            <a:spAutoFit/>
          </a:bodyPr>
          <a:lstStyle/>
          <a:p>
            <a:r>
              <a:rPr lang="en-US" sz="2800" b="1" dirty="0">
                <a:latin typeface="Times" charset="0"/>
              </a:rPr>
              <a:t>Goal: </a:t>
            </a:r>
          </a:p>
          <a:p>
            <a:r>
              <a:rPr lang="en-US" sz="2400" dirty="0" err="1" smtClean="0">
                <a:latin typeface="Times" charset="0"/>
              </a:rPr>
              <a:t>GraphLab</a:t>
            </a:r>
            <a:r>
              <a:rPr lang="en-US" sz="2400" dirty="0" smtClean="0">
                <a:latin typeface="Times" charset="0"/>
              </a:rPr>
              <a:t> </a:t>
            </a:r>
            <a:r>
              <a:rPr lang="en-US" sz="2400" dirty="0">
                <a:latin typeface="Times" charset="0"/>
              </a:rPr>
              <a:t>enables ML </a:t>
            </a:r>
            <a:r>
              <a:rPr lang="en-US" sz="2400" dirty="0" smtClean="0">
                <a:latin typeface="Times" charset="0"/>
              </a:rPr>
              <a:t>experts</a:t>
            </a:r>
            <a:r>
              <a:rPr lang="zh-CN" altLang="en-US" sz="2400" dirty="0" smtClean="0">
                <a:latin typeface="Times" charset="0"/>
              </a:rPr>
              <a:t> </a:t>
            </a:r>
            <a:r>
              <a:rPr lang="en-US" sz="2400" dirty="0" smtClean="0">
                <a:latin typeface="Times" charset="0"/>
              </a:rPr>
              <a:t>easily </a:t>
            </a:r>
            <a:r>
              <a:rPr lang="en-US" sz="2400" dirty="0">
                <a:latin typeface="Times" charset="0"/>
              </a:rPr>
              <a:t>design and implement </a:t>
            </a:r>
            <a:r>
              <a:rPr lang="en-US" sz="2400" b="1" dirty="0" smtClean="0">
                <a:latin typeface="Times" charset="0"/>
              </a:rPr>
              <a:t>efficient </a:t>
            </a:r>
            <a:r>
              <a:rPr lang="en-US" sz="2400" b="1" dirty="0">
                <a:latin typeface="Times" charset="0"/>
              </a:rPr>
              <a:t>scalable parallel algorithms</a:t>
            </a:r>
            <a:r>
              <a:rPr lang="en-US" sz="2400" dirty="0">
                <a:latin typeface="Times" charset="0"/>
              </a:rPr>
              <a:t> by composing problem specific </a:t>
            </a:r>
            <a:r>
              <a:rPr lang="en-US" sz="2400" u="sng" dirty="0">
                <a:latin typeface="Times" charset="0"/>
              </a:rPr>
              <a:t>computation</a:t>
            </a:r>
            <a:r>
              <a:rPr lang="en-US" sz="2400" dirty="0">
                <a:latin typeface="Times" charset="0"/>
              </a:rPr>
              <a:t>, </a:t>
            </a:r>
            <a:r>
              <a:rPr lang="en-US" sz="2400" u="sng" dirty="0" smtClean="0">
                <a:latin typeface="Times" charset="0"/>
              </a:rPr>
              <a:t>data-dependencies</a:t>
            </a:r>
            <a:r>
              <a:rPr lang="en-US" sz="2400" dirty="0">
                <a:latin typeface="Times" charset="0"/>
              </a:rPr>
              <a:t>, and </a:t>
            </a:r>
            <a:r>
              <a:rPr lang="en-US" sz="2400" u="sng" dirty="0">
                <a:latin typeface="Times" charset="0"/>
              </a:rPr>
              <a:t>scheduling</a:t>
            </a:r>
            <a:r>
              <a:rPr lang="en-US" sz="2400" dirty="0" smtClean="0">
                <a:latin typeface="Times" charset="0"/>
              </a:rPr>
              <a:t>.</a:t>
            </a:r>
          </a:p>
          <a:p>
            <a:endParaRPr lang="en-US" dirty="0">
              <a:latin typeface="Times" charset="0"/>
            </a:endParaRPr>
          </a:p>
          <a:p>
            <a:endParaRPr lang="en-US" b="1" dirty="0">
              <a:latin typeface="Times" charset="0"/>
            </a:endParaRPr>
          </a:p>
          <a:p>
            <a:r>
              <a:rPr lang="en-US" sz="2400" b="1" dirty="0" smtClean="0">
                <a:latin typeface="Times" charset="0"/>
              </a:rPr>
              <a:t>Main </a:t>
            </a:r>
            <a:r>
              <a:rPr lang="en-US" sz="2400" b="1" dirty="0">
                <a:latin typeface="Times" charset="0"/>
              </a:rPr>
              <a:t>Contributions</a:t>
            </a:r>
            <a:r>
              <a:rPr lang="en-US" sz="2400" b="1" dirty="0" smtClean="0">
                <a:latin typeface="Times" charset="0"/>
              </a:rPr>
              <a:t>:</a:t>
            </a:r>
            <a:r>
              <a:rPr lang="en-US" b="1" dirty="0">
                <a:latin typeface="Times" charset="0"/>
              </a:rPr>
              <a:t/>
            </a:r>
            <a:br>
              <a:rPr lang="en-US" b="1" dirty="0">
                <a:latin typeface="Times" charset="0"/>
              </a:rPr>
            </a:br>
            <a:r>
              <a:rPr lang="en-US" sz="2000" dirty="0">
                <a:latin typeface="Times" charset="0"/>
              </a:rPr>
              <a:t>1. A </a:t>
            </a:r>
            <a:r>
              <a:rPr lang="en-US" sz="2000" b="1" dirty="0">
                <a:latin typeface="Times" charset="0"/>
              </a:rPr>
              <a:t>graph-based </a:t>
            </a:r>
            <a:r>
              <a:rPr lang="en-US" sz="2000" dirty="0">
                <a:latin typeface="Times" charset="0"/>
              </a:rPr>
              <a:t>data model which simultaneously represents </a:t>
            </a:r>
            <a:r>
              <a:rPr lang="en-US" sz="2000" b="1" dirty="0">
                <a:latin typeface="Times" charset="0"/>
              </a:rPr>
              <a:t>data </a:t>
            </a:r>
            <a:r>
              <a:rPr lang="en-US" sz="2000" dirty="0">
                <a:latin typeface="Times" charset="0"/>
              </a:rPr>
              <a:t>and </a:t>
            </a:r>
            <a:r>
              <a:rPr lang="en-US" sz="2000" b="1" dirty="0">
                <a:latin typeface="Times" charset="0"/>
              </a:rPr>
              <a:t>computational dependencies</a:t>
            </a:r>
            <a:r>
              <a:rPr lang="en-US" sz="2000" dirty="0">
                <a:latin typeface="Times" charset="0"/>
              </a:rPr>
              <a:t>.</a:t>
            </a:r>
            <a:br>
              <a:rPr lang="en-US" sz="2000" dirty="0">
                <a:latin typeface="Times" charset="0"/>
              </a:rPr>
            </a:br>
            <a:r>
              <a:rPr lang="en-US" sz="2000" dirty="0">
                <a:latin typeface="Times" charset="0"/>
              </a:rPr>
              <a:t>2. A set of </a:t>
            </a:r>
            <a:r>
              <a:rPr lang="en-US" sz="2000" b="1" dirty="0">
                <a:latin typeface="Times" charset="0"/>
              </a:rPr>
              <a:t>concurrent access models </a:t>
            </a:r>
            <a:r>
              <a:rPr lang="en-US" sz="2000" dirty="0">
                <a:latin typeface="Times" charset="0"/>
              </a:rPr>
              <a:t>which provide a range of </a:t>
            </a:r>
            <a:r>
              <a:rPr lang="en-US" sz="2000" b="1" dirty="0">
                <a:latin typeface="Times" charset="0"/>
              </a:rPr>
              <a:t>sequential-consistency guarantees</a:t>
            </a:r>
            <a:r>
              <a:rPr lang="en-US" sz="2000" dirty="0">
                <a:latin typeface="Times" charset="0"/>
              </a:rPr>
              <a:t>.</a:t>
            </a:r>
            <a:br>
              <a:rPr lang="en-US" sz="2000" dirty="0">
                <a:latin typeface="Times" charset="0"/>
              </a:rPr>
            </a:br>
            <a:r>
              <a:rPr lang="en-US" sz="2000" dirty="0">
                <a:latin typeface="Times" charset="0"/>
              </a:rPr>
              <a:t>3. A sophisticated modular </a:t>
            </a:r>
            <a:r>
              <a:rPr lang="en-US" sz="2000" b="1" dirty="0">
                <a:latin typeface="Times" charset="0"/>
              </a:rPr>
              <a:t>scheduling </a:t>
            </a:r>
            <a:r>
              <a:rPr lang="en-US" sz="2000" dirty="0">
                <a:latin typeface="Times" charset="0"/>
              </a:rPr>
              <a:t>mechanism.</a:t>
            </a:r>
            <a:br>
              <a:rPr lang="en-US" sz="2000" dirty="0">
                <a:latin typeface="Times" charset="0"/>
              </a:rPr>
            </a:br>
            <a:r>
              <a:rPr lang="en-US" sz="2000" dirty="0">
                <a:latin typeface="Times" charset="0"/>
              </a:rPr>
              <a:t>4. An aggregation framework to manage </a:t>
            </a:r>
            <a:r>
              <a:rPr lang="en-US" sz="2000" b="1" dirty="0">
                <a:latin typeface="Times" charset="0"/>
              </a:rPr>
              <a:t>global state</a:t>
            </a:r>
            <a:r>
              <a:rPr lang="en-US" sz="2000" dirty="0">
                <a:latin typeface="Times" charset="0"/>
              </a:rPr>
              <a:t>.</a:t>
            </a:r>
            <a:br>
              <a:rPr lang="en-US" sz="2000" dirty="0">
                <a:latin typeface="Times" charset="0"/>
              </a:rPr>
            </a:br>
            <a:r>
              <a:rPr lang="en-US" sz="2000" dirty="0">
                <a:latin typeface="Times" charset="0"/>
              </a:rPr>
              <a:t>5. </a:t>
            </a:r>
            <a:r>
              <a:rPr lang="en-US" sz="2000" dirty="0" err="1">
                <a:latin typeface="Times" charset="0"/>
              </a:rPr>
              <a:t>GraphLab</a:t>
            </a:r>
            <a:r>
              <a:rPr lang="en-US" sz="2000" dirty="0">
                <a:latin typeface="Times" charset="0"/>
              </a:rPr>
              <a:t> implementations and experimental evaluations of parameter learning and inference in graphical models, Gibbs sampling, </a:t>
            </a:r>
            <a:r>
              <a:rPr lang="en-US" sz="2000" dirty="0" err="1">
                <a:latin typeface="Times" charset="0"/>
              </a:rPr>
              <a:t>CoEM</a:t>
            </a:r>
            <a:r>
              <a:rPr lang="en-US" sz="2000" dirty="0">
                <a:latin typeface="Times" charset="0"/>
              </a:rPr>
              <a:t>, Lasso and compressed sensing on real-world problems. </a:t>
            </a:r>
            <a:endParaRPr lang="en-US" sz="2000" dirty="0">
              <a:effectLst/>
            </a:endParaRPr>
          </a:p>
        </p:txBody>
      </p:sp>
    </p:spTree>
    <p:extLst>
      <p:ext uri="{BB962C8B-B14F-4D97-AF65-F5344CB8AC3E}">
        <p14:creationId xmlns:p14="http://schemas.microsoft.com/office/powerpoint/2010/main" val="15090421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9900" y="1104831"/>
            <a:ext cx="10871200" cy="4493538"/>
          </a:xfrm>
          <a:prstGeom prst="rect">
            <a:avLst/>
          </a:prstGeom>
        </p:spPr>
        <p:txBody>
          <a:bodyPr wrap="square">
            <a:spAutoFit/>
          </a:bodyPr>
          <a:lstStyle/>
          <a:p>
            <a:r>
              <a:rPr lang="en-US" sz="2800" b="1" dirty="0" smtClean="0">
                <a:solidFill>
                  <a:srgbClr val="000000"/>
                </a:solidFill>
                <a:latin typeface="Times-Bold" charset="0"/>
              </a:rPr>
              <a:t>Existing Frameworks:</a:t>
            </a:r>
            <a:endParaRPr lang="en-US" sz="2800" b="1" dirty="0">
              <a:solidFill>
                <a:srgbClr val="000000"/>
              </a:solidFill>
              <a:latin typeface="Times-Bold" charset="0"/>
            </a:endParaRPr>
          </a:p>
          <a:p>
            <a:endParaRPr lang="en-US" b="1" dirty="0">
              <a:solidFill>
                <a:srgbClr val="000000"/>
              </a:solidFill>
              <a:latin typeface="Times-Bold" charset="0"/>
            </a:endParaRPr>
          </a:p>
          <a:p>
            <a:r>
              <a:rPr lang="en-US" sz="2400" b="1" dirty="0">
                <a:solidFill>
                  <a:srgbClr val="000000"/>
                </a:solidFill>
                <a:latin typeface="Times-Bold" charset="0"/>
              </a:rPr>
              <a:t>MapReduce</a:t>
            </a:r>
            <a:r>
              <a:rPr lang="en-US" sz="2400" b="1" dirty="0" smtClean="0">
                <a:solidFill>
                  <a:srgbClr val="000000"/>
                </a:solidFill>
                <a:latin typeface="Times-Bold" charset="0"/>
              </a:rPr>
              <a:t>:</a:t>
            </a:r>
          </a:p>
          <a:p>
            <a:r>
              <a:rPr lang="en-US" sz="2000" dirty="0" smtClean="0">
                <a:solidFill>
                  <a:srgbClr val="000000"/>
                </a:solidFill>
                <a:latin typeface="Times-Roman" charset="0"/>
              </a:rPr>
              <a:t>Consists </a:t>
            </a:r>
            <a:r>
              <a:rPr lang="en-US" sz="2000" dirty="0">
                <a:solidFill>
                  <a:srgbClr val="000000"/>
                </a:solidFill>
                <a:latin typeface="Times-Roman" charset="0"/>
              </a:rPr>
              <a:t>of a Map  operation and a Reduce  operation. The Map  operation is a function which is applied independently and in parallel to each datum (e.g., webpage) in a large data set (e.g., computing the word-count). The Reduce  operation is an aggregation function which combines the Map outputs (e.g., computing the total word count</a:t>
            </a:r>
            <a:r>
              <a:rPr lang="en-US" sz="2000" dirty="0" smtClean="0">
                <a:solidFill>
                  <a:srgbClr val="000000"/>
                </a:solidFill>
                <a:latin typeface="Times-Roman" charset="0"/>
              </a:rPr>
              <a:t>).</a:t>
            </a:r>
          </a:p>
          <a:p>
            <a:endParaRPr lang="en-US" sz="2000" dirty="0">
              <a:solidFill>
                <a:srgbClr val="000000"/>
              </a:solidFill>
              <a:latin typeface="Times-Roman" charset="0"/>
            </a:endParaRPr>
          </a:p>
          <a:p>
            <a:r>
              <a:rPr lang="en-US" sz="2000" b="1" dirty="0">
                <a:solidFill>
                  <a:srgbClr val="000000"/>
                </a:solidFill>
                <a:latin typeface="Times-Bold" charset="0"/>
              </a:rPr>
              <a:t>Good When:</a:t>
            </a:r>
            <a:r>
              <a:rPr lang="en-US" sz="2000" dirty="0">
                <a:solidFill>
                  <a:srgbClr val="000000"/>
                </a:solidFill>
                <a:latin typeface="Times-Roman" charset="0"/>
              </a:rPr>
              <a:t>  the algorithm is embarrassingly parallel  and can be decomposed into a large number of </a:t>
            </a:r>
            <a:r>
              <a:rPr lang="en-US" sz="2000" b="1" dirty="0">
                <a:solidFill>
                  <a:srgbClr val="000000"/>
                </a:solidFill>
                <a:latin typeface="Times-Bold" charset="0"/>
              </a:rPr>
              <a:t>independent</a:t>
            </a:r>
            <a:r>
              <a:rPr lang="en-US" sz="2000" dirty="0">
                <a:solidFill>
                  <a:srgbClr val="000000"/>
                </a:solidFill>
                <a:latin typeface="Times-Roman" charset="0"/>
              </a:rPr>
              <a:t> </a:t>
            </a:r>
            <a:r>
              <a:rPr lang="en-US" sz="2000" dirty="0" smtClean="0">
                <a:solidFill>
                  <a:srgbClr val="000000"/>
                </a:solidFill>
                <a:latin typeface="Times-Roman" charset="0"/>
              </a:rPr>
              <a:t>computations</a:t>
            </a:r>
          </a:p>
          <a:p>
            <a:endParaRPr lang="en-US" sz="2000" dirty="0">
              <a:solidFill>
                <a:srgbClr val="000000"/>
              </a:solidFill>
              <a:latin typeface="Times-Roman" charset="0"/>
            </a:endParaRPr>
          </a:p>
          <a:p>
            <a:r>
              <a:rPr lang="en-US" sz="2000" b="1" dirty="0">
                <a:solidFill>
                  <a:srgbClr val="000000"/>
                </a:solidFill>
                <a:latin typeface="Times-Bold" charset="0"/>
              </a:rPr>
              <a:t>Struggles when:  </a:t>
            </a:r>
            <a:r>
              <a:rPr lang="en-US" sz="2000" dirty="0">
                <a:solidFill>
                  <a:srgbClr val="000000"/>
                </a:solidFill>
                <a:latin typeface="Times-Roman" charset="0"/>
              </a:rPr>
              <a:t>there are </a:t>
            </a:r>
            <a:r>
              <a:rPr lang="en-US" sz="2000" b="1" dirty="0">
                <a:solidFill>
                  <a:srgbClr val="000000"/>
                </a:solidFill>
                <a:latin typeface="Times-Bold" charset="0"/>
              </a:rPr>
              <a:t>computational dependencies</a:t>
            </a:r>
            <a:r>
              <a:rPr lang="en-US" sz="2000" dirty="0">
                <a:solidFill>
                  <a:srgbClr val="000000"/>
                </a:solidFill>
                <a:latin typeface="Times-Roman" charset="0"/>
              </a:rPr>
              <a:t> in the data</a:t>
            </a:r>
            <a:r>
              <a:rPr lang="en-US" sz="2000" b="1" dirty="0" smtClean="0">
                <a:solidFill>
                  <a:srgbClr val="000000"/>
                </a:solidFill>
                <a:latin typeface="Times-Bold" charset="0"/>
              </a:rPr>
              <a:t>.</a:t>
            </a:r>
          </a:p>
          <a:p>
            <a:endParaRPr lang="en-US" b="1" dirty="0">
              <a:solidFill>
                <a:srgbClr val="000000"/>
              </a:solidFill>
              <a:latin typeface="Times-Bold" charset="0"/>
            </a:endParaRPr>
          </a:p>
          <a:p>
            <a:endParaRPr lang="en-US" dirty="0"/>
          </a:p>
        </p:txBody>
      </p:sp>
    </p:spTree>
    <p:extLst>
      <p:ext uri="{BB962C8B-B14F-4D97-AF65-F5344CB8AC3E}">
        <p14:creationId xmlns:p14="http://schemas.microsoft.com/office/powerpoint/2010/main" val="13538367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0700" y="1320731"/>
            <a:ext cx="10871200" cy="3785652"/>
          </a:xfrm>
          <a:prstGeom prst="rect">
            <a:avLst/>
          </a:prstGeom>
        </p:spPr>
        <p:txBody>
          <a:bodyPr wrap="square">
            <a:spAutoFit/>
          </a:bodyPr>
          <a:lstStyle/>
          <a:p>
            <a:r>
              <a:rPr lang="en-US" sz="2800" b="1" dirty="0" smtClean="0">
                <a:solidFill>
                  <a:srgbClr val="000000"/>
                </a:solidFill>
                <a:latin typeface="Times-Bold" charset="0"/>
              </a:rPr>
              <a:t>Existing Frameworks:</a:t>
            </a:r>
          </a:p>
          <a:p>
            <a:endParaRPr lang="en-US" sz="2800" b="1" dirty="0">
              <a:solidFill>
                <a:srgbClr val="000000"/>
              </a:solidFill>
              <a:latin typeface="Times-Bold" charset="0"/>
            </a:endParaRPr>
          </a:p>
          <a:p>
            <a:r>
              <a:rPr lang="en-US" sz="2400" b="1" dirty="0">
                <a:solidFill>
                  <a:srgbClr val="000000"/>
                </a:solidFill>
                <a:latin typeface="Times-Bold" charset="0"/>
              </a:rPr>
              <a:t>DAG Abstraction</a:t>
            </a:r>
            <a:r>
              <a:rPr lang="en-US" sz="2000" b="1" dirty="0" smtClean="0">
                <a:latin typeface="Times" charset="0"/>
                <a:ea typeface="Times" charset="0"/>
                <a:cs typeface="Times" charset="0"/>
              </a:rPr>
              <a:t>: </a:t>
            </a:r>
          </a:p>
          <a:p>
            <a:r>
              <a:rPr lang="en-US" sz="2000" dirty="0">
                <a:latin typeface="Times" charset="0"/>
                <a:ea typeface="Times" charset="0"/>
                <a:cs typeface="Times" charset="0"/>
              </a:rPr>
              <a:t>P</a:t>
            </a:r>
            <a:r>
              <a:rPr lang="en-US" sz="2000" dirty="0" smtClean="0">
                <a:latin typeface="Times" charset="0"/>
                <a:ea typeface="Times" charset="0"/>
                <a:cs typeface="Times" charset="0"/>
              </a:rPr>
              <a:t>arallel </a:t>
            </a:r>
            <a:r>
              <a:rPr lang="en-US" sz="2000" dirty="0">
                <a:latin typeface="Times" charset="0"/>
                <a:ea typeface="Times" charset="0"/>
                <a:cs typeface="Times" charset="0"/>
              </a:rPr>
              <a:t>computation is represented as a directed acyclic graph with data flowing along edges between vertices. Vertices correspond to functions which</a:t>
            </a:r>
            <a:r>
              <a:rPr lang="en-US" sz="2000" b="1" dirty="0">
                <a:latin typeface="Times" charset="0"/>
                <a:ea typeface="Times" charset="0"/>
                <a:cs typeface="Times" charset="0"/>
              </a:rPr>
              <a:t> </a:t>
            </a:r>
            <a:r>
              <a:rPr lang="en-US" sz="2000" dirty="0">
                <a:latin typeface="Times" charset="0"/>
                <a:ea typeface="Times" charset="0"/>
                <a:cs typeface="Times" charset="0"/>
              </a:rPr>
              <a:t>receive information on inbound edges and output results to outbound edges</a:t>
            </a:r>
            <a:r>
              <a:rPr lang="en-US" sz="2000" dirty="0" smtClean="0">
                <a:latin typeface="Times" charset="0"/>
                <a:ea typeface="Times" charset="0"/>
                <a:cs typeface="Times" charset="0"/>
              </a:rPr>
              <a:t>.</a:t>
            </a:r>
          </a:p>
          <a:p>
            <a:endParaRPr lang="en-US" sz="2000" dirty="0">
              <a:latin typeface="Times" charset="0"/>
              <a:ea typeface="Times" charset="0"/>
              <a:cs typeface="Times" charset="0"/>
            </a:endParaRPr>
          </a:p>
          <a:p>
            <a:r>
              <a:rPr lang="en-US" sz="2000" b="1" dirty="0">
                <a:latin typeface="Times" charset="0"/>
                <a:ea typeface="Times" charset="0"/>
                <a:cs typeface="Times" charset="0"/>
              </a:rPr>
              <a:t>Good:</a:t>
            </a:r>
            <a:r>
              <a:rPr lang="en-US" sz="2000" dirty="0">
                <a:latin typeface="Times" charset="0"/>
                <a:ea typeface="Times" charset="0"/>
                <a:cs typeface="Times" charset="0"/>
              </a:rPr>
              <a:t>  </a:t>
            </a:r>
            <a:r>
              <a:rPr lang="en-US" sz="2000" b="1" dirty="0">
                <a:latin typeface="Times" charset="0"/>
                <a:ea typeface="Times" charset="0"/>
                <a:cs typeface="Times" charset="0"/>
              </a:rPr>
              <a:t>permits</a:t>
            </a:r>
            <a:r>
              <a:rPr lang="en-US" sz="2000" dirty="0">
                <a:latin typeface="Times" charset="0"/>
                <a:ea typeface="Times" charset="0"/>
                <a:cs typeface="Times" charset="0"/>
              </a:rPr>
              <a:t> rich </a:t>
            </a:r>
            <a:r>
              <a:rPr lang="en-US" sz="2000" b="1" dirty="0">
                <a:latin typeface="Times" charset="0"/>
                <a:ea typeface="Times" charset="0"/>
                <a:cs typeface="Times" charset="0"/>
              </a:rPr>
              <a:t>computational </a:t>
            </a:r>
            <a:r>
              <a:rPr lang="en-US" sz="2000" b="1" dirty="0" smtClean="0">
                <a:latin typeface="Times" charset="0"/>
                <a:ea typeface="Times" charset="0"/>
                <a:cs typeface="Times" charset="0"/>
              </a:rPr>
              <a:t>dependencies</a:t>
            </a:r>
          </a:p>
          <a:p>
            <a:endParaRPr lang="en-US" sz="2000" dirty="0">
              <a:latin typeface="Times" charset="0"/>
              <a:ea typeface="Times" charset="0"/>
              <a:cs typeface="Times" charset="0"/>
            </a:endParaRPr>
          </a:p>
          <a:p>
            <a:r>
              <a:rPr lang="en-US" sz="2000" b="1" dirty="0">
                <a:latin typeface="Times" charset="0"/>
                <a:ea typeface="Times" charset="0"/>
                <a:cs typeface="Times" charset="0"/>
              </a:rPr>
              <a:t>Bad:</a:t>
            </a:r>
            <a:r>
              <a:rPr lang="en-US" sz="2000" dirty="0">
                <a:latin typeface="Times" charset="0"/>
                <a:ea typeface="Times" charset="0"/>
                <a:cs typeface="Times" charset="0"/>
              </a:rPr>
              <a:t>  Does </a:t>
            </a:r>
            <a:r>
              <a:rPr lang="en-US" sz="2000" b="1" dirty="0">
                <a:latin typeface="Times" charset="0"/>
                <a:ea typeface="Times" charset="0"/>
                <a:cs typeface="Times" charset="0"/>
              </a:rPr>
              <a:t>not</a:t>
            </a:r>
            <a:r>
              <a:rPr lang="en-US" sz="2000" dirty="0">
                <a:latin typeface="Times" charset="0"/>
                <a:ea typeface="Times" charset="0"/>
                <a:cs typeface="Times" charset="0"/>
              </a:rPr>
              <a:t> naturally express </a:t>
            </a:r>
            <a:r>
              <a:rPr lang="en-US" sz="2000" b="1" dirty="0">
                <a:latin typeface="Times" charset="0"/>
                <a:ea typeface="Times" charset="0"/>
                <a:cs typeface="Times" charset="0"/>
              </a:rPr>
              <a:t>iterative algorithms</a:t>
            </a:r>
            <a:r>
              <a:rPr lang="en-US" sz="2000" dirty="0">
                <a:latin typeface="Times" charset="0"/>
                <a:ea typeface="Times" charset="0"/>
                <a:cs typeface="Times" charset="0"/>
              </a:rPr>
              <a:t>, also  </a:t>
            </a:r>
            <a:r>
              <a:rPr lang="en-US" sz="2000" b="1" dirty="0">
                <a:latin typeface="Times" charset="0"/>
                <a:ea typeface="Times" charset="0"/>
                <a:cs typeface="Times" charset="0"/>
              </a:rPr>
              <a:t>cannot</a:t>
            </a:r>
            <a:r>
              <a:rPr lang="en-US" sz="2000" dirty="0">
                <a:latin typeface="Times" charset="0"/>
                <a:ea typeface="Times" charset="0"/>
                <a:cs typeface="Times" charset="0"/>
              </a:rPr>
              <a:t> express dynamically </a:t>
            </a:r>
            <a:r>
              <a:rPr lang="en-US" sz="2000" b="1" dirty="0">
                <a:latin typeface="Times" charset="0"/>
                <a:ea typeface="Times" charset="0"/>
                <a:cs typeface="Times" charset="0"/>
              </a:rPr>
              <a:t>prioritized</a:t>
            </a:r>
            <a:r>
              <a:rPr lang="en-US" sz="2000" dirty="0">
                <a:latin typeface="Times" charset="0"/>
                <a:ea typeface="Times" charset="0"/>
                <a:cs typeface="Times" charset="0"/>
              </a:rPr>
              <a:t> computation.</a:t>
            </a:r>
            <a:endParaRPr lang="en-US" sz="2000" b="1" dirty="0">
              <a:solidFill>
                <a:srgbClr val="000000"/>
              </a:solidFill>
              <a:latin typeface="Times" charset="0"/>
              <a:ea typeface="Times" charset="0"/>
              <a:cs typeface="Times" charset="0"/>
            </a:endParaRPr>
          </a:p>
        </p:txBody>
      </p:sp>
    </p:spTree>
    <p:extLst>
      <p:ext uri="{BB962C8B-B14F-4D97-AF65-F5344CB8AC3E}">
        <p14:creationId xmlns:p14="http://schemas.microsoft.com/office/powerpoint/2010/main" val="20756612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7700" y="914331"/>
            <a:ext cx="10871200" cy="5416868"/>
          </a:xfrm>
          <a:prstGeom prst="rect">
            <a:avLst/>
          </a:prstGeom>
        </p:spPr>
        <p:txBody>
          <a:bodyPr wrap="square">
            <a:spAutoFit/>
          </a:bodyPr>
          <a:lstStyle/>
          <a:p>
            <a:r>
              <a:rPr lang="en-US" sz="2800" b="1" dirty="0" smtClean="0">
                <a:solidFill>
                  <a:srgbClr val="000000"/>
                </a:solidFill>
                <a:latin typeface="Times-Bold" charset="0"/>
              </a:rPr>
              <a:t>Existing Frameworks:</a:t>
            </a:r>
          </a:p>
          <a:p>
            <a:endParaRPr lang="en-US" sz="2800" b="1" dirty="0">
              <a:solidFill>
                <a:srgbClr val="000000"/>
              </a:solidFill>
              <a:latin typeface="Times-Bold" charset="0"/>
            </a:endParaRPr>
          </a:p>
          <a:p>
            <a:r>
              <a:rPr lang="en-US" sz="2400" b="1" dirty="0">
                <a:solidFill>
                  <a:srgbClr val="000000"/>
                </a:solidFill>
                <a:latin typeface="Times-Bold" charset="0"/>
              </a:rPr>
              <a:t>Systolic</a:t>
            </a:r>
            <a:r>
              <a:rPr lang="en-US" sz="2000" b="1" dirty="0">
                <a:solidFill>
                  <a:srgbClr val="000000"/>
                </a:solidFill>
                <a:latin typeface="Times-Bold" charset="0"/>
              </a:rPr>
              <a:t>: </a:t>
            </a:r>
            <a:endParaRPr lang="en-US" sz="2000" b="1" dirty="0" smtClean="0">
              <a:solidFill>
                <a:srgbClr val="000000"/>
              </a:solidFill>
              <a:latin typeface="Times-Bold" charset="0"/>
            </a:endParaRPr>
          </a:p>
          <a:p>
            <a:r>
              <a:rPr lang="en-US" sz="2000" dirty="0" smtClean="0">
                <a:solidFill>
                  <a:srgbClr val="000000"/>
                </a:solidFill>
                <a:latin typeface="Times-Roman" charset="0"/>
              </a:rPr>
              <a:t>Systolic</a:t>
            </a:r>
            <a:r>
              <a:rPr lang="en-US" sz="2000" b="1" dirty="0" smtClean="0">
                <a:solidFill>
                  <a:srgbClr val="000000"/>
                </a:solidFill>
                <a:latin typeface="Times-Bold" charset="0"/>
              </a:rPr>
              <a:t> </a:t>
            </a:r>
            <a:r>
              <a:rPr lang="en-US" sz="2000" dirty="0">
                <a:solidFill>
                  <a:srgbClr val="000000"/>
                </a:solidFill>
                <a:latin typeface="Times-Roman" charset="0"/>
              </a:rPr>
              <a:t>abstraction extends the DAG framework to the iterative setting,  forces the computation to be decomposed into small atomic components with limited communication between the </a:t>
            </a:r>
            <a:r>
              <a:rPr lang="en-US" sz="2000" dirty="0" smtClean="0">
                <a:solidFill>
                  <a:srgbClr val="000000"/>
                </a:solidFill>
                <a:latin typeface="Times-Roman" charset="0"/>
              </a:rPr>
              <a:t>components. </a:t>
            </a:r>
          </a:p>
          <a:p>
            <a:endParaRPr lang="en-US" sz="2000" dirty="0">
              <a:solidFill>
                <a:srgbClr val="000000"/>
              </a:solidFill>
              <a:latin typeface="Times-Roman" charset="0"/>
            </a:endParaRPr>
          </a:p>
          <a:p>
            <a:r>
              <a:rPr lang="en-US" sz="2000" dirty="0" smtClean="0">
                <a:solidFill>
                  <a:srgbClr val="000000"/>
                </a:solidFill>
                <a:latin typeface="Times-Roman" charset="0"/>
              </a:rPr>
              <a:t>The </a:t>
            </a:r>
            <a:r>
              <a:rPr lang="en-US" sz="2000" dirty="0">
                <a:solidFill>
                  <a:srgbClr val="000000"/>
                </a:solidFill>
                <a:latin typeface="Times-Roman" charset="0"/>
              </a:rPr>
              <a:t>Systolic abstraction uses a directed graph G = (V, E) which is not necessarily acyclic) where each vertex represents a processor, and each edge represents a communication </a:t>
            </a:r>
            <a:r>
              <a:rPr lang="en-US" sz="2000" dirty="0" smtClean="0">
                <a:solidFill>
                  <a:srgbClr val="000000"/>
                </a:solidFill>
                <a:latin typeface="Times-Roman" charset="0"/>
              </a:rPr>
              <a:t>link.</a:t>
            </a:r>
          </a:p>
          <a:p>
            <a:endParaRPr lang="en-US" sz="2000" dirty="0">
              <a:solidFill>
                <a:srgbClr val="000000"/>
              </a:solidFill>
              <a:latin typeface="Times-Roman" charset="0"/>
            </a:endParaRPr>
          </a:p>
          <a:p>
            <a:r>
              <a:rPr lang="en-US" sz="2000" b="1" dirty="0">
                <a:solidFill>
                  <a:srgbClr val="000000"/>
                </a:solidFill>
                <a:latin typeface="Times-Bold" charset="0"/>
              </a:rPr>
              <a:t>Good:  </a:t>
            </a:r>
            <a:r>
              <a:rPr lang="en-US" sz="2000" dirty="0">
                <a:solidFill>
                  <a:srgbClr val="000000"/>
                </a:solidFill>
                <a:latin typeface="Times-Roman" charset="0"/>
              </a:rPr>
              <a:t>can express iterative </a:t>
            </a:r>
            <a:r>
              <a:rPr lang="en-US" sz="2000" dirty="0" smtClean="0">
                <a:solidFill>
                  <a:srgbClr val="000000"/>
                </a:solidFill>
                <a:latin typeface="Times-Roman" charset="0"/>
              </a:rPr>
              <a:t>computation</a:t>
            </a:r>
          </a:p>
          <a:p>
            <a:endParaRPr lang="en-US" sz="2000" dirty="0">
              <a:solidFill>
                <a:srgbClr val="000000"/>
              </a:solidFill>
              <a:latin typeface="Times-Roman" charset="0"/>
            </a:endParaRPr>
          </a:p>
          <a:p>
            <a:r>
              <a:rPr lang="en-US" sz="2000" b="1" dirty="0">
                <a:solidFill>
                  <a:srgbClr val="000000"/>
                </a:solidFill>
                <a:latin typeface="Times-Bold" charset="0"/>
              </a:rPr>
              <a:t>Bad:  </a:t>
            </a:r>
            <a:r>
              <a:rPr lang="en-US" sz="2000" dirty="0" smtClean="0">
                <a:solidFill>
                  <a:srgbClr val="000000"/>
                </a:solidFill>
                <a:latin typeface="Times-Roman" charset="0"/>
              </a:rPr>
              <a:t>unable </a:t>
            </a:r>
            <a:r>
              <a:rPr lang="en-US" sz="2000" dirty="0">
                <a:solidFill>
                  <a:srgbClr val="000000"/>
                </a:solidFill>
                <a:latin typeface="Times-Roman" charset="0"/>
              </a:rPr>
              <a:t>to express the wide variety of </a:t>
            </a:r>
            <a:r>
              <a:rPr lang="en-US" sz="2000" b="1" dirty="0">
                <a:latin typeface="Times" charset="0"/>
                <a:ea typeface="Times" charset="0"/>
                <a:cs typeface="Times" charset="0"/>
              </a:rPr>
              <a:t>update schedules </a:t>
            </a:r>
            <a:r>
              <a:rPr lang="en-US" sz="2000" dirty="0">
                <a:solidFill>
                  <a:srgbClr val="000000"/>
                </a:solidFill>
                <a:latin typeface="Times-Roman" charset="0"/>
              </a:rPr>
              <a:t>used in ML algorithms. (not possible to implement coordinate descent which requires the more sequential Gauss-Seidel schedule.),  also cannot express </a:t>
            </a:r>
            <a:r>
              <a:rPr lang="en-US" sz="2000" b="1" dirty="0">
                <a:latin typeface="Times" charset="0"/>
                <a:ea typeface="Times" charset="0"/>
                <a:cs typeface="Times" charset="0"/>
              </a:rPr>
              <a:t>the dynamic and specialized structured schedules</a:t>
            </a:r>
          </a:p>
          <a:p>
            <a:endParaRPr lang="en-US" sz="2800" b="1" dirty="0">
              <a:solidFill>
                <a:srgbClr val="000000"/>
              </a:solidFill>
              <a:latin typeface="Times-Bold" charset="0"/>
            </a:endParaRPr>
          </a:p>
          <a:p>
            <a:endParaRPr lang="en-US" b="1" dirty="0">
              <a:solidFill>
                <a:srgbClr val="000000"/>
              </a:solidFill>
              <a:latin typeface="Times-Bold" charset="0"/>
            </a:endParaRPr>
          </a:p>
        </p:txBody>
      </p:sp>
    </p:spTree>
    <p:extLst>
      <p:ext uri="{BB962C8B-B14F-4D97-AF65-F5344CB8AC3E}">
        <p14:creationId xmlns:p14="http://schemas.microsoft.com/office/powerpoint/2010/main" val="4481787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079500" y="1199228"/>
            <a:ext cx="9677400" cy="5355312"/>
          </a:xfrm>
          <a:prstGeom prst="rect">
            <a:avLst/>
          </a:prstGeom>
        </p:spPr>
        <p:txBody>
          <a:bodyPr wrap="square">
            <a:spAutoFit/>
          </a:bodyPr>
          <a:lstStyle/>
          <a:p>
            <a:r>
              <a:rPr lang="en-US" sz="2800" b="1" dirty="0" err="1">
                <a:solidFill>
                  <a:srgbClr val="000000"/>
                </a:solidFill>
                <a:latin typeface="Times-Bold" charset="0"/>
              </a:rPr>
              <a:t>GraphLab</a:t>
            </a:r>
            <a:r>
              <a:rPr lang="en-US" sz="2800" b="1" dirty="0">
                <a:solidFill>
                  <a:srgbClr val="000000"/>
                </a:solidFill>
                <a:latin typeface="Times-Bold" charset="0"/>
              </a:rPr>
              <a:t> </a:t>
            </a:r>
            <a:r>
              <a:rPr lang="en-US" sz="2800" b="1" dirty="0" smtClean="0">
                <a:solidFill>
                  <a:srgbClr val="000000"/>
                </a:solidFill>
                <a:latin typeface="Times-Bold" charset="0"/>
              </a:rPr>
              <a:t>Abstraction</a:t>
            </a:r>
          </a:p>
          <a:p>
            <a:endParaRPr lang="en-US" b="1" dirty="0">
              <a:solidFill>
                <a:srgbClr val="000000"/>
              </a:solidFill>
              <a:latin typeface="Times-Bold" charset="0"/>
            </a:endParaRPr>
          </a:p>
          <a:p>
            <a:r>
              <a:rPr lang="en-US" sz="2400" b="1" dirty="0" smtClean="0">
                <a:solidFill>
                  <a:srgbClr val="000000"/>
                </a:solidFill>
                <a:latin typeface="Times-Bold" charset="0"/>
              </a:rPr>
              <a:t>1. Data </a:t>
            </a:r>
            <a:r>
              <a:rPr lang="en-US" sz="2400" b="1" dirty="0">
                <a:solidFill>
                  <a:srgbClr val="000000"/>
                </a:solidFill>
                <a:latin typeface="Times-Bold" charset="0"/>
              </a:rPr>
              <a:t>Model</a:t>
            </a:r>
            <a:r>
              <a:rPr lang="en-US" sz="2400" b="1" dirty="0" smtClean="0">
                <a:solidFill>
                  <a:srgbClr val="000000"/>
                </a:solidFill>
                <a:latin typeface="Times-Bold" charset="0"/>
              </a:rPr>
              <a:t>:</a:t>
            </a:r>
          </a:p>
          <a:p>
            <a:endParaRPr lang="en-US" b="1" dirty="0">
              <a:solidFill>
                <a:srgbClr val="000000"/>
              </a:solidFill>
              <a:latin typeface="Times-Bold" charset="0"/>
            </a:endParaRPr>
          </a:p>
          <a:p>
            <a:r>
              <a:rPr lang="en-US" sz="2000" dirty="0">
                <a:solidFill>
                  <a:srgbClr val="000000"/>
                </a:solidFill>
                <a:latin typeface="Times-Roman" charset="0"/>
              </a:rPr>
              <a:t>The </a:t>
            </a:r>
            <a:r>
              <a:rPr lang="en-US" sz="2000" dirty="0" err="1">
                <a:solidFill>
                  <a:srgbClr val="000000"/>
                </a:solidFill>
                <a:latin typeface="Times-Roman" charset="0"/>
              </a:rPr>
              <a:t>GraphLab</a:t>
            </a:r>
            <a:r>
              <a:rPr lang="en-US" sz="2000" dirty="0">
                <a:solidFill>
                  <a:srgbClr val="000000"/>
                </a:solidFill>
                <a:latin typeface="Times-Roman" charset="0"/>
              </a:rPr>
              <a:t> data model consists of two parts: a directed </a:t>
            </a:r>
            <a:r>
              <a:rPr lang="en-US" sz="2000" b="1" dirty="0">
                <a:solidFill>
                  <a:srgbClr val="000000"/>
                </a:solidFill>
                <a:latin typeface="Times-Bold" charset="0"/>
              </a:rPr>
              <a:t>data graph</a:t>
            </a:r>
            <a:r>
              <a:rPr lang="en-US" sz="2000" dirty="0">
                <a:solidFill>
                  <a:srgbClr val="000000"/>
                </a:solidFill>
                <a:latin typeface="Times-Roman" charset="0"/>
              </a:rPr>
              <a:t>  and a</a:t>
            </a:r>
            <a:r>
              <a:rPr lang="en-US" sz="2000" b="1" dirty="0">
                <a:solidFill>
                  <a:srgbClr val="000000"/>
                </a:solidFill>
                <a:latin typeface="Times-Bold" charset="0"/>
              </a:rPr>
              <a:t> shared data table</a:t>
            </a:r>
            <a:r>
              <a:rPr lang="en-US" sz="2000" dirty="0">
                <a:solidFill>
                  <a:srgbClr val="000000"/>
                </a:solidFill>
                <a:latin typeface="Times-Roman" charset="0"/>
              </a:rPr>
              <a:t>.</a:t>
            </a:r>
          </a:p>
          <a:p>
            <a:endParaRPr lang="en-US" sz="2000" dirty="0">
              <a:solidFill>
                <a:srgbClr val="000000"/>
              </a:solidFill>
              <a:latin typeface="Times-Roman" charset="0"/>
            </a:endParaRPr>
          </a:p>
          <a:p>
            <a:r>
              <a:rPr lang="en-US" sz="2000" b="1" dirty="0">
                <a:solidFill>
                  <a:srgbClr val="000000"/>
                </a:solidFill>
                <a:latin typeface="Times-Bold" charset="0"/>
              </a:rPr>
              <a:t>Data graph:</a:t>
            </a:r>
            <a:r>
              <a:rPr lang="en-US" sz="2000" dirty="0">
                <a:solidFill>
                  <a:srgbClr val="000000"/>
                </a:solidFill>
                <a:latin typeface="Times-Roman" charset="0"/>
              </a:rPr>
              <a:t> The data graph G = (</a:t>
            </a:r>
            <a:r>
              <a:rPr lang="en-US" sz="2000" dirty="0" smtClean="0">
                <a:solidFill>
                  <a:srgbClr val="000000"/>
                </a:solidFill>
                <a:latin typeface="Times-Roman" charset="0"/>
              </a:rPr>
              <a:t>V, E</a:t>
            </a:r>
            <a:r>
              <a:rPr lang="en-US" sz="2000" dirty="0">
                <a:solidFill>
                  <a:srgbClr val="000000"/>
                </a:solidFill>
                <a:latin typeface="Times-Roman" charset="0"/>
              </a:rPr>
              <a:t>)  encodes both the problem specific sparse computational structure  and directly modifiable program state</a:t>
            </a:r>
            <a:r>
              <a:rPr lang="en-US" sz="2000" b="1" dirty="0">
                <a:solidFill>
                  <a:srgbClr val="000000"/>
                </a:solidFill>
                <a:latin typeface="Times-Bold" charset="0"/>
              </a:rPr>
              <a:t>. The user can associate arbitrary blocks of data (or parameters) with each vertex and directed edge in G.</a:t>
            </a:r>
            <a:endParaRPr lang="en-US" sz="2000" b="1" dirty="0">
              <a:solidFill>
                <a:srgbClr val="000000"/>
              </a:solidFill>
              <a:latin typeface="Times-Bold" charset="0"/>
            </a:endParaRPr>
          </a:p>
          <a:p>
            <a:endParaRPr lang="en-US" sz="2000" dirty="0">
              <a:solidFill>
                <a:srgbClr val="000000"/>
              </a:solidFill>
              <a:latin typeface="Times-Roman" charset="0"/>
            </a:endParaRPr>
          </a:p>
          <a:p>
            <a:r>
              <a:rPr lang="en-US" sz="2000" b="1" dirty="0">
                <a:solidFill>
                  <a:srgbClr val="000000"/>
                </a:solidFill>
                <a:latin typeface="Times-Bold" charset="0"/>
              </a:rPr>
              <a:t>Shared </a:t>
            </a:r>
            <a:r>
              <a:rPr lang="en-US" sz="2000" b="1" dirty="0" smtClean="0">
                <a:solidFill>
                  <a:srgbClr val="000000"/>
                </a:solidFill>
                <a:latin typeface="Times-Bold" charset="0"/>
              </a:rPr>
              <a:t>Data Table</a:t>
            </a:r>
            <a:r>
              <a:rPr lang="en-US" sz="2000" b="1" dirty="0">
                <a:solidFill>
                  <a:srgbClr val="000000"/>
                </a:solidFill>
                <a:latin typeface="Times-Bold" charset="0"/>
              </a:rPr>
              <a:t> (</a:t>
            </a:r>
            <a:r>
              <a:rPr lang="en-US" sz="2000" b="1" dirty="0" smtClean="0">
                <a:solidFill>
                  <a:srgbClr val="000000"/>
                </a:solidFill>
                <a:latin typeface="Times-Bold" charset="0"/>
              </a:rPr>
              <a:t>SDT</a:t>
            </a:r>
            <a:r>
              <a:rPr lang="en-US" sz="2000" dirty="0" smtClean="0">
                <a:solidFill>
                  <a:srgbClr val="000000"/>
                </a:solidFill>
                <a:latin typeface="Times-Roman" charset="0"/>
              </a:rPr>
              <a:t>) :  </a:t>
            </a:r>
            <a:r>
              <a:rPr lang="en-US" sz="2000" dirty="0">
                <a:solidFill>
                  <a:srgbClr val="000000"/>
                </a:solidFill>
                <a:latin typeface="Times-Roman" charset="0"/>
              </a:rPr>
              <a:t>To support </a:t>
            </a:r>
            <a:r>
              <a:rPr lang="en-US" sz="2000" b="1" dirty="0">
                <a:solidFill>
                  <a:srgbClr val="000000"/>
                </a:solidFill>
                <a:latin typeface="Times-Bold" charset="0"/>
              </a:rPr>
              <a:t>globally shared state</a:t>
            </a:r>
            <a:r>
              <a:rPr lang="en-US" sz="2000" dirty="0">
                <a:solidFill>
                  <a:srgbClr val="000000"/>
                </a:solidFill>
                <a:latin typeface="Times-Roman" charset="0"/>
              </a:rPr>
              <a:t>, </a:t>
            </a:r>
            <a:r>
              <a:rPr lang="en-US" sz="2000" dirty="0" err="1">
                <a:solidFill>
                  <a:srgbClr val="000000"/>
                </a:solidFill>
                <a:latin typeface="Times-Roman" charset="0"/>
              </a:rPr>
              <a:t>GraphLab</a:t>
            </a:r>
            <a:r>
              <a:rPr lang="en-US" sz="2000" dirty="0">
                <a:solidFill>
                  <a:srgbClr val="000000"/>
                </a:solidFill>
                <a:latin typeface="Times-Roman" charset="0"/>
              </a:rPr>
              <a:t> provides a shared data table (SDT) which is an associative map, T [Key] → Value, between keys and arbitrary blocks of data.</a:t>
            </a:r>
          </a:p>
          <a:p>
            <a:endParaRPr lang="en-US" dirty="0">
              <a:solidFill>
                <a:srgbClr val="000000"/>
              </a:solidFill>
              <a:latin typeface="Times-Roman" charset="0"/>
            </a:endParaRPr>
          </a:p>
          <a:p>
            <a:endParaRPr lang="en-US" dirty="0" smtClean="0">
              <a:solidFill>
                <a:srgbClr val="000000"/>
              </a:solidFill>
              <a:latin typeface="Times-Roman" charset="0"/>
            </a:endParaRPr>
          </a:p>
          <a:p>
            <a:endParaRPr lang="en-US" dirty="0"/>
          </a:p>
        </p:txBody>
      </p:sp>
    </p:spTree>
    <p:extLst>
      <p:ext uri="{BB962C8B-B14F-4D97-AF65-F5344CB8AC3E}">
        <p14:creationId xmlns:p14="http://schemas.microsoft.com/office/powerpoint/2010/main" val="19147206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4300" y="997228"/>
            <a:ext cx="8559800" cy="4616648"/>
          </a:xfrm>
          <a:prstGeom prst="rect">
            <a:avLst/>
          </a:prstGeom>
        </p:spPr>
        <p:txBody>
          <a:bodyPr wrap="square">
            <a:spAutoFit/>
          </a:bodyPr>
          <a:lstStyle/>
          <a:p>
            <a:r>
              <a:rPr lang="en-US" sz="2800" b="1" dirty="0" err="1">
                <a:solidFill>
                  <a:srgbClr val="000000"/>
                </a:solidFill>
                <a:latin typeface="Times-Bold" charset="0"/>
              </a:rPr>
              <a:t>GraphLab</a:t>
            </a:r>
            <a:r>
              <a:rPr lang="en-US" sz="2800" b="1" dirty="0">
                <a:solidFill>
                  <a:srgbClr val="000000"/>
                </a:solidFill>
                <a:latin typeface="Times-Bold" charset="0"/>
              </a:rPr>
              <a:t> Abstraction</a:t>
            </a:r>
          </a:p>
          <a:p>
            <a:endParaRPr lang="en-US" b="1" dirty="0">
              <a:solidFill>
                <a:srgbClr val="000000"/>
              </a:solidFill>
              <a:latin typeface="Times-Bold" charset="0"/>
            </a:endParaRPr>
          </a:p>
          <a:p>
            <a:r>
              <a:rPr lang="en-US" sz="2400" b="1" dirty="0">
                <a:solidFill>
                  <a:srgbClr val="000000"/>
                </a:solidFill>
                <a:latin typeface="Times-Bold" charset="0"/>
              </a:rPr>
              <a:t>2. User Defined Computation</a:t>
            </a:r>
            <a:r>
              <a:rPr lang="en-US" sz="2400" b="1" dirty="0" smtClean="0">
                <a:solidFill>
                  <a:srgbClr val="000000"/>
                </a:solidFill>
                <a:latin typeface="Times-Bold" charset="0"/>
              </a:rPr>
              <a:t>:</a:t>
            </a:r>
          </a:p>
          <a:p>
            <a:endParaRPr lang="en-US" sz="2400" b="1" dirty="0" smtClean="0">
              <a:solidFill>
                <a:srgbClr val="000000"/>
              </a:solidFill>
              <a:latin typeface="Times-Bold" charset="0"/>
            </a:endParaRPr>
          </a:p>
          <a:p>
            <a:r>
              <a:rPr lang="en-US" sz="2000" dirty="0">
                <a:solidFill>
                  <a:srgbClr val="000000"/>
                </a:solidFill>
                <a:latin typeface="Times-Roman" charset="0"/>
              </a:rPr>
              <a:t>Computation in </a:t>
            </a:r>
            <a:r>
              <a:rPr lang="en-US" sz="2000" dirty="0" err="1">
                <a:solidFill>
                  <a:srgbClr val="000000"/>
                </a:solidFill>
                <a:latin typeface="Times-Roman" charset="0"/>
              </a:rPr>
              <a:t>GraphLab</a:t>
            </a:r>
            <a:r>
              <a:rPr lang="en-US" sz="2000" dirty="0">
                <a:solidFill>
                  <a:srgbClr val="000000"/>
                </a:solidFill>
                <a:latin typeface="Times-Roman" charset="0"/>
              </a:rPr>
              <a:t> can be performed either through an</a:t>
            </a:r>
            <a:r>
              <a:rPr lang="en-US" sz="2000" b="1" dirty="0">
                <a:solidFill>
                  <a:srgbClr val="000000"/>
                </a:solidFill>
                <a:latin typeface="Times-Bold" charset="0"/>
              </a:rPr>
              <a:t> update function  </a:t>
            </a:r>
            <a:r>
              <a:rPr lang="en-US" sz="2000" dirty="0">
                <a:solidFill>
                  <a:srgbClr val="000000"/>
                </a:solidFill>
                <a:latin typeface="Times-Roman" charset="0"/>
              </a:rPr>
              <a:t>which defines the local computation, or through the </a:t>
            </a:r>
            <a:r>
              <a:rPr lang="en-US" sz="2000" b="1" dirty="0">
                <a:solidFill>
                  <a:srgbClr val="000000"/>
                </a:solidFill>
                <a:latin typeface="Times-Bold" charset="0"/>
              </a:rPr>
              <a:t>sync mechanism  </a:t>
            </a:r>
            <a:r>
              <a:rPr lang="en-US" sz="2000" dirty="0">
                <a:solidFill>
                  <a:srgbClr val="000000"/>
                </a:solidFill>
                <a:latin typeface="Times-Roman" charset="0"/>
              </a:rPr>
              <a:t>which defines global aggregation. </a:t>
            </a:r>
            <a:endParaRPr lang="en-US" sz="2000" dirty="0" smtClean="0">
              <a:solidFill>
                <a:srgbClr val="000000"/>
              </a:solidFill>
              <a:latin typeface="Times-Roman" charset="0"/>
            </a:endParaRPr>
          </a:p>
          <a:p>
            <a:endParaRPr lang="en-US" sz="2000" dirty="0" smtClean="0">
              <a:solidFill>
                <a:srgbClr val="000000"/>
              </a:solidFill>
              <a:latin typeface="Times-Roman" charset="0"/>
            </a:endParaRPr>
          </a:p>
          <a:p>
            <a:r>
              <a:rPr lang="en-US" sz="2000" b="1" dirty="0">
                <a:solidFill>
                  <a:srgbClr val="000000"/>
                </a:solidFill>
                <a:latin typeface="Times-Bold" charset="0"/>
              </a:rPr>
              <a:t>The </a:t>
            </a:r>
            <a:r>
              <a:rPr lang="en-US" sz="2000" b="1" dirty="0" smtClean="0">
                <a:solidFill>
                  <a:srgbClr val="000000"/>
                </a:solidFill>
                <a:latin typeface="Times-Bold" charset="0"/>
              </a:rPr>
              <a:t>update </a:t>
            </a:r>
            <a:r>
              <a:rPr lang="en-US" sz="2000" b="1" dirty="0">
                <a:solidFill>
                  <a:srgbClr val="000000"/>
                </a:solidFill>
                <a:latin typeface="Times-Bold" charset="0"/>
              </a:rPr>
              <a:t>f</a:t>
            </a:r>
            <a:r>
              <a:rPr lang="en-US" sz="2000" b="1" dirty="0" smtClean="0">
                <a:solidFill>
                  <a:srgbClr val="000000"/>
                </a:solidFill>
                <a:latin typeface="Times-Bold" charset="0"/>
              </a:rPr>
              <a:t>unction </a:t>
            </a:r>
            <a:r>
              <a:rPr lang="en-US" sz="2000" dirty="0">
                <a:solidFill>
                  <a:srgbClr val="000000"/>
                </a:solidFill>
                <a:latin typeface="Times-Roman" charset="0"/>
              </a:rPr>
              <a:t>is analogous to the Map in MapReduce, but unlike in MapReduce, update </a:t>
            </a:r>
            <a:r>
              <a:rPr lang="en-US" sz="2000" dirty="0" smtClean="0">
                <a:solidFill>
                  <a:srgbClr val="000000"/>
                </a:solidFill>
                <a:latin typeface="Times-Roman" charset="0"/>
              </a:rPr>
              <a:t>functions </a:t>
            </a:r>
            <a:r>
              <a:rPr lang="en-US" sz="2000" u="sng" dirty="0">
                <a:solidFill>
                  <a:srgbClr val="000000"/>
                </a:solidFill>
                <a:latin typeface="Times-Roman" charset="0"/>
              </a:rPr>
              <a:t>are permitted to access and modify overlapping contexts in the graph. </a:t>
            </a:r>
          </a:p>
          <a:p>
            <a:endParaRPr lang="en-US" sz="2000" dirty="0">
              <a:solidFill>
                <a:srgbClr val="000000"/>
              </a:solidFill>
              <a:latin typeface="Times-Roman" charset="0"/>
            </a:endParaRPr>
          </a:p>
          <a:p>
            <a:r>
              <a:rPr lang="en-US" sz="2000" b="1" dirty="0">
                <a:solidFill>
                  <a:srgbClr val="000000"/>
                </a:solidFill>
                <a:latin typeface="Times-Bold" charset="0"/>
              </a:rPr>
              <a:t>The sync mechanism </a:t>
            </a:r>
            <a:r>
              <a:rPr lang="en-US" sz="2000" dirty="0">
                <a:solidFill>
                  <a:srgbClr val="000000"/>
                </a:solidFill>
                <a:latin typeface="Times-Roman" charset="0"/>
              </a:rPr>
              <a:t>is analogous to the Reduce operation, but unlike in MapReduce, the sync mechanism </a:t>
            </a:r>
            <a:r>
              <a:rPr lang="en-US" sz="2000" u="sng" dirty="0">
                <a:solidFill>
                  <a:srgbClr val="000000"/>
                </a:solidFill>
                <a:latin typeface="Times-Roman" charset="0"/>
              </a:rPr>
              <a:t>runs concurrently with the update functions.</a:t>
            </a:r>
          </a:p>
        </p:txBody>
      </p:sp>
    </p:spTree>
    <p:extLst>
      <p:ext uri="{BB962C8B-B14F-4D97-AF65-F5344CB8AC3E}">
        <p14:creationId xmlns:p14="http://schemas.microsoft.com/office/powerpoint/2010/main" val="5516772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330200"/>
            <a:ext cx="9563100" cy="5539978"/>
          </a:xfrm>
          <a:prstGeom prst="rect">
            <a:avLst/>
          </a:prstGeom>
        </p:spPr>
        <p:txBody>
          <a:bodyPr wrap="square">
            <a:spAutoFit/>
          </a:bodyPr>
          <a:lstStyle/>
          <a:p>
            <a:r>
              <a:rPr lang="en-US" sz="2800" b="1" dirty="0" smtClean="0">
                <a:solidFill>
                  <a:srgbClr val="000000"/>
                </a:solidFill>
                <a:latin typeface="Times-Roman" charset="0"/>
              </a:rPr>
              <a:t>2.1 Update </a:t>
            </a:r>
            <a:r>
              <a:rPr lang="en-US" sz="2800" b="1" dirty="0">
                <a:solidFill>
                  <a:srgbClr val="000000"/>
                </a:solidFill>
                <a:latin typeface="Times-Roman" charset="0"/>
              </a:rPr>
              <a:t>function</a:t>
            </a:r>
            <a:r>
              <a:rPr lang="en-US" sz="2800" b="1" dirty="0" smtClean="0">
                <a:solidFill>
                  <a:srgbClr val="000000"/>
                </a:solidFill>
                <a:latin typeface="Times-Roman" charset="0"/>
              </a:rPr>
              <a:t>:</a:t>
            </a:r>
          </a:p>
          <a:p>
            <a:r>
              <a:rPr lang="en-US" dirty="0">
                <a:solidFill>
                  <a:srgbClr val="000000"/>
                </a:solidFill>
                <a:latin typeface="Times-Roman" charset="0"/>
              </a:rPr>
              <a:t/>
            </a:r>
            <a:br>
              <a:rPr lang="en-US" dirty="0">
                <a:solidFill>
                  <a:srgbClr val="000000"/>
                </a:solidFill>
                <a:latin typeface="Times-Roman" charset="0"/>
              </a:rPr>
            </a:br>
            <a:r>
              <a:rPr lang="en-US" sz="2000" b="1" dirty="0" err="1">
                <a:solidFill>
                  <a:srgbClr val="000000"/>
                </a:solidFill>
                <a:latin typeface="Times-Bold" charset="0"/>
              </a:rPr>
              <a:t>Defination</a:t>
            </a:r>
            <a:r>
              <a:rPr lang="en-US" sz="2400" dirty="0" smtClean="0">
                <a:solidFill>
                  <a:srgbClr val="000000"/>
                </a:solidFill>
                <a:latin typeface="Times-Roman" charset="0"/>
              </a:rPr>
              <a:t>: </a:t>
            </a:r>
            <a:r>
              <a:rPr lang="en-US" sz="2000" dirty="0" smtClean="0">
                <a:solidFill>
                  <a:srgbClr val="000000"/>
                </a:solidFill>
                <a:latin typeface="Times-Roman" charset="0"/>
              </a:rPr>
              <a:t>A </a:t>
            </a:r>
            <a:r>
              <a:rPr lang="en-US" sz="2000" dirty="0" err="1">
                <a:solidFill>
                  <a:srgbClr val="000000"/>
                </a:solidFill>
                <a:latin typeface="Times-Roman" charset="0"/>
              </a:rPr>
              <a:t>GraphLab</a:t>
            </a:r>
            <a:r>
              <a:rPr lang="en-US" sz="2000" dirty="0">
                <a:solidFill>
                  <a:srgbClr val="000000"/>
                </a:solidFill>
                <a:latin typeface="Times-Roman" charset="0"/>
              </a:rPr>
              <a:t> update function is a stateless user-defined function which operates on the data associated with small neighborhoods in the graph and represents the core element </a:t>
            </a:r>
            <a:r>
              <a:rPr lang="en-US" sz="2000" dirty="0" smtClean="0">
                <a:solidFill>
                  <a:srgbClr val="000000"/>
                </a:solidFill>
                <a:latin typeface="Times-Roman" charset="0"/>
              </a:rPr>
              <a:t>.</a:t>
            </a:r>
          </a:p>
          <a:p>
            <a:endParaRPr lang="en-US" sz="2000" dirty="0">
              <a:solidFill>
                <a:srgbClr val="000000"/>
              </a:solidFill>
              <a:latin typeface="Times-Roman" charset="0"/>
            </a:endParaRPr>
          </a:p>
          <a:p>
            <a:endParaRPr lang="en-US" sz="2000" dirty="0" smtClean="0">
              <a:solidFill>
                <a:srgbClr val="000000"/>
              </a:solidFill>
              <a:latin typeface="Times-Roman" charset="0"/>
            </a:endParaRPr>
          </a:p>
          <a:p>
            <a:endParaRPr lang="en-US" sz="2000" dirty="0">
              <a:solidFill>
                <a:srgbClr val="000000"/>
              </a:solidFill>
              <a:latin typeface="Times-Roman" charset="0"/>
            </a:endParaRPr>
          </a:p>
          <a:p>
            <a:endParaRPr lang="en-US" sz="2000" dirty="0" smtClean="0">
              <a:solidFill>
                <a:srgbClr val="000000"/>
              </a:solidFill>
              <a:latin typeface="Times-Roman" charset="0"/>
            </a:endParaRPr>
          </a:p>
          <a:p>
            <a:endParaRPr lang="en-US" sz="2000" dirty="0" smtClean="0">
              <a:solidFill>
                <a:srgbClr val="000000"/>
              </a:solidFill>
              <a:latin typeface="Times-Roman" charset="0"/>
            </a:endParaRPr>
          </a:p>
          <a:p>
            <a:r>
              <a:rPr lang="en-US" sz="2000" b="1" dirty="0">
                <a:solidFill>
                  <a:srgbClr val="000000"/>
                </a:solidFill>
                <a:latin typeface="Times-Bold" charset="0"/>
              </a:rPr>
              <a:t>Details</a:t>
            </a:r>
            <a:r>
              <a:rPr lang="en-US" sz="2400" dirty="0" smtClean="0">
                <a:solidFill>
                  <a:srgbClr val="000000"/>
                </a:solidFill>
                <a:latin typeface="Times-Roman" charset="0"/>
              </a:rPr>
              <a:t>:  </a:t>
            </a:r>
            <a:r>
              <a:rPr lang="en-US" sz="2000" dirty="0">
                <a:solidFill>
                  <a:srgbClr val="000000"/>
                </a:solidFill>
                <a:latin typeface="Times-Roman" charset="0"/>
              </a:rPr>
              <a:t>For every vertex v , we define </a:t>
            </a:r>
            <a:r>
              <a:rPr lang="en-US" sz="2000" dirty="0" err="1">
                <a:solidFill>
                  <a:srgbClr val="000000"/>
                </a:solidFill>
                <a:latin typeface="Times-Roman" charset="0"/>
              </a:rPr>
              <a:t>S</a:t>
            </a:r>
            <a:r>
              <a:rPr lang="en-US" sz="2000" baseline="-25000" dirty="0" err="1">
                <a:solidFill>
                  <a:srgbClr val="000000"/>
                </a:solidFill>
                <a:latin typeface="Times-Roman" charset="0"/>
              </a:rPr>
              <a:t>v</a:t>
            </a:r>
            <a:r>
              <a:rPr lang="en-US" sz="2000" baseline="-25000" dirty="0">
                <a:solidFill>
                  <a:srgbClr val="000000"/>
                </a:solidFill>
                <a:latin typeface="Times-Roman" charset="0"/>
              </a:rPr>
              <a:t> </a:t>
            </a:r>
            <a:r>
              <a:rPr lang="en-US" sz="2000" dirty="0">
                <a:solidFill>
                  <a:srgbClr val="000000"/>
                </a:solidFill>
                <a:latin typeface="Times-Roman" charset="0"/>
              </a:rPr>
              <a:t> as the neighborhood of v which consists of </a:t>
            </a:r>
            <a:r>
              <a:rPr lang="en-US" sz="2000" b="1" u="sng" dirty="0">
                <a:solidFill>
                  <a:srgbClr val="000000"/>
                </a:solidFill>
                <a:latin typeface="Times-Roman" charset="0"/>
              </a:rPr>
              <a:t>v</a:t>
            </a:r>
            <a:r>
              <a:rPr lang="en-US" sz="2000" dirty="0">
                <a:solidFill>
                  <a:srgbClr val="000000"/>
                </a:solidFill>
                <a:latin typeface="Times-Roman" charset="0"/>
              </a:rPr>
              <a:t> , </a:t>
            </a:r>
            <a:r>
              <a:rPr lang="en-US" sz="2000" b="1" u="sng" dirty="0">
                <a:solidFill>
                  <a:srgbClr val="000000"/>
                </a:solidFill>
                <a:latin typeface="Times-Roman" charset="0"/>
              </a:rPr>
              <a:t>its adjacent edges </a:t>
            </a:r>
            <a:r>
              <a:rPr lang="en-US" sz="2000" dirty="0">
                <a:solidFill>
                  <a:srgbClr val="000000"/>
                </a:solidFill>
                <a:latin typeface="Times-Roman" charset="0"/>
              </a:rPr>
              <a:t>(both inbound and outbound) and </a:t>
            </a:r>
            <a:r>
              <a:rPr lang="en-US" sz="2000" b="1" u="sng" dirty="0">
                <a:solidFill>
                  <a:srgbClr val="000000"/>
                </a:solidFill>
                <a:latin typeface="Times-Roman" charset="0"/>
              </a:rPr>
              <a:t>its neighboring vertices </a:t>
            </a:r>
            <a:r>
              <a:rPr lang="en-US" sz="2000" b="1" u="sng" dirty="0" smtClean="0">
                <a:solidFill>
                  <a:srgbClr val="000000"/>
                </a:solidFill>
                <a:latin typeface="Times-Roman" charset="0"/>
              </a:rPr>
              <a:t>.</a:t>
            </a:r>
            <a:r>
              <a:rPr lang="en-US" sz="2000" dirty="0" smtClean="0">
                <a:solidFill>
                  <a:srgbClr val="000000"/>
                </a:solidFill>
                <a:latin typeface="Times-Roman" charset="0"/>
              </a:rPr>
              <a:t>We </a:t>
            </a:r>
            <a:r>
              <a:rPr lang="en-US" sz="2000" dirty="0">
                <a:solidFill>
                  <a:srgbClr val="000000"/>
                </a:solidFill>
                <a:latin typeface="Times-Roman" charset="0"/>
              </a:rPr>
              <a:t>define </a:t>
            </a:r>
            <a:r>
              <a:rPr lang="en-US" sz="2000" dirty="0" err="1">
                <a:solidFill>
                  <a:srgbClr val="000000"/>
                </a:solidFill>
                <a:latin typeface="Times-Roman" charset="0"/>
              </a:rPr>
              <a:t>D</a:t>
            </a:r>
            <a:r>
              <a:rPr lang="en-US" sz="2000" baseline="-25000" dirty="0" err="1">
                <a:solidFill>
                  <a:srgbClr val="000000"/>
                </a:solidFill>
                <a:latin typeface="Times-Roman" charset="0"/>
              </a:rPr>
              <a:t>Sv</a:t>
            </a:r>
            <a:r>
              <a:rPr lang="en-US" sz="2000" baseline="-25000" dirty="0">
                <a:solidFill>
                  <a:srgbClr val="000000"/>
                </a:solidFill>
                <a:latin typeface="Times-Roman" charset="0"/>
              </a:rPr>
              <a:t> </a:t>
            </a:r>
            <a:r>
              <a:rPr lang="en-US" sz="2000" dirty="0">
                <a:solidFill>
                  <a:srgbClr val="000000"/>
                </a:solidFill>
                <a:latin typeface="Times-Roman" charset="0"/>
              </a:rPr>
              <a:t>as the data corresponding to the neighborhood </a:t>
            </a:r>
            <a:r>
              <a:rPr lang="en-US" sz="2000" dirty="0" err="1">
                <a:solidFill>
                  <a:srgbClr val="000000"/>
                </a:solidFill>
                <a:latin typeface="Times-Roman" charset="0"/>
              </a:rPr>
              <a:t>S</a:t>
            </a:r>
            <a:r>
              <a:rPr lang="en-US" sz="2000" baseline="-25000" dirty="0" err="1">
                <a:solidFill>
                  <a:srgbClr val="000000"/>
                </a:solidFill>
                <a:latin typeface="Times-Roman" charset="0"/>
              </a:rPr>
              <a:t>v</a:t>
            </a:r>
            <a:r>
              <a:rPr lang="en-US" sz="2000" dirty="0">
                <a:solidFill>
                  <a:srgbClr val="000000"/>
                </a:solidFill>
                <a:latin typeface="Times-Roman" charset="0"/>
              </a:rPr>
              <a:t> . </a:t>
            </a:r>
            <a:endParaRPr lang="en-US" sz="2000" dirty="0" smtClean="0">
              <a:solidFill>
                <a:srgbClr val="000000"/>
              </a:solidFill>
              <a:latin typeface="Times-Roman" charset="0"/>
            </a:endParaRPr>
          </a:p>
          <a:p>
            <a:endParaRPr lang="en-US" sz="2000" dirty="0">
              <a:solidFill>
                <a:srgbClr val="000000"/>
              </a:solidFill>
              <a:latin typeface="Times-Roman" charset="0"/>
            </a:endParaRPr>
          </a:p>
          <a:p>
            <a:r>
              <a:rPr lang="en-US" sz="2000" dirty="0" smtClean="0">
                <a:solidFill>
                  <a:srgbClr val="000000"/>
                </a:solidFill>
                <a:latin typeface="Times-Roman" charset="0"/>
              </a:rPr>
              <a:t>In </a:t>
            </a:r>
            <a:r>
              <a:rPr lang="en-US" sz="2000" dirty="0">
                <a:solidFill>
                  <a:srgbClr val="000000"/>
                </a:solidFill>
                <a:latin typeface="Times-Roman" charset="0"/>
              </a:rPr>
              <a:t>addition to </a:t>
            </a:r>
            <a:r>
              <a:rPr lang="en-US" sz="2000" dirty="0" err="1">
                <a:solidFill>
                  <a:srgbClr val="000000"/>
                </a:solidFill>
                <a:latin typeface="Times-Roman" charset="0"/>
              </a:rPr>
              <a:t>D</a:t>
            </a:r>
            <a:r>
              <a:rPr lang="en-US" sz="2000" baseline="-25000" dirty="0" err="1">
                <a:solidFill>
                  <a:srgbClr val="000000"/>
                </a:solidFill>
                <a:latin typeface="Times-Roman" charset="0"/>
              </a:rPr>
              <a:t>Sv</a:t>
            </a:r>
            <a:r>
              <a:rPr lang="en-US" sz="2000" baseline="-25000" dirty="0">
                <a:solidFill>
                  <a:srgbClr val="000000"/>
                </a:solidFill>
                <a:latin typeface="Times-Roman" charset="0"/>
              </a:rPr>
              <a:t> </a:t>
            </a:r>
            <a:r>
              <a:rPr lang="en-US" sz="2000" dirty="0" smtClean="0">
                <a:solidFill>
                  <a:srgbClr val="000000"/>
                </a:solidFill>
                <a:latin typeface="Times-Roman" charset="0"/>
              </a:rPr>
              <a:t>, </a:t>
            </a:r>
            <a:r>
              <a:rPr lang="en-US" sz="2000" dirty="0">
                <a:solidFill>
                  <a:srgbClr val="000000"/>
                </a:solidFill>
                <a:latin typeface="Times-Roman" charset="0"/>
              </a:rPr>
              <a:t>update functions also have read-only  access, to the shared data table T . We define the application of the update function f  to the vertex v  as the state mutating computation</a:t>
            </a:r>
            <a:r>
              <a:rPr lang="en-US" sz="2000" dirty="0" smtClean="0">
                <a:solidFill>
                  <a:srgbClr val="000000"/>
                </a:solidFill>
                <a:latin typeface="Times-Roman" charset="0"/>
              </a:rPr>
              <a:t>:</a:t>
            </a:r>
            <a:endParaRPr lang="en-US" dirty="0">
              <a:solidFill>
                <a:srgbClr val="000000"/>
              </a:solidFill>
              <a:latin typeface="Times-Roman" charset="0"/>
            </a:endParaRPr>
          </a:p>
        </p:txBody>
      </p:sp>
      <p:pic>
        <p:nvPicPr>
          <p:cNvPr id="3" name="Picture 2"/>
          <p:cNvPicPr>
            <a:picLocks noChangeAspect="1"/>
          </p:cNvPicPr>
          <p:nvPr/>
        </p:nvPicPr>
        <p:blipFill>
          <a:blip r:embed="rId2"/>
          <a:stretch>
            <a:fillRect/>
          </a:stretch>
        </p:blipFill>
        <p:spPr>
          <a:xfrm>
            <a:off x="2578100" y="1708150"/>
            <a:ext cx="6311900" cy="1841500"/>
          </a:xfrm>
          <a:prstGeom prst="rect">
            <a:avLst/>
          </a:prstGeom>
        </p:spPr>
      </p:pic>
      <p:pic>
        <p:nvPicPr>
          <p:cNvPr id="4" name="Picture 3"/>
          <p:cNvPicPr>
            <a:picLocks noChangeAspect="1"/>
          </p:cNvPicPr>
          <p:nvPr/>
        </p:nvPicPr>
        <p:blipFill>
          <a:blip r:embed="rId3"/>
          <a:stretch>
            <a:fillRect/>
          </a:stretch>
        </p:blipFill>
        <p:spPr>
          <a:xfrm>
            <a:off x="3295650" y="5689600"/>
            <a:ext cx="2552700" cy="584200"/>
          </a:xfrm>
          <a:prstGeom prst="rect">
            <a:avLst/>
          </a:prstGeom>
        </p:spPr>
      </p:pic>
    </p:spTree>
    <p:extLst>
      <p:ext uri="{BB962C8B-B14F-4D97-AF65-F5344CB8AC3E}">
        <p14:creationId xmlns:p14="http://schemas.microsoft.com/office/powerpoint/2010/main" val="13524013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1094</TotalTime>
  <Words>1685</Words>
  <Application>Microsoft Macintosh PowerPoint</Application>
  <PresentationFormat>Widescreen</PresentationFormat>
  <Paragraphs>237</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Calibri</vt:lpstr>
      <vt:lpstr>Calibri Light</vt:lpstr>
      <vt:lpstr>DengXian</vt:lpstr>
      <vt:lpstr>Helvetica</vt:lpstr>
      <vt:lpstr>Times</vt:lpstr>
      <vt:lpstr>Times-Bold</vt:lpstr>
      <vt:lpstr>Times-Roman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Bian, Siyu</dc:creator>
  <cp:lastModifiedBy>Bian, Siyu</cp:lastModifiedBy>
  <cp:revision>83</cp:revision>
  <dcterms:created xsi:type="dcterms:W3CDTF">2017-11-29T01:52:08Z</dcterms:created>
  <dcterms:modified xsi:type="dcterms:W3CDTF">2017-12-04T14:49:53Z</dcterms:modified>
</cp:coreProperties>
</file>