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notesMasterIdLst>
    <p:notesMasterId r:id="rId38"/>
  </p:notesMasterIdLst>
  <p:sldIdLst>
    <p:sldId id="256" r:id="rId2"/>
    <p:sldId id="351" r:id="rId3"/>
    <p:sldId id="347" r:id="rId4"/>
    <p:sldId id="316" r:id="rId5"/>
    <p:sldId id="355" r:id="rId6"/>
    <p:sldId id="364" r:id="rId7"/>
    <p:sldId id="353" r:id="rId8"/>
    <p:sldId id="357" r:id="rId9"/>
    <p:sldId id="328" r:id="rId10"/>
    <p:sldId id="359" r:id="rId11"/>
    <p:sldId id="330" r:id="rId12"/>
    <p:sldId id="331" r:id="rId13"/>
    <p:sldId id="332" r:id="rId14"/>
    <p:sldId id="360" r:id="rId15"/>
    <p:sldId id="333" r:id="rId16"/>
    <p:sldId id="334" r:id="rId17"/>
    <p:sldId id="338" r:id="rId18"/>
    <p:sldId id="264" r:id="rId19"/>
    <p:sldId id="340" r:id="rId20"/>
    <p:sldId id="342" r:id="rId21"/>
    <p:sldId id="343" r:id="rId22"/>
    <p:sldId id="260" r:id="rId23"/>
    <p:sldId id="303" r:id="rId24"/>
    <p:sldId id="299" r:id="rId25"/>
    <p:sldId id="300" r:id="rId26"/>
    <p:sldId id="301" r:id="rId27"/>
    <p:sldId id="362" r:id="rId28"/>
    <p:sldId id="326" r:id="rId29"/>
    <p:sldId id="325" r:id="rId30"/>
    <p:sldId id="292" r:id="rId31"/>
    <p:sldId id="302" r:id="rId32"/>
    <p:sldId id="297" r:id="rId33"/>
    <p:sldId id="306" r:id="rId34"/>
    <p:sldId id="289" r:id="rId35"/>
    <p:sldId id="345" r:id="rId36"/>
    <p:sldId id="259" r:id="rId37"/>
  </p:sldIdLst>
  <p:sldSz cx="12192000" cy="6858000"/>
  <p:notesSz cx="7010400" cy="9236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ilu Huang" initials="SH" lastIdx="2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A695"/>
    <a:srgbClr val="F2B800"/>
    <a:srgbClr val="FFD9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78" autoAdjust="0"/>
    <p:restoredTop sz="72593" autoAdjust="0"/>
  </p:normalViewPr>
  <p:slideViewPr>
    <p:cSldViewPr snapToGrid="0">
      <p:cViewPr varScale="1">
        <p:scale>
          <a:sx n="65" d="100"/>
          <a:sy n="65" d="100"/>
        </p:scale>
        <p:origin x="144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notesMaster" Target="notesMasters/notesMaster1.xml"/><Relationship Id="rId39" Type="http://schemas.openxmlformats.org/officeDocument/2006/relationships/commentAuthors" Target="commentAuthors.xml"/><Relationship Id="rId40" Type="http://schemas.openxmlformats.org/officeDocument/2006/relationships/presProps" Target="presProps.xml"/><Relationship Id="rId41" Type="http://schemas.openxmlformats.org/officeDocument/2006/relationships/viewProps" Target="viewProps.xml"/><Relationship Id="rId42" Type="http://schemas.openxmlformats.org/officeDocument/2006/relationships/theme" Target="theme/theme1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3037840" cy="463408"/>
          </a:xfrm>
          <a:prstGeom prst="rect">
            <a:avLst/>
          </a:prstGeom>
        </p:spPr>
        <p:txBody>
          <a:bodyPr vert="horz" lIns="92830" tIns="46415" rIns="92830" bIns="4641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2"/>
            <a:ext cx="3037840" cy="463408"/>
          </a:xfrm>
          <a:prstGeom prst="rect">
            <a:avLst/>
          </a:prstGeom>
        </p:spPr>
        <p:txBody>
          <a:bodyPr vert="horz" lIns="92830" tIns="46415" rIns="92830" bIns="46415" rtlCol="0"/>
          <a:lstStyle>
            <a:lvl1pPr algn="r">
              <a:defRPr sz="1200"/>
            </a:lvl1pPr>
          </a:lstStyle>
          <a:p>
            <a:fld id="{D90BCB02-C34F-4CF9-9B01-C151552CD372}" type="datetimeFigureOut">
              <a:rPr lang="en-US" smtClean="0"/>
              <a:t>12/3/17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33425" y="1154113"/>
            <a:ext cx="5543550" cy="31178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830" tIns="46415" rIns="92830" bIns="46415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44863"/>
            <a:ext cx="5608320" cy="3636705"/>
          </a:xfrm>
          <a:prstGeom prst="rect">
            <a:avLst/>
          </a:prstGeom>
        </p:spPr>
        <p:txBody>
          <a:bodyPr vert="horz" lIns="92830" tIns="46415" rIns="92830" bIns="46415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671"/>
            <a:ext cx="3037840" cy="463407"/>
          </a:xfrm>
          <a:prstGeom prst="rect">
            <a:avLst/>
          </a:prstGeom>
        </p:spPr>
        <p:txBody>
          <a:bodyPr vert="horz" lIns="92830" tIns="46415" rIns="92830" bIns="4641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772671"/>
            <a:ext cx="3037840" cy="463407"/>
          </a:xfrm>
          <a:prstGeom prst="rect">
            <a:avLst/>
          </a:prstGeom>
        </p:spPr>
        <p:txBody>
          <a:bodyPr vert="horz" lIns="92830" tIns="46415" rIns="92830" bIns="46415" rtlCol="0" anchor="b"/>
          <a:lstStyle>
            <a:lvl1pPr algn="r">
              <a:defRPr sz="1200"/>
            </a:lvl1pPr>
          </a:lstStyle>
          <a:p>
            <a:fld id="{C850C353-9E83-4236-BBCD-40B5066D0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6474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50C353-9E83-4236-BBCD-40B5066D051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5912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50C353-9E83-4236-BBCD-40B5066D051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467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50C353-9E83-4236-BBCD-40B5066D051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8822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50C353-9E83-4236-BBCD-40B5066D051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3526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50C353-9E83-4236-BBCD-40B5066D051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3817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50C353-9E83-4236-BBCD-40B5066D051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9720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50C353-9E83-4236-BBCD-40B5066D051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3218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50C353-9E83-4236-BBCD-40B5066D051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1084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50C353-9E83-4236-BBCD-40B5066D051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3362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50C353-9E83-4236-BBCD-40B5066D051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3104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50C353-9E83-4236-BBCD-40B5066D051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6102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28299"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50C353-9E83-4236-BBCD-40B5066D051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18254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50C353-9E83-4236-BBCD-40B5066D051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20307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50C353-9E83-4236-BBCD-40B5066D051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59927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50C353-9E83-4236-BBCD-40B5066D051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11908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50C353-9E83-4236-BBCD-40B5066D051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2517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50C353-9E83-4236-BBCD-40B5066D051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39975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50C353-9E83-4236-BBCD-40B5066D051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26137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50C353-9E83-4236-BBCD-40B5066D051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46794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50C353-9E83-4236-BBCD-40B5066D051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15689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50C353-9E83-4236-BBCD-40B5066D051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05814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50C353-9E83-4236-BBCD-40B5066D051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4364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50C353-9E83-4236-BBCD-40B5066D051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25014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50C353-9E83-4236-BBCD-40B5066D051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17222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50C353-9E83-4236-BBCD-40B5066D051C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65186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50C353-9E83-4236-BBCD-40B5066D051C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3369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50C353-9E83-4236-BBCD-40B5066D051C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12860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50C353-9E83-4236-BBCD-40B5066D051C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96671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50C353-9E83-4236-BBCD-40B5066D051C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65243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50C353-9E83-4236-BBCD-40B5066D051C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7838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50C353-9E83-4236-BBCD-40B5066D051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9318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50C353-9E83-4236-BBCD-40B5066D051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0202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50C353-9E83-4236-BBCD-40B5066D051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0090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50C353-9E83-4236-BBCD-40B5066D051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4917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50C353-9E83-4236-BBCD-40B5066D051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7278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50C353-9E83-4236-BBCD-40B5066D051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8410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4C83C-9813-43F6-BA5D-73E216BF97EA}" type="datetime1">
              <a:rPr lang="en-US" smtClean="0"/>
              <a:t>12/3/17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CECCE-2625-4AB5-8C1A-2BB9559D5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15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302DF-FAE6-403F-82C2-749FE65E4694}" type="datetime1">
              <a:rPr lang="en-US" smtClean="0"/>
              <a:t>12/3/17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CECCE-2625-4AB5-8C1A-2BB9559D5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314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A3706-F6BD-482F-A1AD-5771802263DC}" type="datetime1">
              <a:rPr lang="en-US" smtClean="0"/>
              <a:t>12/3/17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CECCE-2625-4AB5-8C1A-2BB9559D5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202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A47DD-3314-4774-9516-A2A99A448FDA}" type="datetime1">
              <a:rPr lang="en-US" smtClean="0"/>
              <a:t>12/3/17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CECCE-2625-4AB5-8C1A-2BB9559D5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167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45170-E84F-4999-B69E-C63DB1B933D9}" type="datetime1">
              <a:rPr lang="en-US" smtClean="0"/>
              <a:t>12/3/17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CECCE-2625-4AB5-8C1A-2BB9559D5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687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C52DD-3416-478F-8773-C51D63DBA7DA}" type="datetime1">
              <a:rPr lang="en-US" smtClean="0"/>
              <a:t>12/3/17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CECCE-2625-4AB5-8C1A-2BB9559D5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313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F0138-71D3-475F-93F6-1B1121FC9EB3}" type="datetime1">
              <a:rPr lang="en-US" smtClean="0"/>
              <a:t>12/3/17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CECCE-2625-4AB5-8C1A-2BB9559D5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009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67ABA-8A13-4C2D-99AC-CDB12DDD4279}" type="datetime1">
              <a:rPr lang="en-US" smtClean="0"/>
              <a:t>12/3/17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CECCE-2625-4AB5-8C1A-2BB9559D5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431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A0EC0-3313-4DD5-960F-8E591020B0CE}" type="datetime1">
              <a:rPr lang="en-US" smtClean="0"/>
              <a:t>12/3/17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CECCE-2625-4AB5-8C1A-2BB9559D5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74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2B1A9-43E4-4EF8-B1A9-E61B7387DF5E}" type="datetime1">
              <a:rPr lang="en-US" smtClean="0"/>
              <a:t>12/3/17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CECCE-2625-4AB5-8C1A-2BB9559D5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8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C74F3-0BC4-491D-B9A9-60A90766337B}" type="datetime1">
              <a:rPr lang="en-US" smtClean="0"/>
              <a:t>12/3/17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CECCE-2625-4AB5-8C1A-2BB9559D5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653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3048A1-8C06-4857-9FF1-1A796C2CF0E5}" type="datetime1">
              <a:rPr lang="en-US" smtClean="0"/>
              <a:t>12/3/17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4CECCE-2625-4AB5-8C1A-2BB9559D5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544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30.png"/><Relationship Id="rId1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gif"/><Relationship Id="rId4" Type="http://schemas.openxmlformats.org/officeDocument/2006/relationships/image" Target="../media/image19.png"/><Relationship Id="rId5" Type="http://schemas.openxmlformats.org/officeDocument/2006/relationships/image" Target="../media/image24.png"/><Relationship Id="rId6" Type="http://schemas.openxmlformats.org/officeDocument/2006/relationships/image" Target="../media/image25.png"/><Relationship Id="rId7" Type="http://schemas.openxmlformats.org/officeDocument/2006/relationships/image" Target="../media/image26.png"/><Relationship Id="rId8" Type="http://schemas.openxmlformats.org/officeDocument/2006/relationships/image" Target="../media/image27.png"/><Relationship Id="rId9" Type="http://schemas.openxmlformats.org/officeDocument/2006/relationships/image" Target="../media/image28.png"/><Relationship Id="rId10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1.png"/><Relationship Id="rId4" Type="http://schemas.openxmlformats.org/officeDocument/2006/relationships/image" Target="../media/image230.png"/><Relationship Id="rId5" Type="http://schemas.openxmlformats.org/officeDocument/2006/relationships/image" Target="../media/image241.png"/><Relationship Id="rId6" Type="http://schemas.openxmlformats.org/officeDocument/2006/relationships/image" Target="../media/image251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4" Type="http://schemas.openxmlformats.org/officeDocument/2006/relationships/image" Target="../media/image270.png"/><Relationship Id="rId5" Type="http://schemas.openxmlformats.org/officeDocument/2006/relationships/image" Target="../media/image23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4" Type="http://schemas.openxmlformats.org/officeDocument/2006/relationships/image" Target="../media/image291.png"/><Relationship Id="rId5" Type="http://schemas.openxmlformats.org/officeDocument/2006/relationships/image" Target="../media/image301.png"/><Relationship Id="rId6" Type="http://schemas.openxmlformats.org/officeDocument/2006/relationships/image" Target="../media/image311.png"/><Relationship Id="rId7" Type="http://schemas.openxmlformats.org/officeDocument/2006/relationships/image" Target="../media/image321.png"/><Relationship Id="rId8" Type="http://schemas.openxmlformats.org/officeDocument/2006/relationships/image" Target="../media/image33.png"/><Relationship Id="rId9" Type="http://schemas.openxmlformats.org/officeDocument/2006/relationships/image" Target="../media/image34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4" Type="http://schemas.openxmlformats.org/officeDocument/2006/relationships/image" Target="../media/image35.png"/><Relationship Id="rId5" Type="http://schemas.openxmlformats.org/officeDocument/2006/relationships/image" Target="../media/image36.png"/><Relationship Id="rId6" Type="http://schemas.openxmlformats.org/officeDocument/2006/relationships/image" Target="../media/image37.png"/><Relationship Id="rId7" Type="http://schemas.openxmlformats.org/officeDocument/2006/relationships/image" Target="../media/image38.png"/><Relationship Id="rId8" Type="http://schemas.openxmlformats.org/officeDocument/2006/relationships/image" Target="../media/image39.png"/><Relationship Id="rId9" Type="http://schemas.openxmlformats.org/officeDocument/2006/relationships/image" Target="../media/image40.png"/><Relationship Id="rId10" Type="http://schemas.openxmlformats.org/officeDocument/2006/relationships/image" Target="../media/image41.png"/><Relationship Id="rId11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381.png"/><Relationship Id="rId12" Type="http://schemas.openxmlformats.org/officeDocument/2006/relationships/image" Target="../media/image391.png"/><Relationship Id="rId13" Type="http://schemas.openxmlformats.org/officeDocument/2006/relationships/image" Target="../media/image401.png"/><Relationship Id="rId14" Type="http://schemas.openxmlformats.org/officeDocument/2006/relationships/image" Target="../media/image411.png"/><Relationship Id="rId15" Type="http://schemas.openxmlformats.org/officeDocument/2006/relationships/image" Target="../media/image421.png"/><Relationship Id="rId16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90.png"/><Relationship Id="rId4" Type="http://schemas.openxmlformats.org/officeDocument/2006/relationships/image" Target="../media/image300.png"/><Relationship Id="rId5" Type="http://schemas.openxmlformats.org/officeDocument/2006/relationships/image" Target="../media/image310.png"/><Relationship Id="rId6" Type="http://schemas.openxmlformats.org/officeDocument/2006/relationships/image" Target="../media/image320.png"/><Relationship Id="rId7" Type="http://schemas.openxmlformats.org/officeDocument/2006/relationships/image" Target="../media/image330.png"/><Relationship Id="rId8" Type="http://schemas.openxmlformats.org/officeDocument/2006/relationships/image" Target="../media/image340.png"/><Relationship Id="rId9" Type="http://schemas.openxmlformats.org/officeDocument/2006/relationships/image" Target="../media/image350.png"/><Relationship Id="rId10" Type="http://schemas.openxmlformats.org/officeDocument/2006/relationships/image" Target="../media/image371.png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image" Target="../media/image62.png"/><Relationship Id="rId20" Type="http://schemas.openxmlformats.org/officeDocument/2006/relationships/image" Target="../media/image73.png"/><Relationship Id="rId21" Type="http://schemas.openxmlformats.org/officeDocument/2006/relationships/image" Target="../media/image74.png"/><Relationship Id="rId22" Type="http://schemas.openxmlformats.org/officeDocument/2006/relationships/image" Target="../media/image75.png"/><Relationship Id="rId23" Type="http://schemas.openxmlformats.org/officeDocument/2006/relationships/image" Target="../media/image76.png"/><Relationship Id="rId24" Type="http://schemas.openxmlformats.org/officeDocument/2006/relationships/image" Target="../media/image77.png"/><Relationship Id="rId25" Type="http://schemas.openxmlformats.org/officeDocument/2006/relationships/image" Target="../media/image23.png"/><Relationship Id="rId10" Type="http://schemas.openxmlformats.org/officeDocument/2006/relationships/image" Target="../media/image63.png"/><Relationship Id="rId11" Type="http://schemas.openxmlformats.org/officeDocument/2006/relationships/image" Target="../media/image64.png"/><Relationship Id="rId12" Type="http://schemas.openxmlformats.org/officeDocument/2006/relationships/image" Target="../media/image65.png"/><Relationship Id="rId13" Type="http://schemas.openxmlformats.org/officeDocument/2006/relationships/image" Target="../media/image66.png"/><Relationship Id="rId14" Type="http://schemas.openxmlformats.org/officeDocument/2006/relationships/image" Target="../media/image67.png"/><Relationship Id="rId15" Type="http://schemas.openxmlformats.org/officeDocument/2006/relationships/image" Target="../media/image68.png"/><Relationship Id="rId16" Type="http://schemas.openxmlformats.org/officeDocument/2006/relationships/image" Target="../media/image69.png"/><Relationship Id="rId17" Type="http://schemas.openxmlformats.org/officeDocument/2006/relationships/image" Target="../media/image70.png"/><Relationship Id="rId18" Type="http://schemas.openxmlformats.org/officeDocument/2006/relationships/image" Target="../media/image71.png"/><Relationship Id="rId19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4.jpeg"/><Relationship Id="rId4" Type="http://schemas.openxmlformats.org/officeDocument/2006/relationships/image" Target="../media/image57.png"/><Relationship Id="rId5" Type="http://schemas.openxmlformats.org/officeDocument/2006/relationships/image" Target="../media/image58.png"/><Relationship Id="rId6" Type="http://schemas.openxmlformats.org/officeDocument/2006/relationships/image" Target="../media/image59.png"/><Relationship Id="rId7" Type="http://schemas.openxmlformats.org/officeDocument/2006/relationships/image" Target="../media/image60.png"/><Relationship Id="rId8" Type="http://schemas.openxmlformats.org/officeDocument/2006/relationships/image" Target="../media/image6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6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47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hyperlink" Target="http://orpheus-db.github.io/" TargetMode="External"/><Relationship Id="rId5" Type="http://schemas.openxmlformats.org/officeDocument/2006/relationships/image" Target="../media/image48.png"/><Relationship Id="rId6" Type="http://schemas.openxmlformats.org/officeDocument/2006/relationships/image" Target="../media/image49.png"/><Relationship Id="rId7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5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4" Type="http://schemas.openxmlformats.org/officeDocument/2006/relationships/image" Target="../media/image9.png"/><Relationship Id="rId5" Type="http://schemas.openxmlformats.org/officeDocument/2006/relationships/image" Target="../media/image11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Relationship Id="rId8" Type="http://schemas.openxmlformats.org/officeDocument/2006/relationships/image" Target="../media/image15.png"/><Relationship Id="rId9" Type="http://schemas.openxmlformats.org/officeDocument/2006/relationships/image" Target="../media/image16.png"/><Relationship Id="rId10" Type="http://schemas.openxmlformats.org/officeDocument/2006/relationships/image" Target="../media/image17.png"/><Relationship Id="rId11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52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5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4" Type="http://schemas.openxmlformats.org/officeDocument/2006/relationships/image" Target="../media/image200.png"/><Relationship Id="rId5" Type="http://schemas.openxmlformats.org/officeDocument/2006/relationships/image" Target="../media/image210.png"/><Relationship Id="rId6" Type="http://schemas.openxmlformats.org/officeDocument/2006/relationships/image" Target="../media/image220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4" Type="http://schemas.openxmlformats.org/officeDocument/2006/relationships/image" Target="../media/image250.png"/><Relationship Id="rId5" Type="http://schemas.openxmlformats.org/officeDocument/2006/relationships/image" Target="../media/image54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1" Type="http://schemas.openxmlformats.org/officeDocument/2006/relationships/image" Target="../media/image440.png"/><Relationship Id="rId12" Type="http://schemas.openxmlformats.org/officeDocument/2006/relationships/image" Target="../media/image45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60.png"/><Relationship Id="rId4" Type="http://schemas.openxmlformats.org/officeDocument/2006/relationships/image" Target="../media/image370.png"/><Relationship Id="rId5" Type="http://schemas.openxmlformats.org/officeDocument/2006/relationships/image" Target="../media/image380.png"/><Relationship Id="rId6" Type="http://schemas.openxmlformats.org/officeDocument/2006/relationships/image" Target="../media/image390.png"/><Relationship Id="rId7" Type="http://schemas.openxmlformats.org/officeDocument/2006/relationships/image" Target="../media/image400.png"/><Relationship Id="rId8" Type="http://schemas.openxmlformats.org/officeDocument/2006/relationships/image" Target="../media/image410.png"/><Relationship Id="rId9" Type="http://schemas.openxmlformats.org/officeDocument/2006/relationships/image" Target="../media/image420.png"/><Relationship Id="rId10" Type="http://schemas.openxmlformats.org/officeDocument/2006/relationships/image" Target="../media/image23.png"/></Relationships>
</file>

<file path=ppt/slides/_rels/slide35.xml.rels><?xml version="1.0" encoding="UTF-8" standalone="yes"?>
<Relationships xmlns="http://schemas.openxmlformats.org/package/2006/relationships"><Relationship Id="rId9" Type="http://schemas.openxmlformats.org/officeDocument/2006/relationships/image" Target="../media/image410.png"/><Relationship Id="rId20" Type="http://schemas.openxmlformats.org/officeDocument/2006/relationships/image" Target="../media/image540.png"/><Relationship Id="rId10" Type="http://schemas.openxmlformats.org/officeDocument/2006/relationships/image" Target="../media/image420.png"/><Relationship Id="rId11" Type="http://schemas.openxmlformats.org/officeDocument/2006/relationships/image" Target="../media/image460.png"/><Relationship Id="rId12" Type="http://schemas.openxmlformats.org/officeDocument/2006/relationships/image" Target="../media/image470.png"/><Relationship Id="rId13" Type="http://schemas.openxmlformats.org/officeDocument/2006/relationships/image" Target="../media/image480.png"/><Relationship Id="rId14" Type="http://schemas.openxmlformats.org/officeDocument/2006/relationships/image" Target="../media/image490.png"/><Relationship Id="rId15" Type="http://schemas.openxmlformats.org/officeDocument/2006/relationships/image" Target="../media/image500.png"/><Relationship Id="rId16" Type="http://schemas.openxmlformats.org/officeDocument/2006/relationships/image" Target="../media/image510.png"/><Relationship Id="rId17" Type="http://schemas.openxmlformats.org/officeDocument/2006/relationships/image" Target="../media/image520.png"/><Relationship Id="rId18" Type="http://schemas.openxmlformats.org/officeDocument/2006/relationships/image" Target="../media/image23.png"/><Relationship Id="rId19" Type="http://schemas.openxmlformats.org/officeDocument/2006/relationships/image" Target="../media/image53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4.jpeg"/><Relationship Id="rId4" Type="http://schemas.openxmlformats.org/officeDocument/2006/relationships/image" Target="../media/image360.png"/><Relationship Id="rId5" Type="http://schemas.openxmlformats.org/officeDocument/2006/relationships/image" Target="../media/image370.png"/><Relationship Id="rId6" Type="http://schemas.openxmlformats.org/officeDocument/2006/relationships/image" Target="../media/image380.png"/><Relationship Id="rId7" Type="http://schemas.openxmlformats.org/officeDocument/2006/relationships/image" Target="../media/image390.png"/><Relationship Id="rId8" Type="http://schemas.openxmlformats.org/officeDocument/2006/relationships/image" Target="../media/image400.png"/></Relationships>
</file>

<file path=ppt/slides/_rels/slide36.xml.rels><?xml version="1.0" encoding="UTF-8" standalone="yes"?>
<Relationships xmlns="http://schemas.openxmlformats.org/package/2006/relationships"><Relationship Id="rId9" Type="http://schemas.openxmlformats.org/officeDocument/2006/relationships/image" Target="../media/image410.png"/><Relationship Id="rId20" Type="http://schemas.openxmlformats.org/officeDocument/2006/relationships/image" Target="../media/image540.png"/><Relationship Id="rId21" Type="http://schemas.openxmlformats.org/officeDocument/2006/relationships/image" Target="../media/image55.png"/><Relationship Id="rId22" Type="http://schemas.openxmlformats.org/officeDocument/2006/relationships/image" Target="../media/image56.png"/><Relationship Id="rId10" Type="http://schemas.openxmlformats.org/officeDocument/2006/relationships/image" Target="../media/image420.png"/><Relationship Id="rId11" Type="http://schemas.openxmlformats.org/officeDocument/2006/relationships/image" Target="../media/image460.png"/><Relationship Id="rId12" Type="http://schemas.openxmlformats.org/officeDocument/2006/relationships/image" Target="../media/image470.png"/><Relationship Id="rId13" Type="http://schemas.openxmlformats.org/officeDocument/2006/relationships/image" Target="../media/image480.png"/><Relationship Id="rId14" Type="http://schemas.openxmlformats.org/officeDocument/2006/relationships/image" Target="../media/image490.png"/><Relationship Id="rId15" Type="http://schemas.openxmlformats.org/officeDocument/2006/relationships/image" Target="../media/image500.png"/><Relationship Id="rId16" Type="http://schemas.openxmlformats.org/officeDocument/2006/relationships/image" Target="../media/image510.png"/><Relationship Id="rId17" Type="http://schemas.openxmlformats.org/officeDocument/2006/relationships/image" Target="../media/image520.png"/><Relationship Id="rId18" Type="http://schemas.openxmlformats.org/officeDocument/2006/relationships/image" Target="../media/image23.png"/><Relationship Id="rId19" Type="http://schemas.openxmlformats.org/officeDocument/2006/relationships/image" Target="../media/image53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4.jpeg"/><Relationship Id="rId4" Type="http://schemas.openxmlformats.org/officeDocument/2006/relationships/image" Target="../media/image360.png"/><Relationship Id="rId5" Type="http://schemas.openxmlformats.org/officeDocument/2006/relationships/image" Target="../media/image370.png"/><Relationship Id="rId6" Type="http://schemas.openxmlformats.org/officeDocument/2006/relationships/image" Target="../media/image380.png"/><Relationship Id="rId7" Type="http://schemas.openxmlformats.org/officeDocument/2006/relationships/image" Target="../media/image390.png"/><Relationship Id="rId8" Type="http://schemas.openxmlformats.org/officeDocument/2006/relationships/image" Target="../media/image40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4" Type="http://schemas.openxmlformats.org/officeDocument/2006/relationships/image" Target="../media/image10.png"/><Relationship Id="rId5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434335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b="1" dirty="0" err="1" smtClean="0"/>
              <a:t>OrpheusDB</a:t>
            </a:r>
            <a:r>
              <a:rPr lang="en-US" dirty="0" smtClean="0"/>
              <a:t>:</a:t>
            </a:r>
            <a:r>
              <a:rPr lang="en-US" b="1" dirty="0" smtClean="0"/>
              <a:t> </a:t>
            </a:r>
            <a:r>
              <a:rPr lang="en-US" dirty="0" smtClean="0"/>
              <a:t>Bolt-on Versioning for Relational Databases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14010"/>
            <a:ext cx="9144000" cy="1655762"/>
          </a:xfrm>
        </p:spPr>
        <p:txBody>
          <a:bodyPr/>
          <a:lstStyle/>
          <a:p>
            <a:r>
              <a:rPr lang="en-US" dirty="0" smtClean="0"/>
              <a:t>Silu Huang</a:t>
            </a:r>
            <a:r>
              <a:rPr lang="en-US" baseline="30000" dirty="0" smtClean="0"/>
              <a:t>1</a:t>
            </a:r>
            <a:r>
              <a:rPr lang="en-US" dirty="0" smtClean="0"/>
              <a:t>, </a:t>
            </a:r>
            <a:r>
              <a:rPr lang="en-US" dirty="0" err="1" smtClean="0"/>
              <a:t>Liqi</a:t>
            </a:r>
            <a:r>
              <a:rPr lang="en-US" dirty="0" smtClean="0"/>
              <a:t> Xu</a:t>
            </a:r>
            <a:r>
              <a:rPr lang="en-US" baseline="30000" dirty="0" smtClean="0"/>
              <a:t>1</a:t>
            </a:r>
            <a:r>
              <a:rPr lang="en-US" dirty="0" smtClean="0"/>
              <a:t>, </a:t>
            </a:r>
            <a:r>
              <a:rPr lang="en-US" dirty="0" err="1" smtClean="0"/>
              <a:t>Jialin</a:t>
            </a:r>
            <a:r>
              <a:rPr lang="en-US" dirty="0" smtClean="0"/>
              <a:t> Liu</a:t>
            </a:r>
            <a:r>
              <a:rPr lang="en-US" baseline="30000" dirty="0" smtClean="0"/>
              <a:t>1</a:t>
            </a:r>
            <a:r>
              <a:rPr lang="en-US" dirty="0" smtClean="0"/>
              <a:t>, Aaron J. Elmore</a:t>
            </a:r>
            <a:r>
              <a:rPr lang="en-US" baseline="30000" dirty="0" smtClean="0"/>
              <a:t>2</a:t>
            </a:r>
            <a:r>
              <a:rPr lang="en-US" dirty="0" smtClean="0"/>
              <a:t>, Aditya Parameswaran</a:t>
            </a:r>
            <a:r>
              <a:rPr lang="en-US" baseline="30000" dirty="0" smtClean="0"/>
              <a:t>1</a:t>
            </a:r>
          </a:p>
          <a:p>
            <a:r>
              <a:rPr lang="en-US" baseline="30000" dirty="0" smtClean="0"/>
              <a:t>1</a:t>
            </a:r>
            <a:r>
              <a:rPr lang="en-US" dirty="0" smtClean="0"/>
              <a:t>University of Illinois (UIUC)      </a:t>
            </a:r>
            <a:r>
              <a:rPr lang="en-US" baseline="30000" dirty="0" smtClean="0"/>
              <a:t>2</a:t>
            </a:r>
            <a:r>
              <a:rPr lang="en-US" dirty="0" smtClean="0"/>
              <a:t>University of Chicago</a:t>
            </a:r>
            <a:endParaRPr lang="en-US" dirty="0"/>
          </a:p>
        </p:txBody>
      </p:sp>
      <p:pic>
        <p:nvPicPr>
          <p:cNvPr id="5" name="Picture 2" descr="Image result for uiuc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58" y="5257800"/>
            <a:ext cx="1178536" cy="1508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Image result for uchicago 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7657" y="5257800"/>
            <a:ext cx="1316766" cy="1557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/>
          <a:srcRect l="3241" t="2960"/>
          <a:stretch/>
        </p:blipFill>
        <p:spPr>
          <a:xfrm>
            <a:off x="4105400" y="656133"/>
            <a:ext cx="4170020" cy="1372253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CECCE-2625-4AB5-8C1A-2BB9559D508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963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0015" y="311337"/>
            <a:ext cx="11210366" cy="1325563"/>
          </a:xfrm>
        </p:spPr>
        <p:txBody>
          <a:bodyPr/>
          <a:lstStyle/>
          <a:p>
            <a:r>
              <a:rPr lang="en-US" b="1" dirty="0" smtClean="0"/>
              <a:t>Outline</a:t>
            </a:r>
            <a:endParaRPr lang="en-US" sz="40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0" y="1280160"/>
            <a:ext cx="12193795" cy="44820"/>
            <a:chOff x="0" y="1269402"/>
            <a:chExt cx="12193795" cy="44820"/>
          </a:xfrm>
        </p:grpSpPr>
        <p:cxnSp>
          <p:nvCxnSpPr>
            <p:cNvPr id="36" name="Straight Connector 35"/>
            <p:cNvCxnSpPr/>
            <p:nvPr/>
          </p:nvCxnSpPr>
          <p:spPr>
            <a:xfrm>
              <a:off x="0" y="1269402"/>
              <a:ext cx="12192000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1795" y="1314222"/>
              <a:ext cx="12192000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CECCE-2625-4AB5-8C1A-2BB9559D5087}" type="slidenum">
              <a:rPr lang="en-US" smtClean="0"/>
              <a:t>10</a:t>
            </a:fld>
            <a:endParaRPr lang="en-US"/>
          </a:p>
        </p:txBody>
      </p:sp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1027486" cy="4351338"/>
          </a:xfrm>
        </p:spPr>
        <p:txBody>
          <a:bodyPr>
            <a:normAutofit/>
          </a:bodyPr>
          <a:lstStyle/>
          <a:p>
            <a:r>
              <a:rPr lang="en-US" altLang="zh-CN" sz="3200" dirty="0" err="1">
                <a:solidFill>
                  <a:schemeClr val="bg2"/>
                </a:solidFill>
              </a:rPr>
              <a:t>Strawman</a:t>
            </a:r>
            <a:r>
              <a:rPr lang="en-US" altLang="zh-CN" sz="3200" dirty="0">
                <a:solidFill>
                  <a:schemeClr val="bg2"/>
                </a:solidFill>
              </a:rPr>
              <a:t> Approach</a:t>
            </a:r>
          </a:p>
          <a:p>
            <a:pPr marL="457200" lvl="1" indent="0">
              <a:buNone/>
            </a:pPr>
            <a:endParaRPr lang="en-US" altLang="zh-CN" sz="3200" dirty="0" smtClean="0"/>
          </a:p>
          <a:p>
            <a:r>
              <a:rPr lang="en-US" sz="3200" dirty="0" smtClean="0"/>
              <a:t>Data Representation</a:t>
            </a:r>
          </a:p>
          <a:p>
            <a:endParaRPr lang="en-US" sz="3200" dirty="0"/>
          </a:p>
          <a:p>
            <a:r>
              <a:rPr lang="en-US" sz="3200" dirty="0" smtClean="0">
                <a:solidFill>
                  <a:schemeClr val="bg2"/>
                </a:solidFill>
              </a:rPr>
              <a:t>Access/Storage Optimization </a:t>
            </a:r>
            <a:endParaRPr lang="en-US" sz="3200" dirty="0">
              <a:solidFill>
                <a:schemeClr val="bg2"/>
              </a:solidFill>
            </a:endParaRPr>
          </a:p>
          <a:p>
            <a:endParaRPr lang="en-US" sz="3100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5881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0015" y="311337"/>
            <a:ext cx="11210366" cy="1325563"/>
          </a:xfrm>
        </p:spPr>
        <p:txBody>
          <a:bodyPr/>
          <a:lstStyle/>
          <a:p>
            <a:r>
              <a:rPr lang="en-US" b="1" dirty="0" smtClean="0"/>
              <a:t>Data Representation: </a:t>
            </a:r>
            <a:r>
              <a:rPr lang="en-US" sz="4000" b="1" dirty="0" smtClean="0">
                <a:solidFill>
                  <a:schemeClr val="accent4">
                    <a:lumMod val="50000"/>
                  </a:schemeClr>
                </a:solidFill>
              </a:rPr>
              <a:t>Alternatives</a:t>
            </a:r>
            <a:endParaRPr lang="en-US" sz="40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0" y="1280160"/>
            <a:ext cx="12193795" cy="44820"/>
            <a:chOff x="0" y="1269402"/>
            <a:chExt cx="12193795" cy="44820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0" y="1269402"/>
              <a:ext cx="12192000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795" y="1314222"/>
              <a:ext cx="12192000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1578809" y="6231391"/>
            <a:ext cx="2105686" cy="461665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Storage is Huge</a:t>
            </a:r>
            <a:endParaRPr lang="en-US" sz="2400" dirty="0">
              <a:solidFill>
                <a:srgbClr val="C00000"/>
              </a:solidFill>
            </a:endParaRP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7538880"/>
              </p:ext>
            </p:extLst>
          </p:nvPr>
        </p:nvGraphicFramePr>
        <p:xfrm>
          <a:off x="580015" y="1544972"/>
          <a:ext cx="4372985" cy="3870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58938">
                  <a:extLst>
                    <a:ext uri="{9D8B030D-6E8A-4147-A177-3AD203B41FA5}">
                      <a16:colId xmlns="" xmlns:a16="http://schemas.microsoft.com/office/drawing/2014/main" val="3289718748"/>
                    </a:ext>
                  </a:extLst>
                </a:gridCol>
                <a:gridCol w="958938">
                  <a:extLst>
                    <a:ext uri="{9D8B030D-6E8A-4147-A177-3AD203B41FA5}">
                      <a16:colId xmlns="" xmlns:a16="http://schemas.microsoft.com/office/drawing/2014/main" val="1369651013"/>
                    </a:ext>
                  </a:extLst>
                </a:gridCol>
                <a:gridCol w="958938">
                  <a:extLst>
                    <a:ext uri="{9D8B030D-6E8A-4147-A177-3AD203B41FA5}">
                      <a16:colId xmlns="" xmlns:a16="http://schemas.microsoft.com/office/drawing/2014/main" val="3576401344"/>
                    </a:ext>
                  </a:extLst>
                </a:gridCol>
                <a:gridCol w="958938">
                  <a:extLst>
                    <a:ext uri="{9D8B030D-6E8A-4147-A177-3AD203B41FA5}">
                      <a16:colId xmlns="" xmlns:a16="http://schemas.microsoft.com/office/drawing/2014/main" val="2188335039"/>
                    </a:ext>
                  </a:extLst>
                </a:gridCol>
                <a:gridCol w="537233">
                  <a:extLst>
                    <a:ext uri="{9D8B030D-6E8A-4147-A177-3AD203B41FA5}">
                      <a16:colId xmlns="" xmlns:a16="http://schemas.microsoft.com/office/drawing/2014/main" val="3954111251"/>
                    </a:ext>
                  </a:extLst>
                </a:gridCol>
              </a:tblGrid>
              <a:tr h="31173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Neighborhood</a:t>
                      </a:r>
                      <a:endParaRPr lang="en-US" sz="2000" b="1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err="1" smtClean="0"/>
                        <a:t>Cooccurrence</a:t>
                      </a:r>
                      <a:endParaRPr lang="en-US" sz="2000" b="1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1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905111384"/>
                  </a:ext>
                </a:extLst>
              </a:tr>
              <a:tr h="31173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ENSP1</a:t>
                      </a:r>
                      <a:endParaRPr lang="en-US" sz="20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ENSP2</a:t>
                      </a:r>
                      <a:endParaRPr lang="en-US" sz="20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53</a:t>
                      </a:r>
                      <a:endParaRPr lang="en-US" sz="20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V1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261955150"/>
                  </a:ext>
                </a:extLst>
              </a:tr>
              <a:tr h="31173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ENSP1</a:t>
                      </a:r>
                      <a:endParaRPr lang="en-US" sz="20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ENSP2</a:t>
                      </a:r>
                      <a:endParaRPr lang="en-US" sz="20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53</a:t>
                      </a:r>
                      <a:endParaRPr lang="en-US" sz="20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V2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190722192"/>
                  </a:ext>
                </a:extLst>
              </a:tr>
              <a:tr h="31173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ENSP1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ENSP2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225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53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V3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07164452"/>
                  </a:ext>
                </a:extLst>
              </a:tr>
              <a:tr h="31173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ENSP1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ENSP3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87</a:t>
                      </a:r>
                      <a:endParaRPr lang="en-US" sz="20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V1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65762037"/>
                  </a:ext>
                </a:extLst>
              </a:tr>
              <a:tr h="31173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ENSP1</a:t>
                      </a:r>
                      <a:endParaRPr lang="en-US" sz="20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ENSP3</a:t>
                      </a:r>
                      <a:endParaRPr lang="en-US" sz="20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87</a:t>
                      </a:r>
                      <a:endParaRPr lang="en-US" sz="20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V2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046620054"/>
                  </a:ext>
                </a:extLst>
              </a:tr>
              <a:tr h="31173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ENSP1</a:t>
                      </a:r>
                      <a:endParaRPr lang="en-US" sz="20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ENSP3</a:t>
                      </a:r>
                      <a:endParaRPr lang="en-US" sz="20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87</a:t>
                      </a:r>
                      <a:endParaRPr lang="en-US" sz="20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V3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549453768"/>
                  </a:ext>
                </a:extLst>
              </a:tr>
              <a:tr h="31173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ENSP4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ENSP5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426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V1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44374052"/>
                  </a:ext>
                </a:extLst>
              </a:tr>
              <a:tr h="31173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ENSP4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ENSP5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426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V3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66492738"/>
                  </a:ext>
                </a:extLst>
              </a:tr>
            </a:tbl>
          </a:graphicData>
        </a:graphic>
      </p:graphicFrame>
      <p:grpSp>
        <p:nvGrpSpPr>
          <p:cNvPr id="17" name="Group 16"/>
          <p:cNvGrpSpPr/>
          <p:nvPr/>
        </p:nvGrpSpPr>
        <p:grpSpPr>
          <a:xfrm>
            <a:off x="512656" y="1705528"/>
            <a:ext cx="2170456" cy="402701"/>
            <a:chOff x="189451" y="1700635"/>
            <a:chExt cx="2170456" cy="402701"/>
          </a:xfrm>
        </p:grpSpPr>
        <p:sp>
          <p:nvSpPr>
            <p:cNvPr id="18" name="TextBox 17"/>
            <p:cNvSpPr txBox="1"/>
            <p:nvPr/>
          </p:nvSpPr>
          <p:spPr>
            <a:xfrm>
              <a:off x="189451" y="1703226"/>
              <a:ext cx="12869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Protein1</a:t>
              </a:r>
              <a:endParaRPr lang="en-US" sz="2000" b="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50233" y="1700635"/>
              <a:ext cx="12096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Protein2</a:t>
              </a:r>
              <a:endParaRPr lang="en-US" sz="2200" b="1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433658" y="1705528"/>
            <a:ext cx="6708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accent5"/>
                </a:solidFill>
              </a:rPr>
              <a:t>VID</a:t>
            </a:r>
            <a:endParaRPr lang="en-US" sz="2200" b="1" dirty="0">
              <a:solidFill>
                <a:schemeClr val="accent5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80015" y="5635923"/>
            <a:ext cx="44126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(a) Table with Versioned Records</a:t>
            </a:r>
            <a:endParaRPr lang="en-US" sz="2400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3834672"/>
              </p:ext>
            </p:extLst>
          </p:nvPr>
        </p:nvGraphicFramePr>
        <p:xfrm>
          <a:off x="6139014" y="1575469"/>
          <a:ext cx="5157636" cy="2682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9729">
                  <a:extLst>
                    <a:ext uri="{9D8B030D-6E8A-4147-A177-3AD203B41FA5}">
                      <a16:colId xmlns="" xmlns:a16="http://schemas.microsoft.com/office/drawing/2014/main" val="3289718748"/>
                    </a:ext>
                  </a:extLst>
                </a:gridCol>
                <a:gridCol w="979729">
                  <a:extLst>
                    <a:ext uri="{9D8B030D-6E8A-4147-A177-3AD203B41FA5}">
                      <a16:colId xmlns="" xmlns:a16="http://schemas.microsoft.com/office/drawing/2014/main" val="1369651013"/>
                    </a:ext>
                  </a:extLst>
                </a:gridCol>
                <a:gridCol w="967189">
                  <a:extLst>
                    <a:ext uri="{9D8B030D-6E8A-4147-A177-3AD203B41FA5}">
                      <a16:colId xmlns="" xmlns:a16="http://schemas.microsoft.com/office/drawing/2014/main" val="3576401344"/>
                    </a:ext>
                  </a:extLst>
                </a:gridCol>
                <a:gridCol w="951816">
                  <a:extLst>
                    <a:ext uri="{9D8B030D-6E8A-4147-A177-3AD203B41FA5}">
                      <a16:colId xmlns="" xmlns:a16="http://schemas.microsoft.com/office/drawing/2014/main" val="2188335039"/>
                    </a:ext>
                  </a:extLst>
                </a:gridCol>
                <a:gridCol w="1279173">
                  <a:extLst>
                    <a:ext uri="{9D8B030D-6E8A-4147-A177-3AD203B41FA5}">
                      <a16:colId xmlns="" xmlns:a16="http://schemas.microsoft.com/office/drawing/2014/main" val="3954111251"/>
                    </a:ext>
                  </a:extLst>
                </a:gridCol>
              </a:tblGrid>
              <a:tr h="31173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Neighborhood</a:t>
                      </a:r>
                      <a:endParaRPr lang="en-US" sz="2000" b="1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err="1" smtClean="0"/>
                        <a:t>Cooccurrence</a:t>
                      </a:r>
                      <a:endParaRPr lang="en-US" sz="2000" b="1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1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905111384"/>
                  </a:ext>
                </a:extLst>
              </a:tr>
              <a:tr h="31173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ENSP1</a:t>
                      </a:r>
                      <a:endParaRPr lang="en-US" sz="20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ENSP2</a:t>
                      </a:r>
                      <a:endParaRPr lang="en-US" sz="20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53</a:t>
                      </a:r>
                      <a:endParaRPr lang="en-US" sz="20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{V1,V2}</a:t>
                      </a:r>
                      <a:endParaRPr lang="en-US" sz="20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261955150"/>
                  </a:ext>
                </a:extLst>
              </a:tr>
              <a:tr h="31173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ENSP1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ENSP2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225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53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{V3}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07164452"/>
                  </a:ext>
                </a:extLst>
              </a:tr>
              <a:tr h="31173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ENSP1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ENSP3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87</a:t>
                      </a:r>
                      <a:endParaRPr lang="en-US" sz="2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{V1,V2,V3}</a:t>
                      </a:r>
                      <a:endParaRPr lang="en-US" sz="2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65762037"/>
                  </a:ext>
                </a:extLst>
              </a:tr>
              <a:tr h="31173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ENSP4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ENSP5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426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{V1}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44374052"/>
                  </a:ext>
                </a:extLst>
              </a:tr>
              <a:tr h="31173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ENSP4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ENSP5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426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{V3}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66492738"/>
                  </a:ext>
                </a:extLst>
              </a:tr>
            </a:tbl>
          </a:graphicData>
        </a:graphic>
      </p:graphicFrame>
      <p:grpSp>
        <p:nvGrpSpPr>
          <p:cNvPr id="14" name="Group 13"/>
          <p:cNvGrpSpPr/>
          <p:nvPr/>
        </p:nvGrpSpPr>
        <p:grpSpPr>
          <a:xfrm>
            <a:off x="6089081" y="1736025"/>
            <a:ext cx="2205302" cy="400110"/>
            <a:chOff x="80229" y="1700635"/>
            <a:chExt cx="2205302" cy="400110"/>
          </a:xfrm>
        </p:grpSpPr>
        <p:sp>
          <p:nvSpPr>
            <p:cNvPr id="15" name="TextBox 14"/>
            <p:cNvSpPr txBox="1"/>
            <p:nvPr/>
          </p:nvSpPr>
          <p:spPr>
            <a:xfrm>
              <a:off x="80229" y="1700635"/>
              <a:ext cx="12869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Protein1</a:t>
              </a:r>
              <a:endParaRPr lang="en-US" sz="2000" b="1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075857" y="1700635"/>
              <a:ext cx="12096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Protein2</a:t>
              </a:r>
              <a:endParaRPr lang="en-US" sz="2200" b="1" dirty="0"/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10303800" y="1706081"/>
            <a:ext cx="6708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err="1" smtClean="0">
                <a:solidFill>
                  <a:schemeClr val="accent5"/>
                </a:solidFill>
              </a:rPr>
              <a:t>Vlist</a:t>
            </a:r>
            <a:endParaRPr lang="en-US" sz="2200" b="1" dirty="0">
              <a:solidFill>
                <a:schemeClr val="accent5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597341" y="4356834"/>
            <a:ext cx="25944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(b) Combined Table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CECCE-2625-4AB5-8C1A-2BB9559D5087}" type="slidenum">
              <a:rPr lang="en-US" smtClean="0"/>
              <a:t>11</a:t>
            </a:fld>
            <a:endParaRPr lang="en-US"/>
          </a:p>
        </p:txBody>
      </p:sp>
      <p:grpSp>
        <p:nvGrpSpPr>
          <p:cNvPr id="36" name="Group 35"/>
          <p:cNvGrpSpPr/>
          <p:nvPr/>
        </p:nvGrpSpPr>
        <p:grpSpPr>
          <a:xfrm>
            <a:off x="4992696" y="2258459"/>
            <a:ext cx="1103304" cy="2357608"/>
            <a:chOff x="4992696" y="2258459"/>
            <a:chExt cx="1103304" cy="2357608"/>
          </a:xfrm>
        </p:grpSpPr>
        <p:sp>
          <p:nvSpPr>
            <p:cNvPr id="28" name="Right Brace 27"/>
            <p:cNvSpPr/>
            <p:nvPr/>
          </p:nvSpPr>
          <p:spPr>
            <a:xfrm>
              <a:off x="5003713" y="3437263"/>
              <a:ext cx="229299" cy="1178804"/>
            </a:xfrm>
            <a:prstGeom prst="rightBrace">
              <a:avLst>
                <a:gd name="adj1" fmla="val 109730"/>
                <a:gd name="adj2" fmla="val 48508"/>
              </a:avLst>
            </a:prstGeom>
            <a:ln w="25400">
              <a:solidFill>
                <a:schemeClr val="accent1"/>
              </a:solidFill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ight Brace 28"/>
            <p:cNvSpPr/>
            <p:nvPr/>
          </p:nvSpPr>
          <p:spPr>
            <a:xfrm>
              <a:off x="4992696" y="2258459"/>
              <a:ext cx="240316" cy="822065"/>
            </a:xfrm>
            <a:prstGeom prst="rightBrace">
              <a:avLst>
                <a:gd name="adj1" fmla="val 109730"/>
                <a:gd name="adj2" fmla="val 48508"/>
              </a:avLst>
            </a:prstGeom>
            <a:ln w="25400">
              <a:solidFill>
                <a:schemeClr val="accent2"/>
              </a:solidFill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 flipV="1">
              <a:off x="5398265" y="2500829"/>
              <a:ext cx="697735" cy="168662"/>
            </a:xfrm>
            <a:prstGeom prst="straightConnector1">
              <a:avLst/>
            </a:prstGeom>
            <a:ln w="38100" cmpd="sng">
              <a:solidFill>
                <a:schemeClr val="accent2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 flipV="1">
              <a:off x="5368574" y="3305060"/>
              <a:ext cx="720507" cy="691565"/>
            </a:xfrm>
            <a:prstGeom prst="straightConnector1">
              <a:avLst/>
            </a:prstGeom>
            <a:ln w="38100" cmpd="sng">
              <a:solidFill>
                <a:schemeClr val="accent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TextBox 36"/>
          <p:cNvSpPr txBox="1"/>
          <p:nvPr/>
        </p:nvSpPr>
        <p:spPr>
          <a:xfrm>
            <a:off x="7770039" y="5471560"/>
            <a:ext cx="2045990" cy="83099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Example:</a:t>
            </a:r>
          </a:p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Clone V3 as V4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770039" y="4868180"/>
            <a:ext cx="2249012" cy="461665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Commit is Costly</a:t>
            </a:r>
            <a:endParaRPr 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9969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37" grpId="0" animBg="1"/>
      <p:bldP spid="3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0015" y="311337"/>
            <a:ext cx="11210366" cy="1325563"/>
          </a:xfrm>
        </p:spPr>
        <p:txBody>
          <a:bodyPr/>
          <a:lstStyle/>
          <a:p>
            <a:r>
              <a:rPr lang="en-US" b="1" dirty="0" smtClean="0"/>
              <a:t>Data Representation: </a:t>
            </a:r>
            <a:r>
              <a:rPr lang="en-US" sz="4000" b="1" dirty="0" smtClean="0">
                <a:solidFill>
                  <a:schemeClr val="accent4">
                    <a:lumMod val="50000"/>
                  </a:schemeClr>
                </a:solidFill>
              </a:rPr>
              <a:t>Alternatives</a:t>
            </a:r>
            <a:endParaRPr lang="en-US" sz="40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0" y="1280160"/>
            <a:ext cx="12193795" cy="44820"/>
            <a:chOff x="0" y="1269402"/>
            <a:chExt cx="12193795" cy="44820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0" y="1269402"/>
              <a:ext cx="12192000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795" y="1314222"/>
              <a:ext cx="12192000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580015" y="1544972"/>
          <a:ext cx="4372985" cy="3870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58938">
                  <a:extLst>
                    <a:ext uri="{9D8B030D-6E8A-4147-A177-3AD203B41FA5}">
                      <a16:colId xmlns="" xmlns:a16="http://schemas.microsoft.com/office/drawing/2014/main" val="3289718748"/>
                    </a:ext>
                  </a:extLst>
                </a:gridCol>
                <a:gridCol w="958938">
                  <a:extLst>
                    <a:ext uri="{9D8B030D-6E8A-4147-A177-3AD203B41FA5}">
                      <a16:colId xmlns="" xmlns:a16="http://schemas.microsoft.com/office/drawing/2014/main" val="1369651013"/>
                    </a:ext>
                  </a:extLst>
                </a:gridCol>
                <a:gridCol w="958938">
                  <a:extLst>
                    <a:ext uri="{9D8B030D-6E8A-4147-A177-3AD203B41FA5}">
                      <a16:colId xmlns="" xmlns:a16="http://schemas.microsoft.com/office/drawing/2014/main" val="3576401344"/>
                    </a:ext>
                  </a:extLst>
                </a:gridCol>
                <a:gridCol w="958938">
                  <a:extLst>
                    <a:ext uri="{9D8B030D-6E8A-4147-A177-3AD203B41FA5}">
                      <a16:colId xmlns="" xmlns:a16="http://schemas.microsoft.com/office/drawing/2014/main" val="2188335039"/>
                    </a:ext>
                  </a:extLst>
                </a:gridCol>
                <a:gridCol w="537233">
                  <a:extLst>
                    <a:ext uri="{9D8B030D-6E8A-4147-A177-3AD203B41FA5}">
                      <a16:colId xmlns="" xmlns:a16="http://schemas.microsoft.com/office/drawing/2014/main" val="3954111251"/>
                    </a:ext>
                  </a:extLst>
                </a:gridCol>
              </a:tblGrid>
              <a:tr h="31173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Neighborhood</a:t>
                      </a:r>
                      <a:endParaRPr lang="en-US" sz="2000" b="1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err="1" smtClean="0"/>
                        <a:t>Cooccurrence</a:t>
                      </a:r>
                      <a:endParaRPr lang="en-US" sz="2000" b="1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1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905111384"/>
                  </a:ext>
                </a:extLst>
              </a:tr>
              <a:tr h="31173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ENSP1</a:t>
                      </a:r>
                      <a:endParaRPr lang="en-US" sz="20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ENSP2</a:t>
                      </a:r>
                      <a:endParaRPr lang="en-US" sz="20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53</a:t>
                      </a:r>
                      <a:endParaRPr lang="en-US" sz="20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V1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261955150"/>
                  </a:ext>
                </a:extLst>
              </a:tr>
              <a:tr h="31173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ENSP1</a:t>
                      </a:r>
                      <a:endParaRPr lang="en-US" sz="20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ENSP2</a:t>
                      </a:r>
                      <a:endParaRPr lang="en-US" sz="20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53</a:t>
                      </a:r>
                      <a:endParaRPr lang="en-US" sz="20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V2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190722192"/>
                  </a:ext>
                </a:extLst>
              </a:tr>
              <a:tr h="31173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ENSP1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ENSP2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225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53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V3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07164452"/>
                  </a:ext>
                </a:extLst>
              </a:tr>
              <a:tr h="31173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ENSP1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ENSP3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87</a:t>
                      </a:r>
                      <a:endParaRPr lang="en-US" sz="20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V1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65762037"/>
                  </a:ext>
                </a:extLst>
              </a:tr>
              <a:tr h="31173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ENSP1</a:t>
                      </a:r>
                      <a:endParaRPr lang="en-US" sz="20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ENSP3</a:t>
                      </a:r>
                      <a:endParaRPr lang="en-US" sz="20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87</a:t>
                      </a:r>
                      <a:endParaRPr lang="en-US" sz="20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V2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046620054"/>
                  </a:ext>
                </a:extLst>
              </a:tr>
              <a:tr h="31173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ENSP1</a:t>
                      </a:r>
                      <a:endParaRPr lang="en-US" sz="20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ENSP3</a:t>
                      </a:r>
                      <a:endParaRPr lang="en-US" sz="20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87</a:t>
                      </a:r>
                      <a:endParaRPr lang="en-US" sz="20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V3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549453768"/>
                  </a:ext>
                </a:extLst>
              </a:tr>
              <a:tr h="31173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ENSP4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ENSP5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426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V1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44374052"/>
                  </a:ext>
                </a:extLst>
              </a:tr>
              <a:tr h="31173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ENSP4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ENSP5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426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V3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66492738"/>
                  </a:ext>
                </a:extLst>
              </a:tr>
            </a:tbl>
          </a:graphicData>
        </a:graphic>
      </p:graphicFrame>
      <p:grpSp>
        <p:nvGrpSpPr>
          <p:cNvPr id="17" name="Group 16"/>
          <p:cNvGrpSpPr/>
          <p:nvPr/>
        </p:nvGrpSpPr>
        <p:grpSpPr>
          <a:xfrm>
            <a:off x="512656" y="1705528"/>
            <a:ext cx="2170456" cy="402701"/>
            <a:chOff x="189451" y="1700635"/>
            <a:chExt cx="2170456" cy="402701"/>
          </a:xfrm>
        </p:grpSpPr>
        <p:sp>
          <p:nvSpPr>
            <p:cNvPr id="18" name="TextBox 17"/>
            <p:cNvSpPr txBox="1"/>
            <p:nvPr/>
          </p:nvSpPr>
          <p:spPr>
            <a:xfrm>
              <a:off x="189451" y="1703226"/>
              <a:ext cx="12869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Protein1</a:t>
              </a:r>
              <a:endParaRPr lang="en-US" sz="2000" b="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50233" y="1700635"/>
              <a:ext cx="12096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Protein2</a:t>
              </a:r>
              <a:endParaRPr lang="en-US" sz="2200" b="1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433658" y="1705528"/>
            <a:ext cx="6708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accent5"/>
                </a:solidFill>
              </a:rPr>
              <a:t>VID</a:t>
            </a:r>
            <a:endParaRPr lang="en-US" sz="2200" b="1" dirty="0">
              <a:solidFill>
                <a:schemeClr val="accent5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80015" y="5635923"/>
            <a:ext cx="44126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(a) Table with Versioned Records</a:t>
            </a:r>
            <a:endParaRPr lang="en-US" sz="2400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8267135"/>
              </p:ext>
            </p:extLst>
          </p:nvPr>
        </p:nvGraphicFramePr>
        <p:xfrm>
          <a:off x="6139014" y="1575469"/>
          <a:ext cx="5481486" cy="2682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9729">
                  <a:extLst>
                    <a:ext uri="{9D8B030D-6E8A-4147-A177-3AD203B41FA5}">
                      <a16:colId xmlns="" xmlns:a16="http://schemas.microsoft.com/office/drawing/2014/main" val="3289718748"/>
                    </a:ext>
                  </a:extLst>
                </a:gridCol>
                <a:gridCol w="979729">
                  <a:extLst>
                    <a:ext uri="{9D8B030D-6E8A-4147-A177-3AD203B41FA5}">
                      <a16:colId xmlns="" xmlns:a16="http://schemas.microsoft.com/office/drawing/2014/main" val="1369651013"/>
                    </a:ext>
                  </a:extLst>
                </a:gridCol>
                <a:gridCol w="967189">
                  <a:extLst>
                    <a:ext uri="{9D8B030D-6E8A-4147-A177-3AD203B41FA5}">
                      <a16:colId xmlns="" xmlns:a16="http://schemas.microsoft.com/office/drawing/2014/main" val="3576401344"/>
                    </a:ext>
                  </a:extLst>
                </a:gridCol>
                <a:gridCol w="951816">
                  <a:extLst>
                    <a:ext uri="{9D8B030D-6E8A-4147-A177-3AD203B41FA5}">
                      <a16:colId xmlns="" xmlns:a16="http://schemas.microsoft.com/office/drawing/2014/main" val="2188335039"/>
                    </a:ext>
                  </a:extLst>
                </a:gridCol>
                <a:gridCol w="1603023">
                  <a:extLst>
                    <a:ext uri="{9D8B030D-6E8A-4147-A177-3AD203B41FA5}">
                      <a16:colId xmlns="" xmlns:a16="http://schemas.microsoft.com/office/drawing/2014/main" val="3954111251"/>
                    </a:ext>
                  </a:extLst>
                </a:gridCol>
              </a:tblGrid>
              <a:tr h="31173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Neighborhood</a:t>
                      </a:r>
                      <a:endParaRPr lang="en-US" sz="2000" b="1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err="1" smtClean="0"/>
                        <a:t>Cooccurrence</a:t>
                      </a:r>
                      <a:endParaRPr lang="en-US" sz="2000" b="1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1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905111384"/>
                  </a:ext>
                </a:extLst>
              </a:tr>
              <a:tr h="31173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ENSP1</a:t>
                      </a:r>
                      <a:endParaRPr lang="en-US" sz="20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ENSP2</a:t>
                      </a:r>
                      <a:endParaRPr lang="en-US" sz="20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53</a:t>
                      </a:r>
                      <a:endParaRPr lang="en-US" sz="20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{V1,V2}</a:t>
                      </a:r>
                      <a:endParaRPr lang="en-US" sz="20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261955150"/>
                  </a:ext>
                </a:extLst>
              </a:tr>
              <a:tr h="31173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ENSP1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ENSP2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225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53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{V3</a:t>
                      </a:r>
                      <a:r>
                        <a:rPr lang="en-US" sz="2000" b="1" dirty="0" smtClean="0">
                          <a:solidFill>
                            <a:srgbClr val="C00000"/>
                          </a:solidFill>
                        </a:rPr>
                        <a:t>,V4</a:t>
                      </a:r>
                      <a:r>
                        <a:rPr lang="en-US" sz="2000" dirty="0" smtClean="0"/>
                        <a:t>}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07164452"/>
                  </a:ext>
                </a:extLst>
              </a:tr>
              <a:tr h="31173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ENSP1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ENSP3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87</a:t>
                      </a:r>
                      <a:endParaRPr lang="en-US" sz="2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{V1,V2,V3</a:t>
                      </a:r>
                      <a:r>
                        <a:rPr lang="en-US" sz="2000" b="1" dirty="0" smtClean="0">
                          <a:solidFill>
                            <a:srgbClr val="C00000"/>
                          </a:solidFill>
                        </a:rPr>
                        <a:t>,V4</a:t>
                      </a:r>
                      <a:r>
                        <a:rPr lang="en-US" sz="2000" dirty="0" smtClean="0"/>
                        <a:t>}</a:t>
                      </a:r>
                      <a:endParaRPr lang="en-US" sz="2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65762037"/>
                  </a:ext>
                </a:extLst>
              </a:tr>
              <a:tr h="31173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ENSP4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ENSP5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426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{V1}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44374052"/>
                  </a:ext>
                </a:extLst>
              </a:tr>
              <a:tr h="31173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ENSP4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ENSP5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426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{V3</a:t>
                      </a:r>
                      <a:r>
                        <a:rPr lang="en-US" sz="2000" b="1" dirty="0" smtClean="0">
                          <a:solidFill>
                            <a:srgbClr val="C00000"/>
                          </a:solidFill>
                        </a:rPr>
                        <a:t>,V4</a:t>
                      </a:r>
                      <a:r>
                        <a:rPr lang="en-US" sz="2000" dirty="0" smtClean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66492738"/>
                  </a:ext>
                </a:extLst>
              </a:tr>
            </a:tbl>
          </a:graphicData>
        </a:graphic>
      </p:graphicFrame>
      <p:grpSp>
        <p:nvGrpSpPr>
          <p:cNvPr id="14" name="Group 13"/>
          <p:cNvGrpSpPr/>
          <p:nvPr/>
        </p:nvGrpSpPr>
        <p:grpSpPr>
          <a:xfrm>
            <a:off x="6089081" y="1736025"/>
            <a:ext cx="2205302" cy="400110"/>
            <a:chOff x="80229" y="1700635"/>
            <a:chExt cx="2205302" cy="400110"/>
          </a:xfrm>
        </p:grpSpPr>
        <p:sp>
          <p:nvSpPr>
            <p:cNvPr id="15" name="TextBox 14"/>
            <p:cNvSpPr txBox="1"/>
            <p:nvPr/>
          </p:nvSpPr>
          <p:spPr>
            <a:xfrm>
              <a:off x="80229" y="1700635"/>
              <a:ext cx="12869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Protein1</a:t>
              </a:r>
              <a:endParaRPr lang="en-US" sz="2000" b="1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075857" y="1700635"/>
              <a:ext cx="12096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Protein2</a:t>
              </a:r>
              <a:endParaRPr lang="en-US" sz="2200" b="1" dirty="0"/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10303800" y="1706081"/>
            <a:ext cx="6708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err="1" smtClean="0">
                <a:solidFill>
                  <a:schemeClr val="accent5"/>
                </a:solidFill>
              </a:rPr>
              <a:t>Vlist</a:t>
            </a:r>
            <a:endParaRPr lang="en-US" sz="2200" b="1" dirty="0">
              <a:solidFill>
                <a:schemeClr val="accent5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597341" y="4356834"/>
            <a:ext cx="25944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(b) Combined Table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CECCE-2625-4AB5-8C1A-2BB9559D5087}" type="slidenum">
              <a:rPr lang="en-US" smtClean="0"/>
              <a:t>12</a:t>
            </a:fld>
            <a:endParaRPr lang="en-US"/>
          </a:p>
        </p:txBody>
      </p:sp>
      <p:grpSp>
        <p:nvGrpSpPr>
          <p:cNvPr id="25" name="Group 24"/>
          <p:cNvGrpSpPr/>
          <p:nvPr/>
        </p:nvGrpSpPr>
        <p:grpSpPr>
          <a:xfrm>
            <a:off x="4992696" y="2258459"/>
            <a:ext cx="1103304" cy="2357608"/>
            <a:chOff x="4992696" y="2258459"/>
            <a:chExt cx="1103304" cy="2357608"/>
          </a:xfrm>
        </p:grpSpPr>
        <p:sp>
          <p:nvSpPr>
            <p:cNvPr id="26" name="Right Brace 25"/>
            <p:cNvSpPr/>
            <p:nvPr/>
          </p:nvSpPr>
          <p:spPr>
            <a:xfrm>
              <a:off x="5003713" y="3437263"/>
              <a:ext cx="229299" cy="1178804"/>
            </a:xfrm>
            <a:prstGeom prst="rightBrace">
              <a:avLst>
                <a:gd name="adj1" fmla="val 109730"/>
                <a:gd name="adj2" fmla="val 48508"/>
              </a:avLst>
            </a:prstGeom>
            <a:ln w="25400">
              <a:solidFill>
                <a:schemeClr val="accent1"/>
              </a:solidFill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ight Brace 26"/>
            <p:cNvSpPr/>
            <p:nvPr/>
          </p:nvSpPr>
          <p:spPr>
            <a:xfrm>
              <a:off x="4992696" y="2258459"/>
              <a:ext cx="240316" cy="822065"/>
            </a:xfrm>
            <a:prstGeom prst="rightBrace">
              <a:avLst>
                <a:gd name="adj1" fmla="val 109730"/>
                <a:gd name="adj2" fmla="val 48508"/>
              </a:avLst>
            </a:prstGeom>
            <a:ln w="25400">
              <a:solidFill>
                <a:schemeClr val="accent2"/>
              </a:solidFill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 flipV="1">
              <a:off x="5398265" y="2500829"/>
              <a:ext cx="697735" cy="168662"/>
            </a:xfrm>
            <a:prstGeom prst="straightConnector1">
              <a:avLst/>
            </a:prstGeom>
            <a:ln w="38100" cmpd="sng">
              <a:solidFill>
                <a:schemeClr val="accent2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 flipV="1">
              <a:off x="5368574" y="3305060"/>
              <a:ext cx="720507" cy="691565"/>
            </a:xfrm>
            <a:prstGeom prst="straightConnector1">
              <a:avLst/>
            </a:prstGeom>
            <a:ln w="38100" cmpd="sng">
              <a:solidFill>
                <a:schemeClr val="accent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29"/>
          <p:cNvSpPr txBox="1"/>
          <p:nvPr/>
        </p:nvSpPr>
        <p:spPr>
          <a:xfrm>
            <a:off x="7770039" y="5471560"/>
            <a:ext cx="2045990" cy="83099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Example:</a:t>
            </a:r>
          </a:p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Clone V3 as V4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770039" y="4868180"/>
            <a:ext cx="2249012" cy="461665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Commit is Costly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578809" y="6231391"/>
            <a:ext cx="2105686" cy="461665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Storage is Huge</a:t>
            </a:r>
            <a:endParaRPr 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7253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0015" y="311337"/>
            <a:ext cx="11210366" cy="1325563"/>
          </a:xfrm>
        </p:spPr>
        <p:txBody>
          <a:bodyPr/>
          <a:lstStyle/>
          <a:p>
            <a:r>
              <a:rPr lang="en-US" b="1" dirty="0" smtClean="0"/>
              <a:t>Data Representation: </a:t>
            </a:r>
            <a:r>
              <a:rPr lang="en-US" sz="4000" b="1" dirty="0" smtClean="0">
                <a:solidFill>
                  <a:schemeClr val="accent4">
                    <a:lumMod val="50000"/>
                  </a:schemeClr>
                </a:solidFill>
              </a:rPr>
              <a:t>Alternatives</a:t>
            </a:r>
            <a:endParaRPr lang="en-US" sz="40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0" y="1280160"/>
            <a:ext cx="12193795" cy="44820"/>
            <a:chOff x="0" y="1269402"/>
            <a:chExt cx="12193795" cy="44820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0" y="1269402"/>
              <a:ext cx="12192000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795" y="1314222"/>
              <a:ext cx="12192000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3184881"/>
              </p:ext>
            </p:extLst>
          </p:nvPr>
        </p:nvGraphicFramePr>
        <p:xfrm>
          <a:off x="762000" y="2248984"/>
          <a:ext cx="4458299" cy="2682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1162">
                  <a:extLst>
                    <a:ext uri="{9D8B030D-6E8A-4147-A177-3AD203B41FA5}">
                      <a16:colId xmlns="" xmlns:a16="http://schemas.microsoft.com/office/drawing/2014/main" val="3532894979"/>
                    </a:ext>
                  </a:extLst>
                </a:gridCol>
                <a:gridCol w="971816">
                  <a:extLst>
                    <a:ext uri="{9D8B030D-6E8A-4147-A177-3AD203B41FA5}">
                      <a16:colId xmlns="" xmlns:a16="http://schemas.microsoft.com/office/drawing/2014/main" val="3289718748"/>
                    </a:ext>
                  </a:extLst>
                </a:gridCol>
                <a:gridCol w="971816">
                  <a:extLst>
                    <a:ext uri="{9D8B030D-6E8A-4147-A177-3AD203B41FA5}">
                      <a16:colId xmlns="" xmlns:a16="http://schemas.microsoft.com/office/drawing/2014/main" val="1369651013"/>
                    </a:ext>
                  </a:extLst>
                </a:gridCol>
                <a:gridCol w="959377">
                  <a:extLst>
                    <a:ext uri="{9D8B030D-6E8A-4147-A177-3AD203B41FA5}">
                      <a16:colId xmlns="" xmlns:a16="http://schemas.microsoft.com/office/drawing/2014/main" val="3576401344"/>
                    </a:ext>
                  </a:extLst>
                </a:gridCol>
                <a:gridCol w="944128">
                  <a:extLst>
                    <a:ext uri="{9D8B030D-6E8A-4147-A177-3AD203B41FA5}">
                      <a16:colId xmlns="" xmlns:a16="http://schemas.microsoft.com/office/drawing/2014/main" val="2188335039"/>
                    </a:ext>
                  </a:extLst>
                </a:gridCol>
              </a:tblGrid>
              <a:tr h="31173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Neighborhood</a:t>
                      </a:r>
                      <a:endParaRPr lang="en-US" sz="2000" b="1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err="1" smtClean="0"/>
                        <a:t>Cooccurrence</a:t>
                      </a:r>
                      <a:endParaRPr lang="en-US" sz="2000" b="1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905111384"/>
                  </a:ext>
                </a:extLst>
              </a:tr>
              <a:tr h="31173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R1</a:t>
                      </a:r>
                      <a:endParaRPr lang="en-US" sz="2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ENSP1</a:t>
                      </a:r>
                      <a:endParaRPr lang="en-US" sz="2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ENSP2</a:t>
                      </a:r>
                      <a:endParaRPr lang="en-US" sz="2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53</a:t>
                      </a:r>
                      <a:endParaRPr lang="en-US" sz="20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261955150"/>
                  </a:ext>
                </a:extLst>
              </a:tr>
              <a:tr h="31173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R2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ENSP1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ENSP2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225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53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07164452"/>
                  </a:ext>
                </a:extLst>
              </a:tr>
              <a:tr h="31173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R3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ENSP1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ENSP3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87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65762037"/>
                  </a:ext>
                </a:extLst>
              </a:tr>
              <a:tr h="31173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R4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ENSP4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ENSP5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426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44374052"/>
                  </a:ext>
                </a:extLst>
              </a:tr>
              <a:tr h="31173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R5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ENSP4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ENSP5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426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66492738"/>
                  </a:ext>
                </a:extLst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916193" y="5004109"/>
            <a:ext cx="42609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(c) Data Table + Versioning Table</a:t>
            </a:r>
            <a:endParaRPr lang="en-US" sz="2400" dirty="0"/>
          </a:p>
        </p:txBody>
      </p:sp>
      <p:grpSp>
        <p:nvGrpSpPr>
          <p:cNvPr id="5" name="Group 4"/>
          <p:cNvGrpSpPr/>
          <p:nvPr/>
        </p:nvGrpSpPr>
        <p:grpSpPr>
          <a:xfrm>
            <a:off x="779030" y="2409540"/>
            <a:ext cx="2730187" cy="403393"/>
            <a:chOff x="1007630" y="1659386"/>
            <a:chExt cx="2730187" cy="403393"/>
          </a:xfrm>
        </p:grpSpPr>
        <p:grpSp>
          <p:nvGrpSpPr>
            <p:cNvPr id="14" name="Group 13"/>
            <p:cNvGrpSpPr/>
            <p:nvPr/>
          </p:nvGrpSpPr>
          <p:grpSpPr>
            <a:xfrm>
              <a:off x="1551565" y="1659386"/>
              <a:ext cx="2186252" cy="400110"/>
              <a:chOff x="80229" y="1700635"/>
              <a:chExt cx="2186252" cy="400110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80229" y="1700635"/>
                <a:ext cx="128692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 smtClean="0"/>
                  <a:t>Protein1</a:t>
                </a:r>
                <a:endParaRPr lang="en-US" sz="2000" b="1" dirty="0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1056807" y="1700635"/>
                <a:ext cx="120967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 smtClean="0"/>
                  <a:t>Protein2</a:t>
                </a:r>
                <a:endParaRPr lang="en-US" sz="2200" b="1" dirty="0"/>
              </a:p>
            </p:txBody>
          </p:sp>
        </p:grpSp>
        <p:sp>
          <p:nvSpPr>
            <p:cNvPr id="25" name="TextBox 24"/>
            <p:cNvSpPr txBox="1"/>
            <p:nvPr/>
          </p:nvSpPr>
          <p:spPr>
            <a:xfrm>
              <a:off x="1007630" y="1662669"/>
              <a:ext cx="71538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chemeClr val="accent5"/>
                  </a:solidFill>
                </a:rPr>
                <a:t>RID</a:t>
              </a:r>
              <a:endParaRPr lang="en-US" sz="2000" b="1" dirty="0">
                <a:solidFill>
                  <a:schemeClr val="accent5"/>
                </a:solidFill>
              </a:endParaRPr>
            </a:p>
          </p:txBody>
        </p:sp>
      </p:grp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5041242"/>
              </p:ext>
            </p:extLst>
          </p:nvPr>
        </p:nvGraphicFramePr>
        <p:xfrm>
          <a:off x="6088790" y="1539171"/>
          <a:ext cx="1980571" cy="2377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1162">
                  <a:extLst>
                    <a:ext uri="{9D8B030D-6E8A-4147-A177-3AD203B41FA5}">
                      <a16:colId xmlns="" xmlns:a16="http://schemas.microsoft.com/office/drawing/2014/main" val="3532894979"/>
                    </a:ext>
                  </a:extLst>
                </a:gridCol>
                <a:gridCol w="1369409">
                  <a:extLst>
                    <a:ext uri="{9D8B030D-6E8A-4147-A177-3AD203B41FA5}">
                      <a16:colId xmlns="" xmlns:a16="http://schemas.microsoft.com/office/drawing/2014/main" val="3954111251"/>
                    </a:ext>
                  </a:extLst>
                </a:gridCol>
              </a:tblGrid>
              <a:tr h="31173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1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905111384"/>
                  </a:ext>
                </a:extLst>
              </a:tr>
              <a:tr h="31173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R1</a:t>
                      </a:r>
                      <a:endParaRPr lang="en-US" sz="2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{V1,V2}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261955150"/>
                  </a:ext>
                </a:extLst>
              </a:tr>
              <a:tr h="31173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R2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{V3}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07164452"/>
                  </a:ext>
                </a:extLst>
              </a:tr>
              <a:tr h="31173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R3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{V1,V2,V3}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65762037"/>
                  </a:ext>
                </a:extLst>
              </a:tr>
              <a:tr h="31173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R4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{V1}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44374052"/>
                  </a:ext>
                </a:extLst>
              </a:tr>
              <a:tr h="31173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R5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{V3}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66492738"/>
                  </a:ext>
                </a:extLst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7017958" y="1548696"/>
            <a:ext cx="6708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err="1" smtClean="0">
                <a:solidFill>
                  <a:schemeClr val="accent5"/>
                </a:solidFill>
              </a:rPr>
              <a:t>Vlist</a:t>
            </a:r>
            <a:endParaRPr lang="en-US" sz="2200" b="1" dirty="0">
              <a:solidFill>
                <a:schemeClr val="accent5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107840" y="1561823"/>
            <a:ext cx="7153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5"/>
                </a:solidFill>
              </a:rPr>
              <a:t>RID</a:t>
            </a:r>
            <a:endParaRPr lang="en-US" sz="2000" b="1" dirty="0">
              <a:solidFill>
                <a:schemeClr val="accent5"/>
              </a:solidFill>
            </a:endParaRPr>
          </a:p>
        </p:txBody>
      </p:sp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40592"/>
              </p:ext>
            </p:extLst>
          </p:nvPr>
        </p:nvGraphicFramePr>
        <p:xfrm>
          <a:off x="6078650" y="4413293"/>
          <a:ext cx="1980571" cy="1584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1162">
                  <a:extLst>
                    <a:ext uri="{9D8B030D-6E8A-4147-A177-3AD203B41FA5}">
                      <a16:colId xmlns="" xmlns:a16="http://schemas.microsoft.com/office/drawing/2014/main" val="3532894979"/>
                    </a:ext>
                  </a:extLst>
                </a:gridCol>
                <a:gridCol w="1369409">
                  <a:extLst>
                    <a:ext uri="{9D8B030D-6E8A-4147-A177-3AD203B41FA5}">
                      <a16:colId xmlns="" xmlns:a16="http://schemas.microsoft.com/office/drawing/2014/main" val="3954111251"/>
                    </a:ext>
                  </a:extLst>
                </a:gridCol>
              </a:tblGrid>
              <a:tr h="31173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1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905111384"/>
                  </a:ext>
                </a:extLst>
              </a:tr>
              <a:tr h="31173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V1</a:t>
                      </a:r>
                      <a:endParaRPr lang="en-US" sz="2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{R1,R3,R4}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261955150"/>
                  </a:ext>
                </a:extLst>
              </a:tr>
              <a:tr h="31173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V2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{R1,R3}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07164452"/>
                  </a:ext>
                </a:extLst>
              </a:tr>
              <a:tr h="31173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V3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{R2,R3,R5}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65762037"/>
                  </a:ext>
                </a:extLst>
              </a:tr>
            </a:tbl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7007818" y="4422818"/>
            <a:ext cx="6708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err="1">
                <a:solidFill>
                  <a:schemeClr val="accent5"/>
                </a:solidFill>
              </a:rPr>
              <a:t>R</a:t>
            </a:r>
            <a:r>
              <a:rPr lang="en-US" altLang="zh-CN" sz="2000" b="1" dirty="0" err="1" smtClean="0">
                <a:solidFill>
                  <a:schemeClr val="accent5"/>
                </a:solidFill>
              </a:rPr>
              <a:t>list</a:t>
            </a:r>
            <a:endParaRPr lang="en-US" sz="2200" b="1" dirty="0">
              <a:solidFill>
                <a:schemeClr val="accent5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097700" y="4435945"/>
            <a:ext cx="7153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5"/>
                </a:solidFill>
              </a:rPr>
              <a:t>V</a:t>
            </a:r>
            <a:r>
              <a:rPr lang="en-US" sz="2000" b="1" dirty="0" smtClean="0">
                <a:solidFill>
                  <a:schemeClr val="accent5"/>
                </a:solidFill>
              </a:rPr>
              <a:t>ID</a:t>
            </a:r>
            <a:endParaRPr lang="en-US" sz="2000" b="1" dirty="0">
              <a:solidFill>
                <a:schemeClr val="accent5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61" t="3604"/>
          <a:stretch/>
        </p:blipFill>
        <p:spPr>
          <a:xfrm>
            <a:off x="5350726" y="3583169"/>
            <a:ext cx="570227" cy="46695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254216" y="3979426"/>
            <a:ext cx="171453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(</a:t>
            </a:r>
            <a:r>
              <a:rPr lang="en-US" dirty="0" err="1" smtClean="0">
                <a:solidFill>
                  <a:schemeClr val="bg1"/>
                </a:solidFill>
              </a:rPr>
              <a:t>i</a:t>
            </a:r>
            <a:r>
              <a:rPr lang="en-US" dirty="0" smtClean="0">
                <a:solidFill>
                  <a:schemeClr val="bg1"/>
                </a:solidFill>
              </a:rPr>
              <a:t>) Split-by-</a:t>
            </a:r>
            <a:r>
              <a:rPr lang="en-US" dirty="0" err="1" smtClean="0">
                <a:solidFill>
                  <a:schemeClr val="bg1"/>
                </a:solidFill>
              </a:rPr>
              <a:t>Vlist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254216" y="6082894"/>
            <a:ext cx="171453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(ii) Split-by-</a:t>
            </a:r>
            <a:r>
              <a:rPr lang="en-US" dirty="0" err="1" smtClean="0">
                <a:solidFill>
                  <a:schemeClr val="bg1"/>
                </a:solidFill>
              </a:rPr>
              <a:t>Rlist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8214714" y="1561554"/>
            <a:ext cx="2269030" cy="461665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Commit is Costly</a:t>
            </a:r>
            <a:endParaRPr lang="en-US" sz="2400" dirty="0">
              <a:solidFill>
                <a:srgbClr val="C00000"/>
              </a:solidFill>
            </a:endParaRPr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4668" y="5726810"/>
            <a:ext cx="614405" cy="64019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CECCE-2625-4AB5-8C1A-2BB9559D5087}" type="slidenum">
              <a:rPr lang="en-US" smtClean="0"/>
              <a:t>13</a:t>
            </a:fld>
            <a:endParaRPr lang="en-US"/>
          </a:p>
        </p:txBody>
      </p:sp>
      <p:grpSp>
        <p:nvGrpSpPr>
          <p:cNvPr id="89" name="Group 88"/>
          <p:cNvGrpSpPr/>
          <p:nvPr/>
        </p:nvGrpSpPr>
        <p:grpSpPr>
          <a:xfrm>
            <a:off x="9349229" y="2315411"/>
            <a:ext cx="1854869" cy="3171348"/>
            <a:chOff x="9612009" y="2425504"/>
            <a:chExt cx="1854869" cy="3171348"/>
          </a:xfrm>
        </p:grpSpPr>
        <p:grpSp>
          <p:nvGrpSpPr>
            <p:cNvPr id="87" name="Group 86"/>
            <p:cNvGrpSpPr/>
            <p:nvPr/>
          </p:nvGrpSpPr>
          <p:grpSpPr>
            <a:xfrm>
              <a:off x="9921480" y="2612878"/>
              <a:ext cx="1245732" cy="2713199"/>
              <a:chOff x="10468347" y="2290166"/>
              <a:chExt cx="1245732" cy="271319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Oval 28"/>
                  <p:cNvSpPr/>
                  <p:nvPr/>
                </p:nvSpPr>
                <p:spPr>
                  <a:xfrm>
                    <a:off x="10468347" y="2580988"/>
                    <a:ext cx="437661" cy="437662"/>
                  </a:xfrm>
                  <a:prstGeom prst="ellipse">
                    <a:avLst/>
                  </a:prstGeom>
                  <a:noFill/>
                  <a:ln w="222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9" name="Oval 2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468347" y="2580988"/>
                    <a:ext cx="437661" cy="437662"/>
                  </a:xfrm>
                  <a:prstGeom prst="ellipse">
                    <a:avLst/>
                  </a:prstGeom>
                  <a:blipFill rotWithShape="0">
                    <a:blip r:embed="rId5"/>
                    <a:stretch>
                      <a:fillRect/>
                    </a:stretch>
                  </a:blipFill>
                  <a:ln w="22225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3" name="Oval 62"/>
                  <p:cNvSpPr/>
                  <p:nvPr/>
                </p:nvSpPr>
                <p:spPr>
                  <a:xfrm>
                    <a:off x="10483744" y="3463637"/>
                    <a:ext cx="437661" cy="437662"/>
                  </a:xfrm>
                  <a:prstGeom prst="ellipse">
                    <a:avLst/>
                  </a:prstGeom>
                  <a:noFill/>
                  <a:ln w="222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3" name="Oval 6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483744" y="3463637"/>
                    <a:ext cx="437661" cy="437662"/>
                  </a:xfrm>
                  <a:prstGeom prst="ellipse">
                    <a:avLst/>
                  </a:prstGeom>
                  <a:blipFill rotWithShape="0">
                    <a:blip r:embed="rId6"/>
                    <a:stretch>
                      <a:fillRect/>
                    </a:stretch>
                  </a:blipFill>
                  <a:ln w="22225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4" name="Oval 63"/>
                  <p:cNvSpPr/>
                  <p:nvPr/>
                </p:nvSpPr>
                <p:spPr>
                  <a:xfrm>
                    <a:off x="10483744" y="4259699"/>
                    <a:ext cx="437661" cy="437662"/>
                  </a:xfrm>
                  <a:prstGeom prst="ellipse">
                    <a:avLst/>
                  </a:prstGeom>
                  <a:noFill/>
                  <a:ln w="222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4" name="Oval 6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483744" y="4259699"/>
                    <a:ext cx="437661" cy="437662"/>
                  </a:xfrm>
                  <a:prstGeom prst="ellipse">
                    <a:avLst/>
                  </a:prstGeom>
                  <a:blipFill rotWithShape="0">
                    <a:blip r:embed="rId7"/>
                    <a:stretch>
                      <a:fillRect/>
                    </a:stretch>
                  </a:blipFill>
                  <a:ln w="22225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5" name="Oval 64"/>
                  <p:cNvSpPr/>
                  <p:nvPr/>
                </p:nvSpPr>
                <p:spPr>
                  <a:xfrm>
                    <a:off x="11266614" y="2290166"/>
                    <a:ext cx="437661" cy="437662"/>
                  </a:xfrm>
                  <a:prstGeom prst="ellipse">
                    <a:avLst/>
                  </a:prstGeom>
                  <a:noFill/>
                  <a:ln w="222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5" name="Oval 6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266614" y="2290166"/>
                    <a:ext cx="437661" cy="437662"/>
                  </a:xfrm>
                  <a:prstGeom prst="ellipse">
                    <a:avLst/>
                  </a:prstGeom>
                  <a:blipFill rotWithShape="0">
                    <a:blip r:embed="rId8"/>
                    <a:stretch>
                      <a:fillRect/>
                    </a:stretch>
                  </a:blipFill>
                  <a:ln w="22225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" name="Oval 65"/>
                  <p:cNvSpPr/>
                  <p:nvPr/>
                </p:nvSpPr>
                <p:spPr>
                  <a:xfrm>
                    <a:off x="11266614" y="2864882"/>
                    <a:ext cx="437661" cy="437662"/>
                  </a:xfrm>
                  <a:prstGeom prst="ellipse">
                    <a:avLst/>
                  </a:prstGeom>
                  <a:noFill/>
                  <a:ln w="222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6" name="Oval 6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266614" y="2864882"/>
                    <a:ext cx="437661" cy="437662"/>
                  </a:xfrm>
                  <a:prstGeom prst="ellipse">
                    <a:avLst/>
                  </a:prstGeom>
                  <a:blipFill rotWithShape="0">
                    <a:blip r:embed="rId9"/>
                    <a:stretch>
                      <a:fillRect/>
                    </a:stretch>
                  </a:blipFill>
                  <a:ln w="22225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7" name="Oval 66"/>
                  <p:cNvSpPr/>
                  <p:nvPr/>
                </p:nvSpPr>
                <p:spPr>
                  <a:xfrm>
                    <a:off x="11276418" y="3463637"/>
                    <a:ext cx="437661" cy="437662"/>
                  </a:xfrm>
                  <a:prstGeom prst="ellipse">
                    <a:avLst/>
                  </a:prstGeom>
                  <a:noFill/>
                  <a:ln w="222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7" name="Oval 6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276418" y="3463637"/>
                    <a:ext cx="437661" cy="437662"/>
                  </a:xfrm>
                  <a:prstGeom prst="ellipse">
                    <a:avLst/>
                  </a:prstGeom>
                  <a:blipFill rotWithShape="0">
                    <a:blip r:embed="rId10"/>
                    <a:stretch>
                      <a:fillRect/>
                    </a:stretch>
                  </a:blipFill>
                  <a:ln w="22225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8" name="Oval 67"/>
                  <p:cNvSpPr/>
                  <p:nvPr/>
                </p:nvSpPr>
                <p:spPr>
                  <a:xfrm>
                    <a:off x="11276418" y="4031998"/>
                    <a:ext cx="437661" cy="437662"/>
                  </a:xfrm>
                  <a:prstGeom prst="ellipse">
                    <a:avLst/>
                  </a:prstGeom>
                  <a:noFill/>
                  <a:ln w="222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8" name="Oval 6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276418" y="4031998"/>
                    <a:ext cx="437661" cy="437662"/>
                  </a:xfrm>
                  <a:prstGeom prst="ellipse">
                    <a:avLst/>
                  </a:prstGeom>
                  <a:blipFill rotWithShape="0">
                    <a:blip r:embed="rId11"/>
                    <a:stretch>
                      <a:fillRect/>
                    </a:stretch>
                  </a:blipFill>
                  <a:ln w="22225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9" name="Oval 68"/>
                  <p:cNvSpPr/>
                  <p:nvPr/>
                </p:nvSpPr>
                <p:spPr>
                  <a:xfrm>
                    <a:off x="11276418" y="4565703"/>
                    <a:ext cx="437661" cy="437662"/>
                  </a:xfrm>
                  <a:prstGeom prst="ellipse">
                    <a:avLst/>
                  </a:prstGeom>
                  <a:noFill/>
                  <a:ln w="222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9" name="Oval 6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276418" y="4565703"/>
                    <a:ext cx="437661" cy="437662"/>
                  </a:xfrm>
                  <a:prstGeom prst="ellipse">
                    <a:avLst/>
                  </a:prstGeom>
                  <a:blipFill rotWithShape="0">
                    <a:blip r:embed="rId12"/>
                    <a:stretch>
                      <a:fillRect/>
                    </a:stretch>
                  </a:blipFill>
                  <a:ln w="22225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7" name="Straight Connector 16"/>
              <p:cNvCxnSpPr>
                <a:stCxn id="29" idx="6"/>
                <a:endCxn id="65" idx="2"/>
              </p:cNvCxnSpPr>
              <p:nvPr/>
            </p:nvCxnSpPr>
            <p:spPr>
              <a:xfrm flipV="1">
                <a:off x="10906008" y="2508997"/>
                <a:ext cx="360606" cy="290822"/>
              </a:xfrm>
              <a:prstGeom prst="line">
                <a:avLst/>
              </a:prstGeom>
              <a:ln w="22225">
                <a:solidFill>
                  <a:schemeClr val="tx1"/>
                </a:solidFill>
                <a:prstDash val="soli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>
                <a:stCxn id="29" idx="6"/>
                <a:endCxn id="67" idx="2"/>
              </p:cNvCxnSpPr>
              <p:nvPr/>
            </p:nvCxnSpPr>
            <p:spPr>
              <a:xfrm>
                <a:off x="10906008" y="2799819"/>
                <a:ext cx="370410" cy="882649"/>
              </a:xfrm>
              <a:prstGeom prst="line">
                <a:avLst/>
              </a:prstGeom>
              <a:ln w="22225">
                <a:solidFill>
                  <a:schemeClr val="tx1"/>
                </a:solidFill>
                <a:prstDash val="soli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>
                <a:stCxn id="29" idx="6"/>
                <a:endCxn id="68" idx="2"/>
              </p:cNvCxnSpPr>
              <p:nvPr/>
            </p:nvCxnSpPr>
            <p:spPr>
              <a:xfrm>
                <a:off x="10906008" y="2799819"/>
                <a:ext cx="370410" cy="1451010"/>
              </a:xfrm>
              <a:prstGeom prst="line">
                <a:avLst/>
              </a:prstGeom>
              <a:ln w="22225">
                <a:solidFill>
                  <a:schemeClr val="tx1"/>
                </a:solidFill>
                <a:prstDash val="soli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>
                <a:stCxn id="63" idx="6"/>
                <a:endCxn id="65" idx="2"/>
              </p:cNvCxnSpPr>
              <p:nvPr/>
            </p:nvCxnSpPr>
            <p:spPr>
              <a:xfrm flipV="1">
                <a:off x="10921405" y="2508997"/>
                <a:ext cx="345209" cy="1173471"/>
              </a:xfrm>
              <a:prstGeom prst="line">
                <a:avLst/>
              </a:prstGeom>
              <a:ln w="22225">
                <a:solidFill>
                  <a:schemeClr val="tx1"/>
                </a:solidFill>
                <a:prstDash val="soli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>
                <a:stCxn id="63" idx="6"/>
                <a:endCxn id="67" idx="2"/>
              </p:cNvCxnSpPr>
              <p:nvPr/>
            </p:nvCxnSpPr>
            <p:spPr>
              <a:xfrm>
                <a:off x="10921405" y="3682468"/>
                <a:ext cx="355013" cy="0"/>
              </a:xfrm>
              <a:prstGeom prst="line">
                <a:avLst/>
              </a:prstGeom>
              <a:ln w="22225">
                <a:solidFill>
                  <a:schemeClr val="tx1"/>
                </a:solidFill>
                <a:prstDash val="soli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>
                <a:stCxn id="64" idx="6"/>
                <a:endCxn id="66" idx="2"/>
              </p:cNvCxnSpPr>
              <p:nvPr/>
            </p:nvCxnSpPr>
            <p:spPr>
              <a:xfrm flipV="1">
                <a:off x="10921405" y="3083713"/>
                <a:ext cx="345209" cy="1394817"/>
              </a:xfrm>
              <a:prstGeom prst="line">
                <a:avLst/>
              </a:prstGeom>
              <a:ln w="22225">
                <a:solidFill>
                  <a:schemeClr val="tx1"/>
                </a:solidFill>
                <a:prstDash val="soli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>
                <a:stCxn id="64" idx="6"/>
                <a:endCxn id="67" idx="2"/>
              </p:cNvCxnSpPr>
              <p:nvPr/>
            </p:nvCxnSpPr>
            <p:spPr>
              <a:xfrm flipV="1">
                <a:off x="10921405" y="3682468"/>
                <a:ext cx="355013" cy="796062"/>
              </a:xfrm>
              <a:prstGeom prst="line">
                <a:avLst/>
              </a:prstGeom>
              <a:ln w="22225">
                <a:solidFill>
                  <a:schemeClr val="tx1"/>
                </a:solidFill>
                <a:prstDash val="soli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>
                <a:stCxn id="64" idx="6"/>
                <a:endCxn id="69" idx="2"/>
              </p:cNvCxnSpPr>
              <p:nvPr/>
            </p:nvCxnSpPr>
            <p:spPr>
              <a:xfrm>
                <a:off x="10921405" y="4478530"/>
                <a:ext cx="355013" cy="306004"/>
              </a:xfrm>
              <a:prstGeom prst="line">
                <a:avLst/>
              </a:prstGeom>
              <a:ln w="22225">
                <a:solidFill>
                  <a:schemeClr val="tx1"/>
                </a:solidFill>
                <a:prstDash val="soli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8" name="Rectangle 87"/>
            <p:cNvSpPr/>
            <p:nvPr/>
          </p:nvSpPr>
          <p:spPr>
            <a:xfrm>
              <a:off x="9612009" y="2425504"/>
              <a:ext cx="1854869" cy="317134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0" name="TextBox 89"/>
          <p:cNvSpPr txBox="1"/>
          <p:nvPr/>
        </p:nvSpPr>
        <p:spPr>
          <a:xfrm>
            <a:off x="9193122" y="5607256"/>
            <a:ext cx="2182479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Mapping between Records and Versions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75866" y="5944317"/>
            <a:ext cx="4676462" cy="5847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Experiments in the Paper</a:t>
            </a:r>
            <a:endParaRPr lang="en-US" sz="32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4619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30" grpId="0"/>
      <p:bldP spid="35" grpId="0"/>
      <p:bldP spid="36" grpId="0"/>
      <p:bldP spid="12" grpId="0" animBg="1"/>
      <p:bldP spid="37" grpId="0" animBg="1"/>
      <p:bldP spid="38" grpId="0" animBg="1"/>
      <p:bldP spid="90" grpId="0" animBg="1"/>
      <p:bldP spid="4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0015" y="311337"/>
            <a:ext cx="11210366" cy="1325563"/>
          </a:xfrm>
        </p:spPr>
        <p:txBody>
          <a:bodyPr/>
          <a:lstStyle/>
          <a:p>
            <a:r>
              <a:rPr lang="en-US" b="1" dirty="0" smtClean="0"/>
              <a:t>Outline</a:t>
            </a:r>
            <a:endParaRPr lang="en-US" sz="40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0" y="1280160"/>
            <a:ext cx="12193795" cy="44820"/>
            <a:chOff x="0" y="1269402"/>
            <a:chExt cx="12193795" cy="44820"/>
          </a:xfrm>
        </p:grpSpPr>
        <p:cxnSp>
          <p:nvCxnSpPr>
            <p:cNvPr id="36" name="Straight Connector 35"/>
            <p:cNvCxnSpPr/>
            <p:nvPr/>
          </p:nvCxnSpPr>
          <p:spPr>
            <a:xfrm>
              <a:off x="0" y="1269402"/>
              <a:ext cx="12192000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1795" y="1314222"/>
              <a:ext cx="12192000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CECCE-2625-4AB5-8C1A-2BB9559D5087}" type="slidenum">
              <a:rPr lang="en-US" smtClean="0"/>
              <a:t>14</a:t>
            </a:fld>
            <a:endParaRPr lang="en-US"/>
          </a:p>
        </p:txBody>
      </p:sp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1027486" cy="4351338"/>
          </a:xfrm>
        </p:spPr>
        <p:txBody>
          <a:bodyPr>
            <a:normAutofit/>
          </a:bodyPr>
          <a:lstStyle/>
          <a:p>
            <a:r>
              <a:rPr lang="en-US" altLang="zh-CN" sz="3200" dirty="0" err="1" smtClean="0">
                <a:solidFill>
                  <a:schemeClr val="bg2"/>
                </a:solidFill>
              </a:rPr>
              <a:t>Strawman</a:t>
            </a:r>
            <a:r>
              <a:rPr lang="en-US" altLang="zh-CN" sz="3200" dirty="0" smtClean="0">
                <a:solidFill>
                  <a:schemeClr val="bg2"/>
                </a:solidFill>
              </a:rPr>
              <a:t> Approach</a:t>
            </a:r>
          </a:p>
          <a:p>
            <a:pPr marL="457200" lvl="1" indent="0">
              <a:buNone/>
            </a:pPr>
            <a:endParaRPr lang="en-US" altLang="zh-CN" sz="3200" dirty="0" smtClean="0"/>
          </a:p>
          <a:p>
            <a:r>
              <a:rPr lang="en-US" sz="3200" dirty="0" smtClean="0">
                <a:solidFill>
                  <a:schemeClr val="bg2"/>
                </a:solidFill>
              </a:rPr>
              <a:t>Data Representation</a:t>
            </a:r>
          </a:p>
          <a:p>
            <a:endParaRPr lang="en-US" sz="3200" dirty="0"/>
          </a:p>
          <a:p>
            <a:r>
              <a:rPr lang="en-US" sz="3200" dirty="0" smtClean="0"/>
              <a:t>Access/Storage Optimization </a:t>
            </a:r>
            <a:endParaRPr lang="en-US" sz="3200" dirty="0"/>
          </a:p>
          <a:p>
            <a:endParaRPr lang="en-US" sz="3100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7591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11335"/>
            <a:ext cx="10515600" cy="1325563"/>
          </a:xfrm>
        </p:spPr>
        <p:txBody>
          <a:bodyPr/>
          <a:lstStyle/>
          <a:p>
            <a:r>
              <a:rPr lang="en-US" b="1" dirty="0" smtClean="0"/>
              <a:t>Access and Storage Trade Off: </a:t>
            </a:r>
            <a:r>
              <a:rPr lang="en-US" sz="4000" b="1" dirty="0" smtClean="0">
                <a:solidFill>
                  <a:schemeClr val="accent4">
                    <a:lumMod val="50000"/>
                  </a:schemeClr>
                </a:solidFill>
              </a:rPr>
              <a:t>Partitioning</a:t>
            </a:r>
            <a:endParaRPr lang="en-US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4" name="Content Placeholder 3"/>
          <p:cNvSpPr>
            <a:spLocks noGrp="1"/>
          </p:cNvSpPr>
          <p:nvPr>
            <p:ph sz="half" idx="4294967295"/>
          </p:nvPr>
        </p:nvSpPr>
        <p:spPr>
          <a:xfrm>
            <a:off x="496990" y="1554693"/>
            <a:ext cx="11198019" cy="1399503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Checkout Latency</a:t>
            </a:r>
            <a:r>
              <a:rPr lang="en-US" b="1" dirty="0" smtClean="0"/>
              <a:t> </a:t>
            </a:r>
            <a:r>
              <a:rPr lang="en-US" dirty="0" smtClean="0">
                <a:solidFill>
                  <a:srgbClr val="C00000"/>
                </a:solidFill>
              </a:rPr>
              <a:t>increases</a:t>
            </a:r>
            <a:endParaRPr lang="en-US" dirty="0" smtClean="0"/>
          </a:p>
          <a:p>
            <a:pPr lvl="1"/>
            <a:r>
              <a:rPr lang="en-US" dirty="0" smtClean="0"/>
              <a:t>As “Irrelevant” records increase</a:t>
            </a:r>
          </a:p>
          <a:p>
            <a:pPr lvl="1"/>
            <a:r>
              <a:rPr lang="en-US" dirty="0" smtClean="0"/>
              <a:t>Records scatter across the table</a:t>
            </a:r>
          </a:p>
          <a:p>
            <a:endParaRPr lang="en-US" dirty="0"/>
          </a:p>
        </p:txBody>
      </p:sp>
      <p:grpSp>
        <p:nvGrpSpPr>
          <p:cNvPr id="25" name="Group 24"/>
          <p:cNvGrpSpPr/>
          <p:nvPr/>
        </p:nvGrpSpPr>
        <p:grpSpPr>
          <a:xfrm>
            <a:off x="0" y="1280160"/>
            <a:ext cx="12193795" cy="44820"/>
            <a:chOff x="0" y="1269402"/>
            <a:chExt cx="12193795" cy="44820"/>
          </a:xfrm>
        </p:grpSpPr>
        <p:cxnSp>
          <p:nvCxnSpPr>
            <p:cNvPr id="26" name="Straight Connector 25"/>
            <p:cNvCxnSpPr/>
            <p:nvPr/>
          </p:nvCxnSpPr>
          <p:spPr>
            <a:xfrm>
              <a:off x="0" y="1269402"/>
              <a:ext cx="12192000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1795" y="1314222"/>
              <a:ext cx="12192000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612898"/>
              </p:ext>
            </p:extLst>
          </p:nvPr>
        </p:nvGraphicFramePr>
        <p:xfrm>
          <a:off x="2607936" y="2954196"/>
          <a:ext cx="4458299" cy="3474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1162">
                  <a:extLst>
                    <a:ext uri="{9D8B030D-6E8A-4147-A177-3AD203B41FA5}">
                      <a16:colId xmlns="" xmlns:a16="http://schemas.microsoft.com/office/drawing/2014/main" val="3532894979"/>
                    </a:ext>
                  </a:extLst>
                </a:gridCol>
                <a:gridCol w="971816">
                  <a:extLst>
                    <a:ext uri="{9D8B030D-6E8A-4147-A177-3AD203B41FA5}">
                      <a16:colId xmlns="" xmlns:a16="http://schemas.microsoft.com/office/drawing/2014/main" val="3289718748"/>
                    </a:ext>
                  </a:extLst>
                </a:gridCol>
                <a:gridCol w="971816">
                  <a:extLst>
                    <a:ext uri="{9D8B030D-6E8A-4147-A177-3AD203B41FA5}">
                      <a16:colId xmlns="" xmlns:a16="http://schemas.microsoft.com/office/drawing/2014/main" val="1369651013"/>
                    </a:ext>
                  </a:extLst>
                </a:gridCol>
                <a:gridCol w="959377">
                  <a:extLst>
                    <a:ext uri="{9D8B030D-6E8A-4147-A177-3AD203B41FA5}">
                      <a16:colId xmlns="" xmlns:a16="http://schemas.microsoft.com/office/drawing/2014/main" val="3576401344"/>
                    </a:ext>
                  </a:extLst>
                </a:gridCol>
                <a:gridCol w="944128">
                  <a:extLst>
                    <a:ext uri="{9D8B030D-6E8A-4147-A177-3AD203B41FA5}">
                      <a16:colId xmlns="" xmlns:a16="http://schemas.microsoft.com/office/drawing/2014/main" val="2188335039"/>
                    </a:ext>
                  </a:extLst>
                </a:gridCol>
              </a:tblGrid>
              <a:tr h="31173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Neighborhood</a:t>
                      </a:r>
                      <a:endParaRPr lang="en-US" sz="2000" b="1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err="1" smtClean="0"/>
                        <a:t>Cooccurrence</a:t>
                      </a:r>
                      <a:endParaRPr lang="en-US" sz="2000" b="1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905111384"/>
                  </a:ext>
                </a:extLst>
              </a:tr>
              <a:tr h="31173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R1</a:t>
                      </a:r>
                      <a:endParaRPr lang="en-US" sz="20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ENSP1</a:t>
                      </a:r>
                      <a:endParaRPr lang="en-US" sz="20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ENSP2</a:t>
                      </a:r>
                      <a:endParaRPr lang="en-US" sz="20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53</a:t>
                      </a:r>
                      <a:endParaRPr lang="en-US" sz="20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261955150"/>
                  </a:ext>
                </a:extLst>
              </a:tr>
              <a:tr h="31173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R2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ENSP1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ENSP2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225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53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07164452"/>
                  </a:ext>
                </a:extLst>
              </a:tr>
              <a:tr h="31173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R3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ENSP1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ENSP3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87</a:t>
                      </a:r>
                      <a:endParaRPr lang="en-US" sz="20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65762037"/>
                  </a:ext>
                </a:extLst>
              </a:tr>
              <a:tr h="31173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R4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ENSP4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ENSP5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426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44374052"/>
                  </a:ext>
                </a:extLst>
              </a:tr>
              <a:tr h="31173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R5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ENSP4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ENSP5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426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66492738"/>
                  </a:ext>
                </a:extLst>
              </a:tr>
              <a:tr h="31173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R6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ENSP1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ENSP3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169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87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57238517"/>
                  </a:ext>
                </a:extLst>
              </a:tr>
              <a:tr h="31173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R7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ENSP6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ENSP7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207</a:t>
                      </a:r>
                      <a:endParaRPr lang="en-US" sz="20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35</a:t>
                      </a:r>
                      <a:endParaRPr lang="en-US" sz="20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204510732"/>
                  </a:ext>
                </a:extLst>
              </a:tr>
            </a:tbl>
          </a:graphicData>
        </a:graphic>
      </p:graphicFrame>
      <p:grpSp>
        <p:nvGrpSpPr>
          <p:cNvPr id="8" name="Group 7"/>
          <p:cNvGrpSpPr/>
          <p:nvPr/>
        </p:nvGrpSpPr>
        <p:grpSpPr>
          <a:xfrm>
            <a:off x="2624966" y="3114752"/>
            <a:ext cx="2730187" cy="403393"/>
            <a:chOff x="1007630" y="1659386"/>
            <a:chExt cx="2730187" cy="403393"/>
          </a:xfrm>
        </p:grpSpPr>
        <p:grpSp>
          <p:nvGrpSpPr>
            <p:cNvPr id="9" name="Group 8"/>
            <p:cNvGrpSpPr/>
            <p:nvPr/>
          </p:nvGrpSpPr>
          <p:grpSpPr>
            <a:xfrm>
              <a:off x="1551565" y="1659386"/>
              <a:ext cx="2186252" cy="400110"/>
              <a:chOff x="80229" y="1700635"/>
              <a:chExt cx="2186252" cy="400110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80229" y="1700635"/>
                <a:ext cx="128692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 smtClean="0"/>
                  <a:t>Protein1</a:t>
                </a:r>
                <a:endParaRPr lang="en-US" sz="2000" b="1" dirty="0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1056807" y="1700635"/>
                <a:ext cx="120967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 smtClean="0"/>
                  <a:t>Protein2</a:t>
                </a:r>
                <a:endParaRPr lang="en-US" sz="2200" b="1" dirty="0"/>
              </a:p>
            </p:txBody>
          </p:sp>
        </p:grpSp>
        <p:sp>
          <p:nvSpPr>
            <p:cNvPr id="10" name="TextBox 9"/>
            <p:cNvSpPr txBox="1"/>
            <p:nvPr/>
          </p:nvSpPr>
          <p:spPr>
            <a:xfrm>
              <a:off x="1007630" y="1662669"/>
              <a:ext cx="71538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RID</a:t>
              </a:r>
              <a:endParaRPr lang="en-US" sz="2000" b="1" dirty="0"/>
            </a:p>
          </p:txBody>
        </p:sp>
      </p:grp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0626019"/>
              </p:ext>
            </p:extLst>
          </p:nvPr>
        </p:nvGraphicFramePr>
        <p:xfrm>
          <a:off x="7236347" y="2962004"/>
          <a:ext cx="1980571" cy="2377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1162">
                  <a:extLst>
                    <a:ext uri="{9D8B030D-6E8A-4147-A177-3AD203B41FA5}">
                      <a16:colId xmlns="" xmlns:a16="http://schemas.microsoft.com/office/drawing/2014/main" val="3532894979"/>
                    </a:ext>
                  </a:extLst>
                </a:gridCol>
                <a:gridCol w="1369409">
                  <a:extLst>
                    <a:ext uri="{9D8B030D-6E8A-4147-A177-3AD203B41FA5}">
                      <a16:colId xmlns="" xmlns:a16="http://schemas.microsoft.com/office/drawing/2014/main" val="3954111251"/>
                    </a:ext>
                  </a:extLst>
                </a:gridCol>
              </a:tblGrid>
              <a:tr h="31173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1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905111384"/>
                  </a:ext>
                </a:extLst>
              </a:tr>
              <a:tr h="31173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V1</a:t>
                      </a:r>
                      <a:endParaRPr lang="en-US" sz="2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{R1,R3,R4}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261955150"/>
                  </a:ext>
                </a:extLst>
              </a:tr>
              <a:tr h="31173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V2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{R1,R3}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07164452"/>
                  </a:ext>
                </a:extLst>
              </a:tr>
              <a:tr h="31173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V3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{R2,R3,R5}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65762037"/>
                  </a:ext>
                </a:extLst>
              </a:tr>
              <a:tr h="31173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V4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{R2,R5,R6}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555505189"/>
                  </a:ext>
                </a:extLst>
              </a:tr>
              <a:tr h="31173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V5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{R1,R3,R7}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472794088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8165515" y="2971529"/>
            <a:ext cx="6708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err="1"/>
              <a:t>R</a:t>
            </a:r>
            <a:r>
              <a:rPr lang="en-US" altLang="zh-CN" sz="2000" b="1" dirty="0" err="1" smtClean="0"/>
              <a:t>list</a:t>
            </a:r>
            <a:endParaRPr lang="en-US" sz="22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7255397" y="2984656"/>
            <a:ext cx="7153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V</a:t>
            </a:r>
            <a:r>
              <a:rPr lang="en-US" sz="2000" b="1" dirty="0" smtClean="0"/>
              <a:t>ID</a:t>
            </a:r>
            <a:endParaRPr lang="en-US" sz="20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836179" y="3966058"/>
            <a:ext cx="136316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Checkout V5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CECCE-2625-4AB5-8C1A-2BB9559D5087}" type="slidenum">
              <a:rPr lang="en-US" smtClean="0"/>
              <a:t>15</a:t>
            </a:fld>
            <a:endParaRPr lang="en-US"/>
          </a:p>
        </p:txBody>
      </p:sp>
      <p:sp>
        <p:nvSpPr>
          <p:cNvPr id="5" name="Left Brace 4"/>
          <p:cNvSpPr/>
          <p:nvPr/>
        </p:nvSpPr>
        <p:spPr>
          <a:xfrm>
            <a:off x="2115239" y="3657600"/>
            <a:ext cx="509727" cy="2776251"/>
          </a:xfrm>
          <a:prstGeom prst="leftBrace">
            <a:avLst>
              <a:gd name="adj1" fmla="val 62366"/>
              <a:gd name="adj2" fmla="val 49603"/>
            </a:avLst>
          </a:prstGeom>
          <a:ln w="25400">
            <a:solidFill>
              <a:srgbClr val="C00000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079654" y="4335390"/>
            <a:ext cx="10355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Access </a:t>
            </a:r>
            <a:r>
              <a:rPr lang="en-US" sz="2400" dirty="0" err="1" smtClean="0">
                <a:solidFill>
                  <a:srgbClr val="C00000"/>
                </a:solidFill>
              </a:rPr>
              <a:t>EntireTable</a:t>
            </a:r>
            <a:endParaRPr lang="en-US" sz="2400" dirty="0" smtClean="0">
              <a:solidFill>
                <a:srgbClr val="C0000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39788" y="5475119"/>
            <a:ext cx="13559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(7 Records)</a:t>
            </a:r>
          </a:p>
        </p:txBody>
      </p:sp>
    </p:spTree>
    <p:extLst>
      <p:ext uri="{BB962C8B-B14F-4D97-AF65-F5344CB8AC3E}">
        <p14:creationId xmlns:p14="http://schemas.microsoft.com/office/powerpoint/2010/main" val="2220310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1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11335"/>
            <a:ext cx="10515600" cy="1325563"/>
          </a:xfrm>
        </p:spPr>
        <p:txBody>
          <a:bodyPr/>
          <a:lstStyle/>
          <a:p>
            <a:r>
              <a:rPr lang="en-US" b="1" dirty="0" smtClean="0"/>
              <a:t>Access and Storage Trade Off: </a:t>
            </a:r>
            <a:r>
              <a:rPr lang="en-US" sz="4000" b="1" dirty="0" smtClean="0">
                <a:solidFill>
                  <a:schemeClr val="accent4">
                    <a:lumMod val="50000"/>
                  </a:schemeClr>
                </a:solidFill>
              </a:rPr>
              <a:t>Partitioning</a:t>
            </a:r>
            <a:endParaRPr lang="en-US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4" name="Content Placeholder 3"/>
          <p:cNvSpPr>
            <a:spLocks noGrp="1"/>
          </p:cNvSpPr>
          <p:nvPr>
            <p:ph sz="half" idx="4294967295"/>
          </p:nvPr>
        </p:nvSpPr>
        <p:spPr>
          <a:xfrm>
            <a:off x="256955" y="1485538"/>
            <a:ext cx="5154135" cy="197375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Our </a:t>
            </a:r>
            <a:r>
              <a:rPr lang="en-US" dirty="0">
                <a:solidFill>
                  <a:srgbClr val="C00000"/>
                </a:solidFill>
              </a:rPr>
              <a:t>A</a:t>
            </a:r>
            <a:r>
              <a:rPr lang="en-US" dirty="0" smtClean="0">
                <a:solidFill>
                  <a:srgbClr val="C00000"/>
                </a:solidFill>
              </a:rPr>
              <a:t>pproach</a:t>
            </a:r>
            <a:r>
              <a:rPr lang="en-US" dirty="0">
                <a:solidFill>
                  <a:srgbClr val="C00000"/>
                </a:solidFill>
              </a:rPr>
              <a:t>: Partitioning</a:t>
            </a:r>
          </a:p>
          <a:p>
            <a:pPr lvl="1"/>
            <a:r>
              <a:rPr lang="en-US" altLang="zh-CN" dirty="0" smtClean="0"/>
              <a:t>Break up the table into partitions</a:t>
            </a:r>
            <a:endParaRPr lang="en-US" dirty="0"/>
          </a:p>
        </p:txBody>
      </p:sp>
      <p:grpSp>
        <p:nvGrpSpPr>
          <p:cNvPr id="25" name="Group 24"/>
          <p:cNvGrpSpPr/>
          <p:nvPr/>
        </p:nvGrpSpPr>
        <p:grpSpPr>
          <a:xfrm>
            <a:off x="0" y="1280160"/>
            <a:ext cx="12193795" cy="44820"/>
            <a:chOff x="0" y="1269402"/>
            <a:chExt cx="12193795" cy="44820"/>
          </a:xfrm>
        </p:grpSpPr>
        <p:cxnSp>
          <p:nvCxnSpPr>
            <p:cNvPr id="26" name="Straight Connector 25"/>
            <p:cNvCxnSpPr/>
            <p:nvPr/>
          </p:nvCxnSpPr>
          <p:spPr>
            <a:xfrm>
              <a:off x="0" y="1269402"/>
              <a:ext cx="12192000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1795" y="1314222"/>
              <a:ext cx="12192000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1697797"/>
              </p:ext>
            </p:extLst>
          </p:nvPr>
        </p:nvGraphicFramePr>
        <p:xfrm>
          <a:off x="5640761" y="3977982"/>
          <a:ext cx="4458299" cy="228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1162">
                  <a:extLst>
                    <a:ext uri="{9D8B030D-6E8A-4147-A177-3AD203B41FA5}">
                      <a16:colId xmlns="" xmlns:a16="http://schemas.microsoft.com/office/drawing/2014/main" val="3532894979"/>
                    </a:ext>
                  </a:extLst>
                </a:gridCol>
                <a:gridCol w="971816">
                  <a:extLst>
                    <a:ext uri="{9D8B030D-6E8A-4147-A177-3AD203B41FA5}">
                      <a16:colId xmlns="" xmlns:a16="http://schemas.microsoft.com/office/drawing/2014/main" val="3289718748"/>
                    </a:ext>
                  </a:extLst>
                </a:gridCol>
                <a:gridCol w="971816">
                  <a:extLst>
                    <a:ext uri="{9D8B030D-6E8A-4147-A177-3AD203B41FA5}">
                      <a16:colId xmlns="" xmlns:a16="http://schemas.microsoft.com/office/drawing/2014/main" val="1369651013"/>
                    </a:ext>
                  </a:extLst>
                </a:gridCol>
                <a:gridCol w="959377">
                  <a:extLst>
                    <a:ext uri="{9D8B030D-6E8A-4147-A177-3AD203B41FA5}">
                      <a16:colId xmlns="" xmlns:a16="http://schemas.microsoft.com/office/drawing/2014/main" val="3576401344"/>
                    </a:ext>
                  </a:extLst>
                </a:gridCol>
                <a:gridCol w="944128">
                  <a:extLst>
                    <a:ext uri="{9D8B030D-6E8A-4147-A177-3AD203B41FA5}">
                      <a16:colId xmlns="" xmlns:a16="http://schemas.microsoft.com/office/drawing/2014/main" val="2188335039"/>
                    </a:ext>
                  </a:extLst>
                </a:gridCol>
              </a:tblGrid>
              <a:tr h="31173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Neighborhood</a:t>
                      </a:r>
                      <a:endParaRPr lang="en-US" sz="2000" b="1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err="1" smtClean="0"/>
                        <a:t>Cooccurrence</a:t>
                      </a:r>
                      <a:endParaRPr lang="en-US" sz="2000" b="1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905111384"/>
                  </a:ext>
                </a:extLst>
              </a:tr>
              <a:tr h="31173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R1</a:t>
                      </a:r>
                      <a:endParaRPr lang="en-US" sz="20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ENSP1</a:t>
                      </a:r>
                      <a:endParaRPr lang="en-US" sz="20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ENSP2</a:t>
                      </a:r>
                      <a:endParaRPr lang="en-US" sz="20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53</a:t>
                      </a:r>
                      <a:endParaRPr lang="en-US" sz="20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261955150"/>
                  </a:ext>
                </a:extLst>
              </a:tr>
              <a:tr h="31173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R3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ENSP1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ENSP3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87</a:t>
                      </a:r>
                      <a:endParaRPr lang="en-US" sz="20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65762037"/>
                  </a:ext>
                </a:extLst>
              </a:tr>
              <a:tr h="31173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R4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ENSP4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ENSP5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426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44374052"/>
                  </a:ext>
                </a:extLst>
              </a:tr>
              <a:tr h="31173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R7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ENSP6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ENSP7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207</a:t>
                      </a:r>
                      <a:endParaRPr lang="en-US" sz="20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35</a:t>
                      </a:r>
                      <a:endParaRPr lang="en-US" sz="20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204510732"/>
                  </a:ext>
                </a:extLst>
              </a:tr>
            </a:tbl>
          </a:graphicData>
        </a:graphic>
      </p:graphicFrame>
      <p:grpSp>
        <p:nvGrpSpPr>
          <p:cNvPr id="8" name="Group 7"/>
          <p:cNvGrpSpPr/>
          <p:nvPr/>
        </p:nvGrpSpPr>
        <p:grpSpPr>
          <a:xfrm>
            <a:off x="5657791" y="4138538"/>
            <a:ext cx="2730187" cy="403393"/>
            <a:chOff x="1007630" y="1659386"/>
            <a:chExt cx="2730187" cy="403393"/>
          </a:xfrm>
        </p:grpSpPr>
        <p:grpSp>
          <p:nvGrpSpPr>
            <p:cNvPr id="9" name="Group 8"/>
            <p:cNvGrpSpPr/>
            <p:nvPr/>
          </p:nvGrpSpPr>
          <p:grpSpPr>
            <a:xfrm>
              <a:off x="1551565" y="1659386"/>
              <a:ext cx="2186252" cy="400110"/>
              <a:chOff x="80229" y="1700635"/>
              <a:chExt cx="2186252" cy="400110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80229" y="1700635"/>
                <a:ext cx="128692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 smtClean="0"/>
                  <a:t>Protein1</a:t>
                </a:r>
                <a:endParaRPr lang="en-US" sz="2000" b="1" dirty="0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1056807" y="1700635"/>
                <a:ext cx="120967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 smtClean="0"/>
                  <a:t>Protein2</a:t>
                </a:r>
                <a:endParaRPr lang="en-US" sz="2200" b="1" dirty="0"/>
              </a:p>
            </p:txBody>
          </p:sp>
        </p:grpSp>
        <p:sp>
          <p:nvSpPr>
            <p:cNvPr id="10" name="TextBox 9"/>
            <p:cNvSpPr txBox="1"/>
            <p:nvPr/>
          </p:nvSpPr>
          <p:spPr>
            <a:xfrm>
              <a:off x="1007630" y="1662669"/>
              <a:ext cx="71538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RID</a:t>
              </a:r>
              <a:endParaRPr lang="en-US" sz="2000" b="1" dirty="0"/>
            </a:p>
          </p:txBody>
        </p:sp>
      </p:grp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6909897"/>
              </p:ext>
            </p:extLst>
          </p:nvPr>
        </p:nvGraphicFramePr>
        <p:xfrm>
          <a:off x="10188651" y="3974884"/>
          <a:ext cx="1833004" cy="1584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3400">
                  <a:extLst>
                    <a:ext uri="{9D8B030D-6E8A-4147-A177-3AD203B41FA5}">
                      <a16:colId xmlns="" xmlns:a16="http://schemas.microsoft.com/office/drawing/2014/main" val="3532894979"/>
                    </a:ext>
                  </a:extLst>
                </a:gridCol>
                <a:gridCol w="1299604">
                  <a:extLst>
                    <a:ext uri="{9D8B030D-6E8A-4147-A177-3AD203B41FA5}">
                      <a16:colId xmlns="" xmlns:a16="http://schemas.microsoft.com/office/drawing/2014/main" val="3954111251"/>
                    </a:ext>
                  </a:extLst>
                </a:gridCol>
              </a:tblGrid>
              <a:tr h="31173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1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905111384"/>
                  </a:ext>
                </a:extLst>
              </a:tr>
              <a:tr h="31173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V1</a:t>
                      </a:r>
                      <a:endParaRPr lang="en-US" sz="2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{R1,R3,R4}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261955150"/>
                  </a:ext>
                </a:extLst>
              </a:tr>
              <a:tr h="31173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V2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{R1,R3}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07164452"/>
                  </a:ext>
                </a:extLst>
              </a:tr>
              <a:tr h="31173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V5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{R1,R3,R7}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472794088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11031369" y="3976296"/>
            <a:ext cx="6708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err="1"/>
              <a:t>R</a:t>
            </a:r>
            <a:r>
              <a:rPr lang="en-US" altLang="zh-CN" sz="2000" b="1" dirty="0" err="1" smtClean="0"/>
              <a:t>list</a:t>
            </a:r>
            <a:endParaRPr lang="en-US" sz="22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10180868" y="3988292"/>
            <a:ext cx="7153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V</a:t>
            </a:r>
            <a:r>
              <a:rPr lang="en-US" sz="2000" b="1" dirty="0" smtClean="0"/>
              <a:t>ID</a:t>
            </a:r>
            <a:endParaRPr lang="en-US" sz="20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3875411" y="4333365"/>
            <a:ext cx="136316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Checkout V5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7848332"/>
              </p:ext>
            </p:extLst>
          </p:nvPr>
        </p:nvGraphicFramePr>
        <p:xfrm>
          <a:off x="5626437" y="1525836"/>
          <a:ext cx="4458299" cy="228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1162">
                  <a:extLst>
                    <a:ext uri="{9D8B030D-6E8A-4147-A177-3AD203B41FA5}">
                      <a16:colId xmlns="" xmlns:a16="http://schemas.microsoft.com/office/drawing/2014/main" val="3532894979"/>
                    </a:ext>
                  </a:extLst>
                </a:gridCol>
                <a:gridCol w="971816">
                  <a:extLst>
                    <a:ext uri="{9D8B030D-6E8A-4147-A177-3AD203B41FA5}">
                      <a16:colId xmlns="" xmlns:a16="http://schemas.microsoft.com/office/drawing/2014/main" val="3289718748"/>
                    </a:ext>
                  </a:extLst>
                </a:gridCol>
                <a:gridCol w="971816">
                  <a:extLst>
                    <a:ext uri="{9D8B030D-6E8A-4147-A177-3AD203B41FA5}">
                      <a16:colId xmlns="" xmlns:a16="http://schemas.microsoft.com/office/drawing/2014/main" val="1369651013"/>
                    </a:ext>
                  </a:extLst>
                </a:gridCol>
                <a:gridCol w="959377">
                  <a:extLst>
                    <a:ext uri="{9D8B030D-6E8A-4147-A177-3AD203B41FA5}">
                      <a16:colId xmlns="" xmlns:a16="http://schemas.microsoft.com/office/drawing/2014/main" val="3576401344"/>
                    </a:ext>
                  </a:extLst>
                </a:gridCol>
                <a:gridCol w="944128">
                  <a:extLst>
                    <a:ext uri="{9D8B030D-6E8A-4147-A177-3AD203B41FA5}">
                      <a16:colId xmlns="" xmlns:a16="http://schemas.microsoft.com/office/drawing/2014/main" val="2188335039"/>
                    </a:ext>
                  </a:extLst>
                </a:gridCol>
              </a:tblGrid>
              <a:tr h="31173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Neighborhood</a:t>
                      </a:r>
                      <a:endParaRPr lang="en-US" sz="2000" b="1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err="1" smtClean="0"/>
                        <a:t>Cooccurrence</a:t>
                      </a:r>
                      <a:endParaRPr lang="en-US" sz="2000" b="1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905111384"/>
                  </a:ext>
                </a:extLst>
              </a:tr>
              <a:tr h="31173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R2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ENSP1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ENSP2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225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53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07164452"/>
                  </a:ext>
                </a:extLst>
              </a:tr>
              <a:tr h="31173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R3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ENSP1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ENSP3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87</a:t>
                      </a:r>
                      <a:endParaRPr lang="en-US" sz="20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65762037"/>
                  </a:ext>
                </a:extLst>
              </a:tr>
              <a:tr h="31173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R5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ENSP4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ENSP5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426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66492738"/>
                  </a:ext>
                </a:extLst>
              </a:tr>
              <a:tr h="31173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R6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ENSP1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ENSP3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169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87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57238517"/>
                  </a:ext>
                </a:extLst>
              </a:tr>
            </a:tbl>
          </a:graphicData>
        </a:graphic>
      </p:graphicFrame>
      <p:grpSp>
        <p:nvGrpSpPr>
          <p:cNvPr id="18" name="Group 17"/>
          <p:cNvGrpSpPr/>
          <p:nvPr/>
        </p:nvGrpSpPr>
        <p:grpSpPr>
          <a:xfrm>
            <a:off x="5643467" y="1686392"/>
            <a:ext cx="2730187" cy="403393"/>
            <a:chOff x="1007630" y="1659386"/>
            <a:chExt cx="2730187" cy="403393"/>
          </a:xfrm>
        </p:grpSpPr>
        <p:grpSp>
          <p:nvGrpSpPr>
            <p:cNvPr id="19" name="Group 18"/>
            <p:cNvGrpSpPr/>
            <p:nvPr/>
          </p:nvGrpSpPr>
          <p:grpSpPr>
            <a:xfrm>
              <a:off x="1551565" y="1659386"/>
              <a:ext cx="2186252" cy="400110"/>
              <a:chOff x="80229" y="1700635"/>
              <a:chExt cx="2186252" cy="400110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80229" y="1700635"/>
                <a:ext cx="128692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 smtClean="0"/>
                  <a:t>Protein1</a:t>
                </a:r>
                <a:endParaRPr lang="en-US" sz="2000" b="1" dirty="0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1056807" y="1700635"/>
                <a:ext cx="120967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 smtClean="0"/>
                  <a:t>Protein2</a:t>
                </a:r>
                <a:endParaRPr lang="en-US" sz="2200" b="1" dirty="0"/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1007630" y="1662669"/>
              <a:ext cx="71538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RID</a:t>
              </a:r>
              <a:endParaRPr lang="en-US" sz="2000" b="1" dirty="0"/>
            </a:p>
          </p:txBody>
        </p:sp>
      </p:grp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6344261"/>
              </p:ext>
            </p:extLst>
          </p:nvPr>
        </p:nvGraphicFramePr>
        <p:xfrm>
          <a:off x="10190394" y="1525836"/>
          <a:ext cx="1794904" cy="1188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4350">
                  <a:extLst>
                    <a:ext uri="{9D8B030D-6E8A-4147-A177-3AD203B41FA5}">
                      <a16:colId xmlns="" xmlns:a16="http://schemas.microsoft.com/office/drawing/2014/main" val="3532894979"/>
                    </a:ext>
                  </a:extLst>
                </a:gridCol>
                <a:gridCol w="1280554">
                  <a:extLst>
                    <a:ext uri="{9D8B030D-6E8A-4147-A177-3AD203B41FA5}">
                      <a16:colId xmlns="" xmlns:a16="http://schemas.microsoft.com/office/drawing/2014/main" val="3954111251"/>
                    </a:ext>
                  </a:extLst>
                </a:gridCol>
              </a:tblGrid>
              <a:tr h="31173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1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905111384"/>
                  </a:ext>
                </a:extLst>
              </a:tr>
              <a:tr h="31173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V3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{R2,R3,R5}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65762037"/>
                  </a:ext>
                </a:extLst>
              </a:tr>
              <a:tr h="31173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V4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{R2,R5,R6}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555505189"/>
                  </a:ext>
                </a:extLst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10988432" y="1544016"/>
            <a:ext cx="6708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err="1"/>
              <a:t>R</a:t>
            </a:r>
            <a:r>
              <a:rPr lang="en-US" altLang="zh-CN" sz="2000" b="1" dirty="0" err="1" smtClean="0"/>
              <a:t>list</a:t>
            </a:r>
            <a:endParaRPr lang="en-US" sz="22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10180869" y="1546211"/>
            <a:ext cx="7153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V</a:t>
            </a:r>
            <a:r>
              <a:rPr lang="en-US" sz="2000" b="1" dirty="0" smtClean="0"/>
              <a:t>ID</a:t>
            </a:r>
            <a:endParaRPr lang="en-US" sz="2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0751074" y="5660413"/>
                <a:ext cx="433131" cy="430887"/>
              </a:xfrm>
              <a:prstGeom prst="rect">
                <a:avLst/>
              </a:prstGeom>
              <a:noFill/>
              <a:ln w="15875">
                <a:solidFill>
                  <a:srgbClr val="C0000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1074" y="5660413"/>
                <a:ext cx="433131" cy="43088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15875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10731705" y="2904398"/>
                <a:ext cx="424860" cy="430887"/>
              </a:xfrm>
              <a:prstGeom prst="rect">
                <a:avLst/>
              </a:prstGeom>
              <a:noFill/>
              <a:ln w="15875">
                <a:solidFill>
                  <a:srgbClr val="C0000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31705" y="2904398"/>
                <a:ext cx="424860" cy="43088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 w="15875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CECCE-2625-4AB5-8C1A-2BB9559D5087}" type="slidenum">
              <a:rPr lang="en-US" smtClean="0"/>
              <a:t>16</a:t>
            </a:fld>
            <a:endParaRPr lang="en-US"/>
          </a:p>
        </p:txBody>
      </p:sp>
      <p:sp>
        <p:nvSpPr>
          <p:cNvPr id="32" name="Left Brace 31"/>
          <p:cNvSpPr/>
          <p:nvPr/>
        </p:nvSpPr>
        <p:spPr>
          <a:xfrm>
            <a:off x="5231360" y="4746434"/>
            <a:ext cx="380717" cy="1463309"/>
          </a:xfrm>
          <a:prstGeom prst="leftBrace">
            <a:avLst>
              <a:gd name="adj1" fmla="val 62366"/>
              <a:gd name="adj2" fmla="val 49603"/>
            </a:avLst>
          </a:prstGeom>
          <a:ln w="25400">
            <a:solidFill>
              <a:srgbClr val="C00000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4068645" y="4717276"/>
            <a:ext cx="11627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Access Smaller Table</a:t>
            </a:r>
          </a:p>
        </p:txBody>
      </p:sp>
      <p:sp>
        <p:nvSpPr>
          <p:cNvPr id="34" name="Rectangle 33"/>
          <p:cNvSpPr/>
          <p:nvPr/>
        </p:nvSpPr>
        <p:spPr>
          <a:xfrm>
            <a:off x="3875411" y="5746708"/>
            <a:ext cx="13559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</a:rPr>
              <a:t>(4 </a:t>
            </a:r>
            <a:r>
              <a:rPr lang="en-US" sz="2000" dirty="0">
                <a:solidFill>
                  <a:srgbClr val="C00000"/>
                </a:solidFill>
              </a:rPr>
              <a:t>Records)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154236" y="2363099"/>
                <a:ext cx="4186410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1"/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2400" dirty="0"/>
                  <a:t> Reduce checkout latency</a:t>
                </a:r>
              </a:p>
              <a:p>
                <a:pPr lvl="1"/>
                <a:r>
                  <a:rPr lang="en-US" sz="2400" dirty="0"/>
                  <a:t>     </a:t>
                </a:r>
                <a:r>
                  <a:rPr lang="en-US" sz="2400" dirty="0" smtClean="0"/>
                  <a:t>with </a:t>
                </a:r>
                <a:r>
                  <a:rPr lang="en-US" sz="2400" dirty="0"/>
                  <a:t>more storage cost</a:t>
                </a: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236" y="2363099"/>
                <a:ext cx="4186410" cy="830997"/>
              </a:xfrm>
              <a:prstGeom prst="rect">
                <a:avLst/>
              </a:prstGeom>
              <a:blipFill rotWithShape="0">
                <a:blip r:embed="rId5"/>
                <a:stretch>
                  <a:fillRect t="-5882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0" name="Group 39"/>
          <p:cNvGrpSpPr/>
          <p:nvPr/>
        </p:nvGrpSpPr>
        <p:grpSpPr>
          <a:xfrm>
            <a:off x="3952530" y="2904398"/>
            <a:ext cx="1659548" cy="2408639"/>
            <a:chOff x="3952530" y="2904398"/>
            <a:chExt cx="1659548" cy="2408639"/>
          </a:xfrm>
        </p:grpSpPr>
        <p:cxnSp>
          <p:nvCxnSpPr>
            <p:cNvPr id="30" name="Straight Arrow Connector 29"/>
            <p:cNvCxnSpPr/>
            <p:nvPr/>
          </p:nvCxnSpPr>
          <p:spPr>
            <a:xfrm flipH="1" flipV="1">
              <a:off x="5302398" y="3481526"/>
              <a:ext cx="309679" cy="1831511"/>
            </a:xfrm>
            <a:prstGeom prst="straightConnector1">
              <a:avLst/>
            </a:prstGeom>
            <a:ln w="25400">
              <a:solidFill>
                <a:schemeClr val="accent5"/>
              </a:solidFill>
              <a:prstDash val="solid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 flipH="1">
              <a:off x="5302398" y="2904398"/>
              <a:ext cx="309680" cy="577127"/>
            </a:xfrm>
            <a:prstGeom prst="straightConnector1">
              <a:avLst/>
            </a:prstGeom>
            <a:ln w="25400">
              <a:solidFill>
                <a:schemeClr val="accent5"/>
              </a:solidFill>
              <a:prstDash val="solid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3952530" y="3244135"/>
              <a:ext cx="14503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accent5"/>
                  </a:solidFill>
                </a:rPr>
                <a:t>Repeated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14487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 animBg="1"/>
      <p:bldP spid="28" grpId="0"/>
      <p:bldP spid="29" grpId="0"/>
      <p:bldP spid="3" grpId="0" animBg="1"/>
      <p:bldP spid="31" grpId="0" animBg="1"/>
      <p:bldP spid="32" grpId="0" animBg="1"/>
      <p:bldP spid="33" grpId="0"/>
      <p:bldP spid="3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79061"/>
            <a:ext cx="10515600" cy="1325563"/>
          </a:xfrm>
        </p:spPr>
        <p:txBody>
          <a:bodyPr/>
          <a:lstStyle/>
          <a:p>
            <a:r>
              <a:rPr lang="en-US" b="1" dirty="0" smtClean="0"/>
              <a:t>Access and Storage Trade Off: </a:t>
            </a:r>
            <a:r>
              <a:rPr lang="en-US" sz="4000" b="1" dirty="0" smtClean="0">
                <a:solidFill>
                  <a:schemeClr val="accent4">
                    <a:lumMod val="50000"/>
                  </a:schemeClr>
                </a:solidFill>
              </a:rPr>
              <a:t>Cost Model</a:t>
            </a:r>
            <a:endParaRPr lang="en-US" b="1" dirty="0">
              <a:solidFill>
                <a:schemeClr val="accent4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6429375" y="1457348"/>
                <a:ext cx="5157787" cy="823912"/>
              </a:xfrm>
            </p:spPr>
            <p:txBody>
              <a:bodyPr>
                <a:normAutofit/>
              </a:bodyPr>
              <a:lstStyle/>
              <a:p>
                <a:r>
                  <a:rPr lang="en-US" sz="2800" dirty="0" smtClean="0">
                    <a:solidFill>
                      <a:srgbClr val="C00000"/>
                    </a:solidFill>
                  </a:rPr>
                  <a:t>Average Checkout C</a:t>
                </a:r>
                <a:r>
                  <a:rPr lang="en-US" altLang="zh-CN" sz="2800" dirty="0" smtClean="0">
                    <a:solidFill>
                      <a:srgbClr val="C00000"/>
                    </a:solidFill>
                  </a:rPr>
                  <a:t>ost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rgbClr val="C00000"/>
                            </a:solidFill>
                            <a:latin typeface="Cambria Math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𝒞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𝑎𝑣𝑔</m:t>
                        </m:r>
                      </m:sub>
                    </m:sSub>
                  </m:oMath>
                </a14:m>
                <a:endParaRPr lang="en-US" sz="28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429375" y="1457348"/>
                <a:ext cx="5157787" cy="823912"/>
              </a:xfrm>
              <a:blipFill>
                <a:blip r:embed="rId3"/>
                <a:stretch>
                  <a:fillRect l="-2482" b="-192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>
              <a:xfrm>
                <a:off x="6429375" y="2281260"/>
                <a:ext cx="5265737" cy="3684588"/>
              </a:xfrm>
            </p:spPr>
            <p:txBody>
              <a:bodyPr/>
              <a:lstStyle/>
              <a:p>
                <a:r>
                  <a:rPr lang="en-US" sz="2400" dirty="0" smtClean="0"/>
                  <a:t>Checkout cost for version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2400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sz="2400" dirty="0"/>
                  <a:t> </a:t>
                </a:r>
                <a:r>
                  <a:rPr lang="en-US" sz="2400" dirty="0" smtClean="0"/>
                  <a:t>   the size of the partition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 smtClean="0"/>
                  <a:t> belongs to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𝒞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𝑎𝑣𝑔</m:t>
                        </m:r>
                      </m:sub>
                    </m:sSub>
                  </m:oMath>
                </a14:m>
                <a:r>
                  <a:rPr lang="en-US" sz="2400" dirty="0" smtClean="0"/>
                  <a:t>: checkout cost across all versions, divided by # of versions</a:t>
                </a:r>
                <a:endParaRPr lang="en-US" sz="2400" dirty="0"/>
              </a:p>
              <a:p>
                <a:endParaRPr lang="en-US" sz="24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429375" y="2281260"/>
                <a:ext cx="5265737" cy="3684588"/>
              </a:xfrm>
              <a:blipFill>
                <a:blip r:embed="rId4"/>
                <a:stretch>
                  <a:fillRect l="-1622" t="-2314" r="-22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Placeholder 4"/>
              <p:cNvSpPr>
                <a:spLocks noGrp="1"/>
              </p:cNvSpPr>
              <p:nvPr>
                <p:ph type="body" sz="quarter" idx="3"/>
              </p:nvPr>
            </p:nvSpPr>
            <p:spPr>
              <a:xfrm>
                <a:off x="839788" y="1437071"/>
                <a:ext cx="5183188" cy="823912"/>
              </a:xfrm>
            </p:spPr>
            <p:txBody>
              <a:bodyPr>
                <a:normAutofit/>
              </a:bodyPr>
              <a:lstStyle/>
              <a:p>
                <a:r>
                  <a:rPr lang="en-US" sz="2800" dirty="0" smtClean="0">
                    <a:solidFill>
                      <a:schemeClr val="accent5"/>
                    </a:solidFill>
                  </a:rPr>
                  <a:t>Storage Cost </a:t>
                </a: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𝒮</m:t>
                    </m:r>
                  </m:oMath>
                </a14:m>
                <a:endParaRPr lang="en-US" sz="2800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5" name="Tex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3"/>
              </p:nvPr>
            </p:nvSpPr>
            <p:spPr>
              <a:xfrm>
                <a:off x="839788" y="1437071"/>
                <a:ext cx="5183188" cy="823912"/>
              </a:xfrm>
              <a:blipFill>
                <a:blip r:embed="rId5"/>
                <a:stretch>
                  <a:fillRect l="-2471" b="-214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39788" y="2271741"/>
            <a:ext cx="5183188" cy="3684588"/>
          </a:xfrm>
        </p:spPr>
        <p:txBody>
          <a:bodyPr/>
          <a:lstStyle/>
          <a:p>
            <a:r>
              <a:rPr lang="en-US" sz="2400" dirty="0" smtClean="0"/>
              <a:t>Total # of records in all partitions </a:t>
            </a:r>
            <a:endParaRPr lang="en-US" altLang="zh-CN" sz="2400" dirty="0"/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0" y="1280160"/>
            <a:ext cx="12193795" cy="44820"/>
            <a:chOff x="0" y="1269402"/>
            <a:chExt cx="12193795" cy="44820"/>
          </a:xfrm>
        </p:grpSpPr>
        <p:cxnSp>
          <p:nvCxnSpPr>
            <p:cNvPr id="25" name="Straight Connector 24"/>
            <p:cNvCxnSpPr/>
            <p:nvPr/>
          </p:nvCxnSpPr>
          <p:spPr>
            <a:xfrm>
              <a:off x="0" y="1269402"/>
              <a:ext cx="12192000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1795" y="1314222"/>
              <a:ext cx="12192000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836812" y="4749837"/>
                <a:ext cx="8537426" cy="989117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solidFill>
                      <a:schemeClr val="accent2">
                        <a:lumMod val="50000"/>
                      </a:schemeClr>
                    </a:solidFill>
                  </a:rPr>
                  <a:t>Problem Formulation: </a:t>
                </a:r>
                <a:r>
                  <a:rPr lang="en-US" sz="2800" dirty="0" smtClean="0"/>
                  <a:t>Given a storage threshold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Υ</m:t>
                    </m:r>
                  </m:oMath>
                </a14:m>
                <a:r>
                  <a:rPr lang="en-US" sz="2800" dirty="0" smtClean="0"/>
                  <a:t>, find a partitioning scheme that minimizes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𝒞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𝑎𝑣𝑔</m:t>
                        </m:r>
                      </m:sub>
                    </m:sSub>
                  </m:oMath>
                </a14:m>
                <a:r>
                  <a:rPr lang="en-US" sz="2800" dirty="0" smtClean="0"/>
                  <a:t> such that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𝒮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l-GR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Υ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800" b="0" dirty="0" smtClean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6812" y="4749837"/>
                <a:ext cx="8537426" cy="989117"/>
              </a:xfrm>
              <a:prstGeom prst="rect">
                <a:avLst/>
              </a:prstGeom>
              <a:blipFill>
                <a:blip r:embed="rId6"/>
                <a:stretch>
                  <a:fillRect l="-1428" t="-5556" r="-642" b="-13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3431382" y="4180687"/>
            <a:ext cx="5016425" cy="461665"/>
          </a:xfrm>
          <a:prstGeom prst="rect">
            <a:avLst/>
          </a:prstGeom>
          <a:solidFill>
            <a:schemeClr val="bg1"/>
          </a:solidFill>
          <a:ln w="15875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NP-Hard! (Reduction from 3-Partition)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CECCE-2625-4AB5-8C1A-2BB9559D508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187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60729"/>
            <a:ext cx="10515600" cy="1325563"/>
          </a:xfrm>
        </p:spPr>
        <p:txBody>
          <a:bodyPr/>
          <a:lstStyle/>
          <a:p>
            <a:r>
              <a:rPr lang="en-US" b="1" dirty="0" smtClean="0"/>
              <a:t>Access and Storage Trade Off: </a:t>
            </a:r>
            <a:r>
              <a:rPr lang="en-US" sz="4000" b="1" dirty="0" smtClean="0">
                <a:solidFill>
                  <a:schemeClr val="accent4">
                    <a:lumMod val="50000"/>
                  </a:schemeClr>
                </a:solidFill>
              </a:rPr>
              <a:t>T</a:t>
            </a:r>
            <a:r>
              <a:rPr lang="en-US" altLang="zh-CN" sz="4000" b="1" dirty="0" smtClean="0">
                <a:solidFill>
                  <a:schemeClr val="accent4">
                    <a:lumMod val="50000"/>
                  </a:schemeClr>
                </a:solidFill>
              </a:rPr>
              <a:t>wo Extremes</a:t>
            </a:r>
            <a:endParaRPr lang="en-US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573586"/>
            <a:ext cx="5157787" cy="823912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accent5"/>
                </a:solidFill>
              </a:rPr>
              <a:t>All in One </a:t>
            </a:r>
            <a:r>
              <a:rPr lang="en-US" sz="2800" dirty="0" smtClean="0">
                <a:solidFill>
                  <a:schemeClr val="accent5"/>
                </a:solidFill>
              </a:rPr>
              <a:t>Table</a:t>
            </a:r>
            <a:endParaRPr lang="en-US" sz="2800" dirty="0">
              <a:solidFill>
                <a:schemeClr val="accent5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>
              <a:xfrm>
                <a:off x="839788" y="2397498"/>
                <a:ext cx="5157787" cy="3684588"/>
              </a:xfrm>
            </p:spPr>
            <p:txBody>
              <a:bodyPr/>
              <a:lstStyle/>
              <a:p>
                <a:r>
                  <a:rPr lang="en-US" sz="2400" dirty="0" smtClean="0"/>
                  <a:t>Smallest S</a:t>
                </a:r>
                <a:r>
                  <a:rPr lang="en-US" altLang="zh-CN" sz="2400" dirty="0" smtClean="0"/>
                  <a:t>torage Cost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𝒮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sz="2000" b="0" dirty="0" smtClean="0">
                  <a:solidFill>
                    <a:schemeClr val="accent5"/>
                  </a:solidFill>
                  <a:ea typeface="Cambria Math" panose="02040503050406030204" pitchFamily="18" charset="0"/>
                </a:endParaRPr>
              </a:p>
              <a:p>
                <a:endParaRPr lang="en-US" sz="2400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839788" y="2397498"/>
                <a:ext cx="5157787" cy="3684588"/>
              </a:xfrm>
              <a:blipFill>
                <a:blip r:embed="rId3"/>
                <a:stretch>
                  <a:fillRect l="-1655" t="-23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573586"/>
            <a:ext cx="5183188" cy="823912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Each Version as One </a:t>
            </a:r>
            <a:r>
              <a:rPr lang="en-US" sz="2800" dirty="0" smtClean="0">
                <a:solidFill>
                  <a:srgbClr val="C00000"/>
                </a:solidFill>
              </a:rPr>
              <a:t>Table</a:t>
            </a:r>
            <a:endParaRPr lang="en-US" sz="2800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sz="quarter" idx="4"/>
              </p:nvPr>
            </p:nvSpPr>
            <p:spPr>
              <a:xfrm>
                <a:off x="6172200" y="2397498"/>
                <a:ext cx="5183188" cy="3684588"/>
              </a:xfrm>
            </p:spPr>
            <p:txBody>
              <a:bodyPr/>
              <a:lstStyle/>
              <a:p>
                <a:r>
                  <a:rPr lang="en-US" sz="2400" dirty="0" smtClean="0"/>
                  <a:t>Smallest Average Checkout Cost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𝒞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𝑎𝑣𝑔</m:t>
                        </m:r>
                      </m:sub>
                      <m:sup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endParaRPr lang="en-US" sz="2400" b="0" dirty="0" smtClean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xfrm>
                <a:off x="6172200" y="2397498"/>
                <a:ext cx="5183188" cy="3684588"/>
              </a:xfrm>
              <a:blipFill>
                <a:blip r:embed="rId4"/>
                <a:stretch>
                  <a:fillRect l="-1647" t="-19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/>
          <p:cNvGrpSpPr/>
          <p:nvPr/>
        </p:nvGrpSpPr>
        <p:grpSpPr>
          <a:xfrm>
            <a:off x="1067020" y="3341114"/>
            <a:ext cx="2494536" cy="2941206"/>
            <a:chOff x="4980373" y="2017254"/>
            <a:chExt cx="2610035" cy="3185679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139" t="20154" r="10665" b="24149"/>
            <a:stretch/>
          </p:blipFill>
          <p:spPr>
            <a:xfrm>
              <a:off x="4980373" y="2017254"/>
              <a:ext cx="2610035" cy="1835655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897" t="38074" r="10665" b="20387"/>
            <a:stretch/>
          </p:blipFill>
          <p:spPr>
            <a:xfrm>
              <a:off x="5005350" y="3833886"/>
              <a:ext cx="2585058" cy="1369047"/>
            </a:xfrm>
            <a:prstGeom prst="rect">
              <a:avLst/>
            </a:prstGeom>
          </p:spPr>
        </p:pic>
      </p:grp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74" t="20154" r="10665" b="20387"/>
          <a:stretch/>
        </p:blipFill>
        <p:spPr>
          <a:xfrm>
            <a:off x="6427377" y="3472354"/>
            <a:ext cx="2167387" cy="1634196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7019452" y="3870032"/>
            <a:ext cx="2167387" cy="1511856"/>
            <a:chOff x="6577248" y="4954059"/>
            <a:chExt cx="2599013" cy="1959639"/>
          </a:xfrm>
        </p:grpSpPr>
        <p:sp>
          <p:nvSpPr>
            <p:cNvPr id="12" name="Rectangle 11"/>
            <p:cNvSpPr/>
            <p:nvPr/>
          </p:nvSpPr>
          <p:spPr>
            <a:xfrm>
              <a:off x="6648500" y="4977670"/>
              <a:ext cx="2513255" cy="184625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474" t="20154" r="10665" b="20387"/>
            <a:stretch/>
          </p:blipFill>
          <p:spPr>
            <a:xfrm>
              <a:off x="6577248" y="4954059"/>
              <a:ext cx="2599013" cy="1959639"/>
            </a:xfrm>
            <a:prstGeom prst="rect">
              <a:avLst/>
            </a:prstGeom>
          </p:spPr>
        </p:pic>
      </p:grpSp>
      <p:grpSp>
        <p:nvGrpSpPr>
          <p:cNvPr id="14" name="Group 13"/>
          <p:cNvGrpSpPr/>
          <p:nvPr/>
        </p:nvGrpSpPr>
        <p:grpSpPr>
          <a:xfrm>
            <a:off x="7577595" y="4231843"/>
            <a:ext cx="2167387" cy="1511856"/>
            <a:chOff x="6577248" y="4954059"/>
            <a:chExt cx="2599013" cy="1959639"/>
          </a:xfrm>
        </p:grpSpPr>
        <p:sp>
          <p:nvSpPr>
            <p:cNvPr id="15" name="Rectangle 14"/>
            <p:cNvSpPr/>
            <p:nvPr/>
          </p:nvSpPr>
          <p:spPr>
            <a:xfrm>
              <a:off x="6648500" y="4977670"/>
              <a:ext cx="2513255" cy="184625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Picture 15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474" t="20154" r="10665" b="20387"/>
            <a:stretch/>
          </p:blipFill>
          <p:spPr>
            <a:xfrm>
              <a:off x="6577248" y="4954059"/>
              <a:ext cx="2599013" cy="1959639"/>
            </a:xfrm>
            <a:prstGeom prst="rect">
              <a:avLst/>
            </a:prstGeom>
          </p:spPr>
        </p:pic>
      </p:grpSp>
      <p:grpSp>
        <p:nvGrpSpPr>
          <p:cNvPr id="17" name="Group 16"/>
          <p:cNvGrpSpPr/>
          <p:nvPr/>
        </p:nvGrpSpPr>
        <p:grpSpPr>
          <a:xfrm>
            <a:off x="8086779" y="4591330"/>
            <a:ext cx="2167387" cy="1511856"/>
            <a:chOff x="6577248" y="4954059"/>
            <a:chExt cx="2599013" cy="1959639"/>
          </a:xfrm>
        </p:grpSpPr>
        <p:sp>
          <p:nvSpPr>
            <p:cNvPr id="18" name="Rectangle 17"/>
            <p:cNvSpPr/>
            <p:nvPr/>
          </p:nvSpPr>
          <p:spPr>
            <a:xfrm>
              <a:off x="6648500" y="4977670"/>
              <a:ext cx="2513255" cy="184625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" name="Picture 18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474" t="20154" r="10665" b="20387"/>
            <a:stretch/>
          </p:blipFill>
          <p:spPr>
            <a:xfrm>
              <a:off x="6577248" y="4954059"/>
              <a:ext cx="2599013" cy="1959639"/>
            </a:xfrm>
            <a:prstGeom prst="rect">
              <a:avLst/>
            </a:prstGeom>
          </p:spPr>
        </p:pic>
      </p:grpSp>
      <p:grpSp>
        <p:nvGrpSpPr>
          <p:cNvPr id="20" name="Group 19"/>
          <p:cNvGrpSpPr/>
          <p:nvPr/>
        </p:nvGrpSpPr>
        <p:grpSpPr>
          <a:xfrm>
            <a:off x="0" y="1280160"/>
            <a:ext cx="12193795" cy="44820"/>
            <a:chOff x="0" y="1269402"/>
            <a:chExt cx="12193795" cy="44820"/>
          </a:xfrm>
        </p:grpSpPr>
        <p:cxnSp>
          <p:nvCxnSpPr>
            <p:cNvPr id="21" name="Straight Connector 20"/>
            <p:cNvCxnSpPr/>
            <p:nvPr/>
          </p:nvCxnSpPr>
          <p:spPr>
            <a:xfrm>
              <a:off x="0" y="1269402"/>
              <a:ext cx="12192000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1795" y="1314222"/>
              <a:ext cx="12192000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CECCE-2625-4AB5-8C1A-2BB9559D508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201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60729"/>
            <a:ext cx="10515600" cy="1325563"/>
          </a:xfrm>
        </p:spPr>
        <p:txBody>
          <a:bodyPr/>
          <a:lstStyle/>
          <a:p>
            <a:r>
              <a:rPr lang="en-US" b="1" dirty="0"/>
              <a:t>Access and Storage Trade Off: </a:t>
            </a:r>
            <a:r>
              <a:rPr lang="en-US" sz="4000" b="1" dirty="0">
                <a:solidFill>
                  <a:schemeClr val="accent4">
                    <a:lumMod val="50000"/>
                  </a:schemeClr>
                </a:solidFill>
              </a:rPr>
              <a:t>T</a:t>
            </a:r>
            <a:r>
              <a:rPr lang="en-US" altLang="zh-CN" sz="4000" b="1" dirty="0">
                <a:solidFill>
                  <a:schemeClr val="accent4">
                    <a:lumMod val="50000"/>
                  </a:schemeClr>
                </a:solidFill>
              </a:rPr>
              <a:t>wo Extremes</a:t>
            </a:r>
            <a:endParaRPr lang="en-US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573586"/>
            <a:ext cx="5157787" cy="823912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accent5"/>
                </a:solidFill>
              </a:rPr>
              <a:t>All in One </a:t>
            </a:r>
            <a:r>
              <a:rPr lang="en-US" sz="2800" dirty="0" smtClean="0">
                <a:solidFill>
                  <a:schemeClr val="accent5"/>
                </a:solidFill>
              </a:rPr>
              <a:t>Table</a:t>
            </a:r>
            <a:endParaRPr lang="en-US" sz="2800" dirty="0">
              <a:solidFill>
                <a:schemeClr val="accent5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>
              <a:xfrm>
                <a:off x="839788" y="2397498"/>
                <a:ext cx="5157787" cy="3684588"/>
              </a:xfrm>
            </p:spPr>
            <p:txBody>
              <a:bodyPr/>
              <a:lstStyle/>
              <a:p>
                <a:r>
                  <a:rPr lang="en-US" sz="2400" dirty="0" smtClean="0"/>
                  <a:t>Smallest S</a:t>
                </a:r>
                <a:r>
                  <a:rPr lang="en-US" altLang="zh-CN" sz="2400" dirty="0" smtClean="0"/>
                  <a:t>torage Cost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𝒮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sz="2000" b="0" dirty="0" smtClean="0">
                  <a:solidFill>
                    <a:schemeClr val="accent5"/>
                  </a:solidFill>
                  <a:ea typeface="Cambria Math" panose="02040503050406030204" pitchFamily="18" charset="0"/>
                </a:endParaRPr>
              </a:p>
              <a:p>
                <a:endParaRPr lang="en-US" sz="2400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839788" y="2397498"/>
                <a:ext cx="5157787" cy="3684588"/>
              </a:xfrm>
              <a:blipFill>
                <a:blip r:embed="rId3"/>
                <a:stretch>
                  <a:fillRect l="-1655" t="-23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573586"/>
            <a:ext cx="5183188" cy="823912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Each Version as One </a:t>
            </a:r>
            <a:r>
              <a:rPr lang="en-US" sz="2800" dirty="0" smtClean="0">
                <a:solidFill>
                  <a:srgbClr val="C00000"/>
                </a:solidFill>
              </a:rPr>
              <a:t>Table</a:t>
            </a:r>
            <a:endParaRPr lang="en-US" sz="2800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sz="quarter" idx="4"/>
              </p:nvPr>
            </p:nvSpPr>
            <p:spPr>
              <a:xfrm>
                <a:off x="6172200" y="2397498"/>
                <a:ext cx="5183188" cy="860052"/>
              </a:xfrm>
            </p:spPr>
            <p:txBody>
              <a:bodyPr/>
              <a:lstStyle/>
              <a:p>
                <a:r>
                  <a:rPr lang="en-US" sz="2400" dirty="0" smtClean="0"/>
                  <a:t>Smallest Average Checkout Cost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𝒞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𝑎𝑣𝑔</m:t>
                        </m:r>
                      </m:sub>
                      <m:sup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endParaRPr lang="en-US" sz="2400" b="0" dirty="0" smtClean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xfrm>
                <a:off x="6172200" y="2397498"/>
                <a:ext cx="5183188" cy="860052"/>
              </a:xfrm>
              <a:blipFill>
                <a:blip r:embed="rId4"/>
                <a:stretch>
                  <a:fillRect l="-1647" t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oup 19"/>
          <p:cNvGrpSpPr/>
          <p:nvPr/>
        </p:nvGrpSpPr>
        <p:grpSpPr>
          <a:xfrm>
            <a:off x="0" y="1280160"/>
            <a:ext cx="12193795" cy="44820"/>
            <a:chOff x="0" y="1269402"/>
            <a:chExt cx="12193795" cy="44820"/>
          </a:xfrm>
        </p:grpSpPr>
        <p:cxnSp>
          <p:nvCxnSpPr>
            <p:cNvPr id="21" name="Straight Connector 20"/>
            <p:cNvCxnSpPr/>
            <p:nvPr/>
          </p:nvCxnSpPr>
          <p:spPr>
            <a:xfrm>
              <a:off x="0" y="1269402"/>
              <a:ext cx="12192000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1795" y="1314222"/>
              <a:ext cx="12192000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3173276" y="3429000"/>
            <a:ext cx="6027874" cy="3035950"/>
            <a:chOff x="3173276" y="3429000"/>
            <a:chExt cx="6027874" cy="3035950"/>
          </a:xfrm>
        </p:grpSpPr>
        <p:cxnSp>
          <p:nvCxnSpPr>
            <p:cNvPr id="24" name="Straight Arrow Connector 23"/>
            <p:cNvCxnSpPr/>
            <p:nvPr/>
          </p:nvCxnSpPr>
          <p:spPr>
            <a:xfrm flipV="1">
              <a:off x="4114800" y="5962650"/>
              <a:ext cx="37719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 flipV="1">
              <a:off x="4114800" y="3571875"/>
              <a:ext cx="0" cy="2390775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28"/>
            <p:cNvSpPr/>
            <p:nvPr/>
          </p:nvSpPr>
          <p:spPr>
            <a:xfrm>
              <a:off x="4667250" y="4171950"/>
              <a:ext cx="85725" cy="952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6915150" y="5429250"/>
              <a:ext cx="85725" cy="9525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" name="Straight Connector 31"/>
            <p:cNvCxnSpPr/>
            <p:nvPr/>
          </p:nvCxnSpPr>
          <p:spPr>
            <a:xfrm>
              <a:off x="4114800" y="4219575"/>
              <a:ext cx="523875" cy="0"/>
            </a:xfrm>
            <a:prstGeom prst="line">
              <a:avLst/>
            </a:prstGeom>
            <a:ln w="25400">
              <a:solidFill>
                <a:schemeClr val="accent5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Rectangle 33"/>
                <p:cNvSpPr/>
                <p:nvPr/>
              </p:nvSpPr>
              <p:spPr>
                <a:xfrm>
                  <a:off x="4454550" y="5984234"/>
                  <a:ext cx="539699" cy="43088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200" i="1" smtClean="0">
                                <a:solidFill>
                                  <a:schemeClr val="accent5"/>
                                </a:solidFill>
                                <a:latin typeface="Cambria Math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200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𝒮</m:t>
                            </m:r>
                          </m:e>
                          <m:sup>
                            <m:r>
                              <a:rPr lang="en-US" sz="2200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en-US" sz="2200" dirty="0"/>
                </a:p>
              </p:txBody>
            </p:sp>
          </mc:Choice>
          <mc:Fallback xmlns="">
            <p:sp>
              <p:nvSpPr>
                <p:cNvPr id="34" name="Rectangle 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54550" y="5984234"/>
                  <a:ext cx="539699" cy="43088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Rectangle 35"/>
                <p:cNvSpPr/>
                <p:nvPr/>
              </p:nvSpPr>
              <p:spPr>
                <a:xfrm>
                  <a:off x="7608559" y="6003285"/>
                  <a:ext cx="441979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𝒮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6" name="Rectangle 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08559" y="6003285"/>
                  <a:ext cx="441979" cy="46166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Rectangle 36"/>
                <p:cNvSpPr/>
                <p:nvPr/>
              </p:nvSpPr>
              <p:spPr>
                <a:xfrm>
                  <a:off x="3173276" y="3429000"/>
                  <a:ext cx="865430" cy="49173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𝒞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𝑎𝑣𝑔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37" name="Rectangle 3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73276" y="3429000"/>
                  <a:ext cx="865430" cy="491738"/>
                </a:xfrm>
                <a:prstGeom prst="rect">
                  <a:avLst/>
                </a:prstGeom>
                <a:blipFill>
                  <a:blip r:embed="rId7"/>
                  <a:stretch>
                    <a:fillRect b="-7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Rectangle 37"/>
                <p:cNvSpPr/>
                <p:nvPr/>
              </p:nvSpPr>
              <p:spPr>
                <a:xfrm>
                  <a:off x="3243664" y="5247677"/>
                  <a:ext cx="871136" cy="45839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200" i="1" smtClean="0">
                                <a:solidFill>
                                  <a:srgbClr val="C00000"/>
                                </a:solidFill>
                                <a:latin typeface="Cambria Math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𝒞</m:t>
                            </m:r>
                          </m:e>
                          <m:sub>
                            <m:r>
                              <a:rPr lang="en-US" sz="2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𝑎𝑣𝑔</m:t>
                            </m:r>
                          </m:sub>
                          <m:sup>
                            <m:r>
                              <a:rPr lang="en-US" sz="2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oMath>
                    </m:oMathPara>
                  </a14:m>
                  <a:endParaRPr lang="en-US" sz="2200" dirty="0"/>
                </a:p>
              </p:txBody>
            </p:sp>
          </mc:Choice>
          <mc:Fallback xmlns="">
            <p:sp>
              <p:nvSpPr>
                <p:cNvPr id="38" name="Rectangle 3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43664" y="5247677"/>
                  <a:ext cx="871136" cy="458395"/>
                </a:xfrm>
                <a:prstGeom prst="rect">
                  <a:avLst/>
                </a:prstGeom>
                <a:blipFill>
                  <a:blip r:embed="rId8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9" name="Straight Connector 38"/>
            <p:cNvCxnSpPr>
              <a:endCxn id="30" idx="2"/>
            </p:cNvCxnSpPr>
            <p:nvPr/>
          </p:nvCxnSpPr>
          <p:spPr>
            <a:xfrm>
              <a:off x="4114800" y="5476875"/>
              <a:ext cx="2800350" cy="0"/>
            </a:xfrm>
            <a:prstGeom prst="line">
              <a:avLst/>
            </a:prstGeom>
            <a:ln w="25400">
              <a:solidFill>
                <a:srgbClr val="C00000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flipH="1" flipV="1">
              <a:off x="4710113" y="4267200"/>
              <a:ext cx="0" cy="1717034"/>
            </a:xfrm>
            <a:prstGeom prst="line">
              <a:avLst/>
            </a:prstGeom>
            <a:ln w="25400">
              <a:solidFill>
                <a:schemeClr val="accent5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flipV="1">
              <a:off x="6958012" y="5524500"/>
              <a:ext cx="0" cy="459734"/>
            </a:xfrm>
            <a:prstGeom prst="line">
              <a:avLst/>
            </a:prstGeom>
            <a:ln w="25400">
              <a:solidFill>
                <a:srgbClr val="C00000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7019987" y="5247677"/>
              <a:ext cx="21811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Partition Per Version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4667250" y="3781426"/>
              <a:ext cx="16191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accent5"/>
                  </a:solidFill>
                </a:rPr>
                <a:t>Single Partition</a:t>
              </a:r>
              <a:endParaRPr lang="en-US" dirty="0">
                <a:solidFill>
                  <a:schemeClr val="accent5"/>
                </a:solidFill>
              </a:endParaRPr>
            </a:p>
          </p:txBody>
        </p:sp>
      </p:grpSp>
      <p:sp>
        <p:nvSpPr>
          <p:cNvPr id="26" name="Oval 25"/>
          <p:cNvSpPr/>
          <p:nvPr/>
        </p:nvSpPr>
        <p:spPr>
          <a:xfrm>
            <a:off x="5381625" y="5057775"/>
            <a:ext cx="85725" cy="9525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5234202" y="6021942"/>
                <a:ext cx="37702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Υ</m:t>
                      </m:r>
                    </m:oMath>
                  </m:oMathPara>
                </a14:m>
                <a:endParaRPr lang="en-US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4202" y="6021942"/>
                <a:ext cx="377026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Connector 26"/>
          <p:cNvCxnSpPr>
            <a:endCxn id="26" idx="4"/>
          </p:cNvCxnSpPr>
          <p:nvPr/>
        </p:nvCxnSpPr>
        <p:spPr>
          <a:xfrm flipV="1">
            <a:off x="5422715" y="5153025"/>
            <a:ext cx="1773" cy="783584"/>
          </a:xfrm>
          <a:prstGeom prst="line">
            <a:avLst/>
          </a:prstGeom>
          <a:ln w="25400">
            <a:solidFill>
              <a:schemeClr val="accent6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4130925" y="5102598"/>
            <a:ext cx="1250804" cy="4424"/>
          </a:xfrm>
          <a:prstGeom prst="line">
            <a:avLst/>
          </a:prstGeom>
          <a:ln w="25400">
            <a:solidFill>
              <a:schemeClr val="accent6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345308" y="4753674"/>
            <a:ext cx="1855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O</a:t>
            </a:r>
            <a:r>
              <a:rPr lang="en-US" altLang="zh-CN" dirty="0" smtClean="0">
                <a:solidFill>
                  <a:schemeClr val="accent6"/>
                </a:solidFill>
              </a:rPr>
              <a:t>ptimal Scheme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CECCE-2625-4AB5-8C1A-2BB9559D5087}" type="slidenum">
              <a:rPr lang="en-US" smtClean="0"/>
              <a:t>19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019987" y="4097194"/>
            <a:ext cx="2561766" cy="707886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accent6"/>
                </a:solidFill>
              </a:rPr>
              <a:t>Intuition: </a:t>
            </a:r>
          </a:p>
          <a:p>
            <a:pPr algn="ctr"/>
            <a:r>
              <a:rPr lang="en-US" sz="2000" dirty="0" smtClean="0">
                <a:solidFill>
                  <a:schemeClr val="accent6"/>
                </a:solidFill>
              </a:rPr>
              <a:t>Group Similar Versions</a:t>
            </a:r>
            <a:endParaRPr lang="en-US" sz="20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1084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8" grpId="0"/>
      <p:bldP spid="33" grpId="0"/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4516"/>
            <a:ext cx="10515600" cy="1325563"/>
          </a:xfrm>
        </p:spPr>
        <p:txBody>
          <a:bodyPr/>
          <a:lstStyle/>
          <a:p>
            <a:r>
              <a:rPr lang="en-US" b="1" dirty="0" smtClean="0"/>
              <a:t>Motivation: </a:t>
            </a:r>
            <a:r>
              <a:rPr lang="en-US" sz="4000" b="1" dirty="0" smtClean="0">
                <a:solidFill>
                  <a:schemeClr val="accent4">
                    <a:lumMod val="50000"/>
                  </a:schemeClr>
                </a:solidFill>
              </a:rPr>
              <a:t>Dataset Versioning</a:t>
            </a:r>
            <a:endParaRPr lang="en-US" sz="40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grpSp>
        <p:nvGrpSpPr>
          <p:cNvPr id="100" name="Group 99"/>
          <p:cNvGrpSpPr/>
          <p:nvPr/>
        </p:nvGrpSpPr>
        <p:grpSpPr>
          <a:xfrm>
            <a:off x="0" y="1280160"/>
            <a:ext cx="12193795" cy="44820"/>
            <a:chOff x="0" y="1269402"/>
            <a:chExt cx="12193795" cy="44820"/>
          </a:xfrm>
        </p:grpSpPr>
        <p:cxnSp>
          <p:nvCxnSpPr>
            <p:cNvPr id="98" name="Straight Connector 97"/>
            <p:cNvCxnSpPr/>
            <p:nvPr/>
          </p:nvCxnSpPr>
          <p:spPr>
            <a:xfrm>
              <a:off x="0" y="1269402"/>
              <a:ext cx="12192000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>
              <a:off x="1795" y="1314222"/>
              <a:ext cx="12192000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52" name="Picture 4" descr="Image result for data science job popula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097" y="1759581"/>
            <a:ext cx="7037149" cy="3909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Image result for data scienc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721" y="1540079"/>
            <a:ext cx="2369854" cy="802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2949575" y="5963632"/>
            <a:ext cx="3111630" cy="46166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Data Science is Popular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8740040" y="2936026"/>
            <a:ext cx="2137176" cy="1973186"/>
            <a:chOff x="8740040" y="2936026"/>
            <a:chExt cx="2137176" cy="1973186"/>
          </a:xfrm>
        </p:grpSpPr>
        <p:pic>
          <p:nvPicPr>
            <p:cNvPr id="2060" name="Picture 12" descr="Related image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07310" y="2936026"/>
              <a:ext cx="1428750" cy="14287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6" name="Picture 18" descr="Related image"/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798" t="6811" r="19428" b="7190"/>
            <a:stretch/>
          </p:blipFill>
          <p:spPr bwMode="auto">
            <a:xfrm>
              <a:off x="8740040" y="3145234"/>
              <a:ext cx="997002" cy="13658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18" descr="Related image"/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798" t="6811" r="19428" b="7190"/>
            <a:stretch/>
          </p:blipFill>
          <p:spPr bwMode="auto">
            <a:xfrm>
              <a:off x="9880214" y="3103752"/>
              <a:ext cx="997002" cy="13658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18" descr="Related image"/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798" t="6811" r="19428" b="7190"/>
            <a:stretch/>
          </p:blipFill>
          <p:spPr bwMode="auto">
            <a:xfrm>
              <a:off x="9223184" y="3543318"/>
              <a:ext cx="997002" cy="13658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0" name="TextBox 29"/>
          <p:cNvSpPr txBox="1"/>
          <p:nvPr/>
        </p:nvSpPr>
        <p:spPr>
          <a:xfrm>
            <a:off x="8165870" y="5963281"/>
            <a:ext cx="3355570" cy="46166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Dataset Versioning Arises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CECCE-2625-4AB5-8C1A-2BB9559D508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269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839788" y="225275"/>
            <a:ext cx="10515600" cy="1325563"/>
          </a:xfrm>
        </p:spPr>
        <p:txBody>
          <a:bodyPr/>
          <a:lstStyle/>
          <a:p>
            <a:r>
              <a:rPr lang="en-US" b="1" dirty="0" smtClean="0"/>
              <a:t>Partitioning: </a:t>
            </a:r>
            <a:r>
              <a:rPr lang="en-US" sz="4000" b="1" dirty="0" err="1" smtClean="0">
                <a:solidFill>
                  <a:schemeClr val="accent4">
                    <a:lumMod val="50000"/>
                  </a:schemeClr>
                </a:solidFill>
              </a:rPr>
              <a:t>LyreSplit</a:t>
            </a:r>
            <a:endParaRPr lang="en-US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grpSp>
        <p:nvGrpSpPr>
          <p:cNvPr id="39" name="Group 38"/>
          <p:cNvGrpSpPr/>
          <p:nvPr/>
        </p:nvGrpSpPr>
        <p:grpSpPr>
          <a:xfrm>
            <a:off x="0" y="1280160"/>
            <a:ext cx="12193795" cy="44820"/>
            <a:chOff x="0" y="1269402"/>
            <a:chExt cx="12193795" cy="44820"/>
          </a:xfrm>
        </p:grpSpPr>
        <p:cxnSp>
          <p:nvCxnSpPr>
            <p:cNvPr id="41" name="Straight Connector 40"/>
            <p:cNvCxnSpPr/>
            <p:nvPr/>
          </p:nvCxnSpPr>
          <p:spPr>
            <a:xfrm>
              <a:off x="0" y="1269402"/>
              <a:ext cx="12192000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1795" y="1314222"/>
              <a:ext cx="12192000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Content Placeholder 3"/>
              <p:cNvSpPr>
                <a:spLocks noGrp="1"/>
              </p:cNvSpPr>
              <p:nvPr>
                <p:ph sz="half" idx="4294967295"/>
              </p:nvPr>
            </p:nvSpPr>
            <p:spPr>
              <a:xfrm>
                <a:off x="447430" y="1488029"/>
                <a:ext cx="11198019" cy="3684588"/>
              </a:xfrm>
              <a:prstGeom prst="rect">
                <a:avLst/>
              </a:prstGeom>
            </p:spPr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Clustering Approach</a:t>
                </a:r>
              </a:p>
              <a:p>
                <a:pPr lvl="1"/>
                <a:r>
                  <a:rPr lang="en-US" dirty="0" smtClean="0"/>
                  <a:t>Group versions with similar records together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 smtClean="0"/>
                  <a:t> Need to examine every single record; Costly</a:t>
                </a:r>
              </a:p>
              <a:p>
                <a:pPr marL="457200" lvl="1" indent="0">
                  <a:buNone/>
                </a:pPr>
                <a:endParaRPr lang="en-US" dirty="0" smtClean="0"/>
              </a:p>
              <a:p>
                <a:pPr lvl="1"/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4294967295"/>
              </p:nvPr>
            </p:nvSpPr>
            <p:spPr>
              <a:xfrm>
                <a:off x="447430" y="1488029"/>
                <a:ext cx="11198019" cy="3684588"/>
              </a:xfrm>
              <a:prstGeom prst="rect">
                <a:avLst/>
              </a:prstGeom>
              <a:blipFill rotWithShape="0">
                <a:blip r:embed="rId3"/>
                <a:stretch>
                  <a:fillRect l="-980" t="-26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Oval 60"/>
              <p:cNvSpPr/>
              <p:nvPr/>
            </p:nvSpPr>
            <p:spPr>
              <a:xfrm>
                <a:off x="5382773" y="3620238"/>
                <a:ext cx="437661" cy="437662"/>
              </a:xfrm>
              <a:prstGeom prst="ellipse">
                <a:avLst/>
              </a:prstGeom>
              <a:no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1" name="Oval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2773" y="3620238"/>
                <a:ext cx="437661" cy="437662"/>
              </a:xfrm>
              <a:prstGeom prst="ellipse">
                <a:avLst/>
              </a:prstGeom>
              <a:blipFill rotWithShape="0">
                <a:blip r:embed="rId4"/>
                <a:stretch>
                  <a:fillRect/>
                </a:stretch>
              </a:blipFill>
              <a:ln w="222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Oval 63"/>
              <p:cNvSpPr/>
              <p:nvPr/>
            </p:nvSpPr>
            <p:spPr>
              <a:xfrm>
                <a:off x="4647152" y="4719777"/>
                <a:ext cx="437661" cy="437662"/>
              </a:xfrm>
              <a:prstGeom prst="ellipse">
                <a:avLst/>
              </a:prstGeom>
              <a:no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4" name="Oval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7152" y="4719777"/>
                <a:ext cx="437661" cy="437662"/>
              </a:xfrm>
              <a:prstGeom prst="ellipse">
                <a:avLst/>
              </a:prstGeom>
              <a:blipFill rotWithShape="0">
                <a:blip r:embed="rId5"/>
                <a:stretch>
                  <a:fillRect/>
                </a:stretch>
              </a:blipFill>
              <a:ln w="222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Oval 65"/>
              <p:cNvSpPr/>
              <p:nvPr/>
            </p:nvSpPr>
            <p:spPr>
              <a:xfrm>
                <a:off x="6077900" y="4718058"/>
                <a:ext cx="437661" cy="437662"/>
              </a:xfrm>
              <a:prstGeom prst="ellipse">
                <a:avLst/>
              </a:prstGeom>
              <a:no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6" name="Oval 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7900" y="4718058"/>
                <a:ext cx="437661" cy="437662"/>
              </a:xfrm>
              <a:prstGeom prst="ellipse">
                <a:avLst/>
              </a:prstGeom>
              <a:blipFill rotWithShape="0">
                <a:blip r:embed="rId6"/>
                <a:stretch>
                  <a:fillRect/>
                </a:stretch>
              </a:blipFill>
              <a:ln w="222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Oval 70"/>
              <p:cNvSpPr/>
              <p:nvPr/>
            </p:nvSpPr>
            <p:spPr>
              <a:xfrm>
                <a:off x="4647152" y="5778762"/>
                <a:ext cx="437661" cy="437662"/>
              </a:xfrm>
              <a:prstGeom prst="ellipse">
                <a:avLst/>
              </a:prstGeom>
              <a:no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1" name="Oval 7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7152" y="5778762"/>
                <a:ext cx="437661" cy="437662"/>
              </a:xfrm>
              <a:prstGeom prst="ellipse">
                <a:avLst/>
              </a:prstGeom>
              <a:blipFill rotWithShape="0">
                <a:blip r:embed="rId7"/>
                <a:stretch>
                  <a:fillRect/>
                </a:stretch>
              </a:blipFill>
              <a:ln w="222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Oval 71"/>
              <p:cNvSpPr/>
              <p:nvPr/>
            </p:nvSpPr>
            <p:spPr>
              <a:xfrm>
                <a:off x="5497074" y="5778762"/>
                <a:ext cx="437661" cy="437662"/>
              </a:xfrm>
              <a:prstGeom prst="ellipse">
                <a:avLst/>
              </a:prstGeom>
              <a:no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2" name="Oval 7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7074" y="5778762"/>
                <a:ext cx="437661" cy="437662"/>
              </a:xfrm>
              <a:prstGeom prst="ellipse">
                <a:avLst/>
              </a:prstGeom>
              <a:blipFill rotWithShape="0">
                <a:blip r:embed="rId8"/>
                <a:stretch>
                  <a:fillRect/>
                </a:stretch>
              </a:blipFill>
              <a:ln w="222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Oval 72"/>
              <p:cNvSpPr/>
              <p:nvPr/>
            </p:nvSpPr>
            <p:spPr>
              <a:xfrm>
                <a:off x="6103831" y="5778762"/>
                <a:ext cx="437661" cy="437662"/>
              </a:xfrm>
              <a:prstGeom prst="ellipse">
                <a:avLst/>
              </a:prstGeom>
              <a:no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3" name="Oval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3831" y="5778762"/>
                <a:ext cx="437661" cy="437662"/>
              </a:xfrm>
              <a:prstGeom prst="ellipse">
                <a:avLst/>
              </a:prstGeom>
              <a:blipFill rotWithShape="0">
                <a:blip r:embed="rId9"/>
                <a:stretch>
                  <a:fillRect/>
                </a:stretch>
              </a:blipFill>
              <a:ln w="222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Oval 73"/>
              <p:cNvSpPr/>
              <p:nvPr/>
            </p:nvSpPr>
            <p:spPr>
              <a:xfrm>
                <a:off x="6722312" y="5778762"/>
                <a:ext cx="437661" cy="437662"/>
              </a:xfrm>
              <a:prstGeom prst="ellipse">
                <a:avLst/>
              </a:prstGeom>
              <a:no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4" name="Oval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2312" y="5778762"/>
                <a:ext cx="437661" cy="437662"/>
              </a:xfrm>
              <a:prstGeom prst="ellipse">
                <a:avLst/>
              </a:prstGeom>
              <a:blipFill rotWithShape="0">
                <a:blip r:embed="rId10"/>
                <a:stretch>
                  <a:fillRect/>
                </a:stretch>
              </a:blipFill>
              <a:ln w="222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Straight Arrow Connector 74"/>
          <p:cNvCxnSpPr>
            <a:stCxn id="61" idx="3"/>
            <a:endCxn id="64" idx="0"/>
          </p:cNvCxnSpPr>
          <p:nvPr/>
        </p:nvCxnSpPr>
        <p:spPr>
          <a:xfrm flipH="1">
            <a:off x="4865983" y="3993806"/>
            <a:ext cx="580884" cy="725971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61" idx="5"/>
            <a:endCxn id="66" idx="0"/>
          </p:cNvCxnSpPr>
          <p:nvPr/>
        </p:nvCxnSpPr>
        <p:spPr>
          <a:xfrm>
            <a:off x="5756340" y="3993806"/>
            <a:ext cx="540391" cy="72425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64" idx="4"/>
            <a:endCxn id="71" idx="0"/>
          </p:cNvCxnSpPr>
          <p:nvPr/>
        </p:nvCxnSpPr>
        <p:spPr>
          <a:xfrm>
            <a:off x="4865983" y="5157439"/>
            <a:ext cx="0" cy="62132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66" idx="3"/>
            <a:endCxn id="72" idx="0"/>
          </p:cNvCxnSpPr>
          <p:nvPr/>
        </p:nvCxnSpPr>
        <p:spPr>
          <a:xfrm flipH="1">
            <a:off x="5715905" y="5091626"/>
            <a:ext cx="426089" cy="68713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66" idx="4"/>
            <a:endCxn id="73" idx="0"/>
          </p:cNvCxnSpPr>
          <p:nvPr/>
        </p:nvCxnSpPr>
        <p:spPr>
          <a:xfrm>
            <a:off x="6296731" y="5155720"/>
            <a:ext cx="25931" cy="62304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66" idx="5"/>
            <a:endCxn id="74" idx="0"/>
          </p:cNvCxnSpPr>
          <p:nvPr/>
        </p:nvCxnSpPr>
        <p:spPr>
          <a:xfrm>
            <a:off x="6451467" y="5091626"/>
            <a:ext cx="489676" cy="68713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ounded Rectangle 80"/>
          <p:cNvSpPr/>
          <p:nvPr/>
        </p:nvSpPr>
        <p:spPr>
          <a:xfrm>
            <a:off x="4265423" y="3502072"/>
            <a:ext cx="3232727" cy="3158836"/>
          </a:xfrm>
          <a:prstGeom prst="round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/>
          <p:cNvSpPr txBox="1"/>
          <p:nvPr/>
        </p:nvSpPr>
        <p:spPr>
          <a:xfrm>
            <a:off x="5769837" y="3624474"/>
            <a:ext cx="408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4906582" y="4057900"/>
            <a:ext cx="408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5963657" y="4027971"/>
            <a:ext cx="408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85" name="TextBox 84"/>
          <p:cNvSpPr txBox="1"/>
          <p:nvPr/>
        </p:nvSpPr>
        <p:spPr>
          <a:xfrm>
            <a:off x="4366092" y="4752223"/>
            <a:ext cx="408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6484450" y="4712158"/>
            <a:ext cx="453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87" name="TextBox 86"/>
          <p:cNvSpPr txBox="1"/>
          <p:nvPr/>
        </p:nvSpPr>
        <p:spPr>
          <a:xfrm>
            <a:off x="4570315" y="5261082"/>
            <a:ext cx="408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88" name="TextBox 87"/>
          <p:cNvSpPr txBox="1"/>
          <p:nvPr/>
        </p:nvSpPr>
        <p:spPr>
          <a:xfrm>
            <a:off x="5637994" y="5263062"/>
            <a:ext cx="408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89" name="TextBox 88"/>
          <p:cNvSpPr txBox="1"/>
          <p:nvPr/>
        </p:nvSpPr>
        <p:spPr>
          <a:xfrm>
            <a:off x="6266018" y="5267401"/>
            <a:ext cx="408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90" name="TextBox 89"/>
          <p:cNvSpPr txBox="1"/>
          <p:nvPr/>
        </p:nvSpPr>
        <p:spPr>
          <a:xfrm>
            <a:off x="6696305" y="5250528"/>
            <a:ext cx="408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91" name="TextBox 90"/>
          <p:cNvSpPr txBox="1"/>
          <p:nvPr/>
        </p:nvSpPr>
        <p:spPr>
          <a:xfrm>
            <a:off x="6787692" y="6210615"/>
            <a:ext cx="408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92" name="TextBox 91"/>
          <p:cNvSpPr txBox="1"/>
          <p:nvPr/>
        </p:nvSpPr>
        <p:spPr>
          <a:xfrm>
            <a:off x="4647153" y="6209330"/>
            <a:ext cx="463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30</a:t>
            </a:r>
            <a:endParaRPr lang="en-US" dirty="0"/>
          </a:p>
        </p:txBody>
      </p:sp>
      <p:sp>
        <p:nvSpPr>
          <p:cNvPr id="93" name="TextBox 92"/>
          <p:cNvSpPr txBox="1"/>
          <p:nvPr/>
        </p:nvSpPr>
        <p:spPr>
          <a:xfrm>
            <a:off x="5523066" y="6209330"/>
            <a:ext cx="450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94" name="TextBox 93"/>
          <p:cNvSpPr txBox="1"/>
          <p:nvPr/>
        </p:nvSpPr>
        <p:spPr>
          <a:xfrm>
            <a:off x="6141994" y="6202825"/>
            <a:ext cx="463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166073" y="2850050"/>
            <a:ext cx="5383799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 smtClean="0">
                <a:solidFill>
                  <a:schemeClr val="accent2"/>
                </a:solidFill>
              </a:rPr>
              <a:t>LyreSplit</a:t>
            </a:r>
            <a:r>
              <a:rPr lang="en-US" sz="2800" dirty="0" smtClean="0">
                <a:solidFill>
                  <a:schemeClr val="accent2"/>
                </a:solidFill>
              </a:rPr>
              <a:t>: Operate on Version Graph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779210" y="4121314"/>
            <a:ext cx="356076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dirty="0"/>
              <a:t>Encodes the derivation information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dirty="0"/>
              <a:t>Indicates similarity among versions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CECCE-2625-4AB5-8C1A-2BB9559D5087}" type="slidenum">
              <a:rPr lang="en-US" smtClean="0"/>
              <a:t>20</a:t>
            </a:fld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9201995" y="2124497"/>
            <a:ext cx="2725270" cy="52322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</a:rPr>
              <a:t>  vs. ~1K Versions</a:t>
            </a:r>
            <a:endParaRPr lang="en-US" sz="2800" b="0" dirty="0" smtClean="0">
              <a:ea typeface="Cambria Math" panose="02040503050406030204" pitchFamily="18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196137" y="2125376"/>
            <a:ext cx="2270592" cy="52322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</a:rPr>
              <a:t>~10M Records</a:t>
            </a:r>
            <a:endParaRPr lang="en-US" sz="2800" b="0" dirty="0" smtClean="0"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8549872" y="2834922"/>
                <a:ext cx="243470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2800" dirty="0">
                    <a:solidFill>
                      <a:schemeClr val="accent2"/>
                    </a:solidFill>
                  </a:rPr>
                  <a:t> Light-Weight</a:t>
                </a:r>
                <a:endParaRPr lang="en-US" sz="28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9872" y="2834922"/>
                <a:ext cx="2434705" cy="523220"/>
              </a:xfrm>
              <a:prstGeom prst="rect">
                <a:avLst/>
              </a:prstGeom>
              <a:blipFill rotWithShape="0">
                <a:blip r:embed="rId11"/>
                <a:stretch>
                  <a:fillRect t="-10465" r="-3008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5709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6" dur="2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7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8" dur="2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9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0" dur="2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1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2" dur="2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8" dur="2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C33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0" dur="2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CC3300"/>
                                      </p:to>
                                    </p:animClr>
                                    <p:set>
                                      <p:cBhvr>
                                        <p:cTn id="81" dur="2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1" grpId="2" animBg="1"/>
      <p:bldP spid="64" grpId="0" animBg="1"/>
      <p:bldP spid="64" grpId="2" animBg="1"/>
      <p:bldP spid="66" grpId="0" animBg="1"/>
      <p:bldP spid="71" grpId="0" animBg="1"/>
      <p:bldP spid="72" grpId="0" animBg="1"/>
      <p:bldP spid="73" grpId="0" animBg="1"/>
      <p:bldP spid="74" grpId="0" animBg="1"/>
      <p:bldP spid="81" grpId="0" animBg="1"/>
      <p:bldP spid="82" grpId="0"/>
      <p:bldP spid="82" grpId="2"/>
      <p:bldP spid="83" grpId="0"/>
      <p:bldP spid="83" grpId="1"/>
      <p:bldP spid="84" grpId="0"/>
      <p:bldP spid="85" grpId="0"/>
      <p:bldP spid="85" grpId="2"/>
      <p:bldP spid="86" grpId="0"/>
      <p:bldP spid="87" grpId="0"/>
      <p:bldP spid="88" grpId="0"/>
      <p:bldP spid="89" grpId="0"/>
      <p:bldP spid="90" grpId="0"/>
      <p:bldP spid="91" grpId="0"/>
      <p:bldP spid="92" grpId="0"/>
      <p:bldP spid="93" grpId="0"/>
      <p:bldP spid="94" grpId="0"/>
      <p:bldP spid="35" grpId="0" animBg="1"/>
      <p:bldP spid="40" grpId="0" animBg="1"/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839788" y="225275"/>
            <a:ext cx="10515600" cy="1325563"/>
          </a:xfrm>
        </p:spPr>
        <p:txBody>
          <a:bodyPr/>
          <a:lstStyle/>
          <a:p>
            <a:r>
              <a:rPr lang="en-US" b="1" dirty="0" smtClean="0"/>
              <a:t>Partitioning: </a:t>
            </a:r>
            <a:r>
              <a:rPr lang="en-US" sz="4000" b="1" dirty="0" smtClean="0">
                <a:solidFill>
                  <a:schemeClr val="accent4">
                    <a:lumMod val="50000"/>
                  </a:schemeClr>
                </a:solidFill>
              </a:rPr>
              <a:t>High-level Idea of </a:t>
            </a:r>
            <a:r>
              <a:rPr lang="en-US" sz="4000" b="1" dirty="0" err="1">
                <a:solidFill>
                  <a:schemeClr val="accent4">
                    <a:lumMod val="50000"/>
                  </a:schemeClr>
                </a:solidFill>
              </a:rPr>
              <a:t>LyreSplit</a:t>
            </a:r>
            <a:endParaRPr lang="en-US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grpSp>
        <p:nvGrpSpPr>
          <p:cNvPr id="39" name="Group 38"/>
          <p:cNvGrpSpPr/>
          <p:nvPr/>
        </p:nvGrpSpPr>
        <p:grpSpPr>
          <a:xfrm>
            <a:off x="0" y="1280160"/>
            <a:ext cx="12193795" cy="44820"/>
            <a:chOff x="0" y="1269402"/>
            <a:chExt cx="12193795" cy="44820"/>
          </a:xfrm>
        </p:grpSpPr>
        <p:cxnSp>
          <p:nvCxnSpPr>
            <p:cNvPr id="41" name="Straight Connector 40"/>
            <p:cNvCxnSpPr/>
            <p:nvPr/>
          </p:nvCxnSpPr>
          <p:spPr>
            <a:xfrm>
              <a:off x="0" y="1269402"/>
              <a:ext cx="12192000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1795" y="1314222"/>
              <a:ext cx="12192000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/>
          <p:cNvGrpSpPr/>
          <p:nvPr/>
        </p:nvGrpSpPr>
        <p:grpSpPr>
          <a:xfrm>
            <a:off x="1436161" y="1831239"/>
            <a:ext cx="3232727" cy="3158836"/>
            <a:chOff x="880556" y="1828377"/>
            <a:chExt cx="3232727" cy="315883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Oval 60"/>
                <p:cNvSpPr/>
                <p:nvPr/>
              </p:nvSpPr>
              <p:spPr>
                <a:xfrm>
                  <a:off x="1997906" y="1946543"/>
                  <a:ext cx="437661" cy="437662"/>
                </a:xfrm>
                <a:prstGeom prst="ellipse">
                  <a:avLst/>
                </a:prstGeom>
                <a:noFill/>
                <a:ln w="222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1" name="Oval 6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97906" y="1946543"/>
                  <a:ext cx="437661" cy="437662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2222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Oval 63"/>
                <p:cNvSpPr/>
                <p:nvPr/>
              </p:nvSpPr>
              <p:spPr>
                <a:xfrm>
                  <a:off x="1262285" y="3046082"/>
                  <a:ext cx="437661" cy="437662"/>
                </a:xfrm>
                <a:prstGeom prst="ellipse">
                  <a:avLst/>
                </a:prstGeom>
                <a:noFill/>
                <a:ln w="222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4" name="Oval 6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62285" y="3046082"/>
                  <a:ext cx="437661" cy="437662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2222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Oval 65"/>
                <p:cNvSpPr/>
                <p:nvPr/>
              </p:nvSpPr>
              <p:spPr>
                <a:xfrm>
                  <a:off x="2693033" y="3044363"/>
                  <a:ext cx="437661" cy="437662"/>
                </a:xfrm>
                <a:prstGeom prst="ellipse">
                  <a:avLst/>
                </a:prstGeom>
                <a:noFill/>
                <a:ln w="222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6" name="Oval 6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93033" y="3044363"/>
                  <a:ext cx="437661" cy="437662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2222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Oval 70"/>
                <p:cNvSpPr/>
                <p:nvPr/>
              </p:nvSpPr>
              <p:spPr>
                <a:xfrm>
                  <a:off x="1262285" y="4105067"/>
                  <a:ext cx="437661" cy="437662"/>
                </a:xfrm>
                <a:prstGeom prst="ellipse">
                  <a:avLst/>
                </a:prstGeom>
                <a:noFill/>
                <a:ln w="222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1" name="Oval 7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62285" y="4105067"/>
                  <a:ext cx="437661" cy="437662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2222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Oval 71"/>
                <p:cNvSpPr/>
                <p:nvPr/>
              </p:nvSpPr>
              <p:spPr>
                <a:xfrm>
                  <a:off x="2112207" y="4105067"/>
                  <a:ext cx="437661" cy="437662"/>
                </a:xfrm>
                <a:prstGeom prst="ellipse">
                  <a:avLst/>
                </a:prstGeom>
                <a:noFill/>
                <a:ln w="222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2" name="Oval 7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12207" y="4105067"/>
                  <a:ext cx="437661" cy="437662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2222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Oval 72"/>
                <p:cNvSpPr/>
                <p:nvPr/>
              </p:nvSpPr>
              <p:spPr>
                <a:xfrm>
                  <a:off x="2718964" y="4105067"/>
                  <a:ext cx="437661" cy="437662"/>
                </a:xfrm>
                <a:prstGeom prst="ellipse">
                  <a:avLst/>
                </a:prstGeom>
                <a:noFill/>
                <a:ln w="222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3" name="Oval 7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18964" y="4105067"/>
                  <a:ext cx="437661" cy="437662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 w="2222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Oval 73"/>
                <p:cNvSpPr/>
                <p:nvPr/>
              </p:nvSpPr>
              <p:spPr>
                <a:xfrm>
                  <a:off x="3337445" y="4105067"/>
                  <a:ext cx="437661" cy="437662"/>
                </a:xfrm>
                <a:prstGeom prst="ellipse">
                  <a:avLst/>
                </a:prstGeom>
                <a:noFill/>
                <a:ln w="222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4" name="Oval 7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37445" y="4105067"/>
                  <a:ext cx="437661" cy="437662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 w="2222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5" name="Straight Arrow Connector 74"/>
            <p:cNvCxnSpPr>
              <a:stCxn id="61" idx="3"/>
              <a:endCxn id="64" idx="0"/>
            </p:cNvCxnSpPr>
            <p:nvPr/>
          </p:nvCxnSpPr>
          <p:spPr>
            <a:xfrm flipH="1">
              <a:off x="1481116" y="2320111"/>
              <a:ext cx="580884" cy="72597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>
              <a:stCxn id="61" idx="5"/>
              <a:endCxn id="66" idx="0"/>
            </p:cNvCxnSpPr>
            <p:nvPr/>
          </p:nvCxnSpPr>
          <p:spPr>
            <a:xfrm>
              <a:off x="2371473" y="2320111"/>
              <a:ext cx="540391" cy="72425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>
              <a:stCxn id="64" idx="4"/>
              <a:endCxn id="71" idx="0"/>
            </p:cNvCxnSpPr>
            <p:nvPr/>
          </p:nvCxnSpPr>
          <p:spPr>
            <a:xfrm>
              <a:off x="1481116" y="3483744"/>
              <a:ext cx="0" cy="6213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>
              <a:stCxn id="66" idx="3"/>
              <a:endCxn id="72" idx="0"/>
            </p:cNvCxnSpPr>
            <p:nvPr/>
          </p:nvCxnSpPr>
          <p:spPr>
            <a:xfrm flipH="1">
              <a:off x="2331038" y="3417931"/>
              <a:ext cx="426089" cy="68713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>
              <a:stCxn id="66" idx="4"/>
              <a:endCxn id="73" idx="0"/>
            </p:cNvCxnSpPr>
            <p:nvPr/>
          </p:nvCxnSpPr>
          <p:spPr>
            <a:xfrm>
              <a:off x="2911864" y="3482025"/>
              <a:ext cx="25931" cy="6230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>
              <a:stCxn id="66" idx="5"/>
              <a:endCxn id="74" idx="0"/>
            </p:cNvCxnSpPr>
            <p:nvPr/>
          </p:nvCxnSpPr>
          <p:spPr>
            <a:xfrm>
              <a:off x="3066600" y="3417931"/>
              <a:ext cx="489676" cy="68713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Rounded Rectangle 80"/>
            <p:cNvSpPr/>
            <p:nvPr/>
          </p:nvSpPr>
          <p:spPr>
            <a:xfrm>
              <a:off x="880556" y="1828377"/>
              <a:ext cx="3232727" cy="3158836"/>
            </a:xfrm>
            <a:prstGeom prst="roundRect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2384970" y="1950779"/>
              <a:ext cx="4084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7</a:t>
              </a:r>
              <a:endParaRPr lang="en-US" dirty="0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1521715" y="2384205"/>
              <a:ext cx="4084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6</a:t>
              </a:r>
              <a:endParaRPr lang="en-US" dirty="0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2578790" y="2354276"/>
              <a:ext cx="4084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981225" y="3078528"/>
              <a:ext cx="4084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8</a:t>
              </a:r>
              <a:endParaRPr lang="en-US" dirty="0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3099583" y="3038463"/>
              <a:ext cx="453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1185448" y="3587387"/>
              <a:ext cx="4084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6</a:t>
              </a:r>
              <a:endParaRPr lang="en-US" dirty="0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2253127" y="3589367"/>
              <a:ext cx="4084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8</a:t>
              </a:r>
              <a:endParaRPr lang="en-US" dirty="0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2881151" y="3593706"/>
              <a:ext cx="4084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6</a:t>
              </a:r>
              <a:endParaRPr lang="en-US" dirty="0"/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3311438" y="3576833"/>
              <a:ext cx="4084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7</a:t>
              </a:r>
              <a:endParaRPr lang="en-US" dirty="0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3402825" y="4536920"/>
              <a:ext cx="4084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8</a:t>
              </a:r>
              <a:endParaRPr lang="en-US" dirty="0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1262286" y="4535635"/>
              <a:ext cx="4636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30</a:t>
              </a:r>
              <a:endParaRPr lang="en-US" dirty="0"/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2138199" y="4535635"/>
              <a:ext cx="4509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12</a:t>
              </a:r>
              <a:endParaRPr lang="en-US" dirty="0"/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2757127" y="4529130"/>
              <a:ext cx="4636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1438260" y="5211124"/>
                <a:ext cx="3230628" cy="985206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non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𝜹</m:t>
                    </m:r>
                  </m:oMath>
                </a14:m>
                <a:r>
                  <a:rPr lang="en-US" sz="2400" b="1" dirty="0">
                    <a:solidFill>
                      <a:schemeClr val="bg1"/>
                    </a:solidFill>
                  </a:rPr>
                  <a:t>-</a:t>
                </a:r>
                <a:r>
                  <a:rPr lang="en-US" sz="2400" b="1" dirty="0" smtClean="0">
                    <a:solidFill>
                      <a:schemeClr val="bg1"/>
                    </a:solidFill>
                  </a:rPr>
                  <a:t>coherent:</a:t>
                </a:r>
              </a:p>
              <a:p>
                <a:r>
                  <a:rPr lang="en-US" sz="2400" dirty="0" smtClean="0">
                    <a:solidFill>
                      <a:schemeClr val="bg1"/>
                    </a:solidFill>
                    <a:ea typeface="Cambria Math" panose="02040503050406030204" pitchFamily="18" charset="0"/>
                  </a:rPr>
                  <a:t> Current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𝒞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𝑎𝑣𝑔</m:t>
                        </m:r>
                      </m:sub>
                    </m:sSub>
                    <m:sSubSup>
                      <m:sSubSupPr>
                        <m:ctrlPr>
                          <a:rPr lang="en-US" sz="2400" i="1">
                            <a:solidFill>
                              <a:schemeClr val="bg1"/>
                            </a:solidFill>
                            <a:latin typeface="Cambria Math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 </m:t>
                        </m:r>
                        <m:f>
                          <m:fPr>
                            <m:ctrlP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den>
                        </m:f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𝒞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𝑎𝑣𝑔</m:t>
                        </m:r>
                      </m:sub>
                      <m:sup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endParaRPr lang="en-US" sz="2400" b="1" dirty="0" smtClean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8260" y="5211124"/>
                <a:ext cx="3230628" cy="985206"/>
              </a:xfrm>
              <a:prstGeom prst="rect">
                <a:avLst/>
              </a:prstGeom>
              <a:blipFill rotWithShape="0">
                <a:blip r:embed="rId10"/>
                <a:stretch>
                  <a:fillRect l="-943" t="-4969" b="-6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0" name="Group 39"/>
          <p:cNvGrpSpPr/>
          <p:nvPr/>
        </p:nvGrpSpPr>
        <p:grpSpPr>
          <a:xfrm>
            <a:off x="5406033" y="1966912"/>
            <a:ext cx="4877262" cy="3035950"/>
            <a:chOff x="3173276" y="3429000"/>
            <a:chExt cx="4877262" cy="3035950"/>
          </a:xfrm>
        </p:grpSpPr>
        <p:cxnSp>
          <p:nvCxnSpPr>
            <p:cNvPr id="43" name="Straight Arrow Connector 42"/>
            <p:cNvCxnSpPr/>
            <p:nvPr/>
          </p:nvCxnSpPr>
          <p:spPr>
            <a:xfrm flipV="1">
              <a:off x="4114800" y="5962650"/>
              <a:ext cx="37719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 flipV="1">
              <a:off x="4114800" y="3571875"/>
              <a:ext cx="0" cy="2390775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Oval 45"/>
            <p:cNvSpPr/>
            <p:nvPr/>
          </p:nvSpPr>
          <p:spPr>
            <a:xfrm>
              <a:off x="4667250" y="4171950"/>
              <a:ext cx="85725" cy="952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Straight Connector 47"/>
            <p:cNvCxnSpPr/>
            <p:nvPr/>
          </p:nvCxnSpPr>
          <p:spPr>
            <a:xfrm>
              <a:off x="4114800" y="4219575"/>
              <a:ext cx="523875" cy="0"/>
            </a:xfrm>
            <a:prstGeom prst="line">
              <a:avLst/>
            </a:prstGeom>
            <a:ln w="25400">
              <a:solidFill>
                <a:schemeClr val="accent5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Rectangle 48"/>
                <p:cNvSpPr/>
                <p:nvPr/>
              </p:nvSpPr>
              <p:spPr>
                <a:xfrm>
                  <a:off x="4454550" y="5984234"/>
                  <a:ext cx="539699" cy="43088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200" i="1" smtClean="0">
                                <a:solidFill>
                                  <a:schemeClr val="accent5"/>
                                </a:solidFill>
                                <a:latin typeface="Cambria Math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200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𝒮</m:t>
                            </m:r>
                          </m:e>
                          <m:sup>
                            <m:r>
                              <a:rPr lang="en-US" sz="2200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en-US" sz="2200" dirty="0"/>
                </a:p>
              </p:txBody>
            </p:sp>
          </mc:Choice>
          <mc:Fallback xmlns="">
            <p:sp>
              <p:nvSpPr>
                <p:cNvPr id="49" name="Rectangle 4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54550" y="5984234"/>
                  <a:ext cx="539699" cy="430887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Rectangle 49"/>
                <p:cNvSpPr/>
                <p:nvPr/>
              </p:nvSpPr>
              <p:spPr>
                <a:xfrm>
                  <a:off x="7608559" y="6003285"/>
                  <a:ext cx="441979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𝒮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0" name="Rectangle 4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08559" y="6003285"/>
                  <a:ext cx="441979" cy="461665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Rectangle 50"/>
                <p:cNvSpPr/>
                <p:nvPr/>
              </p:nvSpPr>
              <p:spPr>
                <a:xfrm>
                  <a:off x="3173276" y="3429000"/>
                  <a:ext cx="865430" cy="49173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𝒞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𝑎𝑣𝑔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51" name="Rectangle 5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73276" y="3429000"/>
                  <a:ext cx="865430" cy="491738"/>
                </a:xfrm>
                <a:prstGeom prst="rect">
                  <a:avLst/>
                </a:prstGeom>
                <a:blipFill>
                  <a:blip r:embed="rId13"/>
                  <a:stretch>
                    <a:fillRect b="-87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4" name="Straight Connector 53"/>
            <p:cNvCxnSpPr/>
            <p:nvPr/>
          </p:nvCxnSpPr>
          <p:spPr>
            <a:xfrm flipH="1" flipV="1">
              <a:off x="4710113" y="4267200"/>
              <a:ext cx="0" cy="1717034"/>
            </a:xfrm>
            <a:prstGeom prst="line">
              <a:avLst/>
            </a:prstGeom>
            <a:ln w="25400">
              <a:solidFill>
                <a:schemeClr val="accent5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Oval 57"/>
          <p:cNvSpPr/>
          <p:nvPr/>
        </p:nvSpPr>
        <p:spPr>
          <a:xfrm>
            <a:off x="7062492" y="3193494"/>
            <a:ext cx="85725" cy="9525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>
            <a:stCxn id="46" idx="5"/>
            <a:endCxn id="58" idx="1"/>
          </p:cNvCxnSpPr>
          <p:nvPr/>
        </p:nvCxnSpPr>
        <p:spPr>
          <a:xfrm>
            <a:off x="6973178" y="2791163"/>
            <a:ext cx="101868" cy="416280"/>
          </a:xfrm>
          <a:prstGeom prst="straightConnector1">
            <a:avLst/>
          </a:prstGeom>
          <a:ln w="2222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7183626" y="3519487"/>
            <a:ext cx="85725" cy="9525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Straight Arrow Connector 67"/>
          <p:cNvCxnSpPr>
            <a:stCxn id="58" idx="4"/>
            <a:endCxn id="67" idx="1"/>
          </p:cNvCxnSpPr>
          <p:nvPr/>
        </p:nvCxnSpPr>
        <p:spPr>
          <a:xfrm>
            <a:off x="7105355" y="3288744"/>
            <a:ext cx="109875" cy="244692"/>
          </a:xfrm>
          <a:prstGeom prst="straightConnector1">
            <a:avLst/>
          </a:prstGeom>
          <a:ln w="2222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 68"/>
          <p:cNvSpPr/>
          <p:nvPr/>
        </p:nvSpPr>
        <p:spPr>
          <a:xfrm>
            <a:off x="7345551" y="3757612"/>
            <a:ext cx="85725" cy="9525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Straight Arrow Connector 69"/>
          <p:cNvCxnSpPr/>
          <p:nvPr/>
        </p:nvCxnSpPr>
        <p:spPr>
          <a:xfrm>
            <a:off x="7209172" y="3543638"/>
            <a:ext cx="161925" cy="238125"/>
          </a:xfrm>
          <a:prstGeom prst="straightConnector1">
            <a:avLst/>
          </a:prstGeom>
          <a:ln w="2222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6523769" y="2064989"/>
            <a:ext cx="21392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5"/>
                </a:solidFill>
              </a:rPr>
              <a:t>Single Partition</a:t>
            </a:r>
            <a:endParaRPr lang="en-US" sz="2400" dirty="0">
              <a:solidFill>
                <a:schemeClr val="accent5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7267839" y="2540792"/>
                <a:ext cx="1593774" cy="769441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sz="2200" dirty="0" smtClean="0">
                    <a:solidFill>
                      <a:schemeClr val="tx1"/>
                    </a:solidFill>
                  </a:rPr>
                  <a:t>-coherent</a:t>
                </a:r>
                <a:r>
                  <a:rPr lang="en-US" sz="2200" dirty="0" smtClean="0"/>
                  <a:t>? NO </a:t>
                </a:r>
                <a14:m>
                  <m:oMath xmlns:m="http://schemas.openxmlformats.org/officeDocument/2006/math">
                    <m:r>
                      <a:rPr lang="en-US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2200" dirty="0" smtClean="0">
                    <a:solidFill>
                      <a:schemeClr val="tx1"/>
                    </a:solidFill>
                  </a:rPr>
                  <a:t> Split</a:t>
                </a:r>
                <a:endParaRPr lang="en-US" sz="2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7839" y="2540792"/>
                <a:ext cx="1593774" cy="769441"/>
              </a:xfrm>
              <a:prstGeom prst="rect">
                <a:avLst/>
              </a:prstGeom>
              <a:blipFill rotWithShape="0">
                <a:blip r:embed="rId14"/>
                <a:stretch>
                  <a:fillRect t="-5556" r="-8397" b="-150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angle 62"/>
              <p:cNvSpPr/>
              <p:nvPr/>
            </p:nvSpPr>
            <p:spPr>
              <a:xfrm>
                <a:off x="5308224" y="3590249"/>
                <a:ext cx="1081450" cy="7284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200" i="1" smtClean="0">
                              <a:solidFill>
                                <a:srgbClr val="C00000"/>
                              </a:solidFill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f>
                            <m:fPr>
                              <m:ctrlPr>
                                <a:rPr lang="en-US" sz="2200" i="1" smtClean="0">
                                  <a:solidFill>
                                    <a:srgbClr val="C00000"/>
                                  </a:solidFill>
                                  <a:latin typeface="Cambria Math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</m:den>
                          </m:f>
                          <m:r>
                            <a:rPr lang="en-US" sz="2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𝒞</m:t>
                          </m:r>
                        </m:e>
                        <m:sub>
                          <m:r>
                            <a:rPr lang="en-US" sz="2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𝑎𝑣𝑔</m:t>
                          </m:r>
                        </m:sub>
                        <m:sup>
                          <m:r>
                            <a:rPr lang="en-US" sz="2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63" name="Rectangle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8224" y="3590249"/>
                <a:ext cx="1081450" cy="72840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Connector 64"/>
          <p:cNvCxnSpPr/>
          <p:nvPr/>
        </p:nvCxnSpPr>
        <p:spPr>
          <a:xfrm>
            <a:off x="6381371" y="3931006"/>
            <a:ext cx="2800350" cy="0"/>
          </a:xfrm>
          <a:prstGeom prst="line">
            <a:avLst/>
          </a:prstGeom>
          <a:ln w="25400">
            <a:solidFill>
              <a:srgbClr val="C00000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Oval 94"/>
          <p:cNvSpPr/>
          <p:nvPr/>
        </p:nvSpPr>
        <p:spPr>
          <a:xfrm>
            <a:off x="7526526" y="3938587"/>
            <a:ext cx="85725" cy="9525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6" name="Straight Arrow Connector 95"/>
          <p:cNvCxnSpPr/>
          <p:nvPr/>
        </p:nvCxnSpPr>
        <p:spPr>
          <a:xfrm>
            <a:off x="7429007" y="3830699"/>
            <a:ext cx="110833" cy="132673"/>
          </a:xfrm>
          <a:prstGeom prst="straightConnector1">
            <a:avLst/>
          </a:prstGeom>
          <a:ln w="2222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6313364" y="5230403"/>
                <a:ext cx="3415569" cy="985206"/>
              </a:xfrm>
              <a:prstGeom prst="rect">
                <a:avLst/>
              </a:prstGeom>
              <a:noFill/>
              <a:ln w="15875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rgbClr val="C00000"/>
                    </a:solidFill>
                  </a:rPr>
                  <a:t>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 smtClean="0">
                            <a:solidFill>
                              <a:srgbClr val="C00000"/>
                            </a:solidFill>
                            <a:latin typeface="Cambria Math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f>
                          <m:fPr>
                            <m:ctrlPr>
                              <a:rPr lang="en-US" sz="2400" i="1">
                                <a:solidFill>
                                  <a:srgbClr val="C00000"/>
                                </a:solidFill>
                                <a:latin typeface="Cambria Math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den>
                        </m:f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𝒞</m:t>
                        </m:r>
                      </m:e>
                      <m:sub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𝑎𝑣𝑔</m:t>
                        </m:r>
                      </m:sub>
                      <m:sup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2400" dirty="0" smtClean="0">
                    <a:solidFill>
                      <a:srgbClr val="C00000"/>
                    </a:solidFill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b="0" i="1" smtClean="0">
                                <a:solidFill>
                                  <a:srgbClr val="C00000"/>
                                </a:solidFill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en-US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</m:d>
                      </m:e>
                      <m:sup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ℓ</m:t>
                        </m:r>
                      </m:sup>
                    </m:sSup>
                    <m:sSup>
                      <m:sSupPr>
                        <m:ctrlPr>
                          <a:rPr lang="en-US" sz="2400" b="0" i="1" dirty="0" smtClean="0">
                            <a:solidFill>
                              <a:srgbClr val="C00000"/>
                            </a:solidFill>
                            <a:latin typeface="Cambria Math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𝒮</m:t>
                        </m:r>
                      </m:e>
                      <m:sup>
                        <m:r>
                          <a:rPr lang="en-US" sz="2400" b="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400" dirty="0" smtClean="0">
                    <a:solidFill>
                      <a:srgbClr val="C00000"/>
                    </a:solidFill>
                  </a:rPr>
                  <a:t>)- Approximation G</a:t>
                </a:r>
                <a:r>
                  <a:rPr lang="en-US" altLang="zh-CN" sz="2400" dirty="0" smtClean="0">
                    <a:solidFill>
                      <a:srgbClr val="C00000"/>
                    </a:solidFill>
                  </a:rPr>
                  <a:t>uarantee</a:t>
                </a:r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3364" y="5230403"/>
                <a:ext cx="3415569" cy="985206"/>
              </a:xfrm>
              <a:prstGeom prst="rect">
                <a:avLst/>
              </a:prstGeom>
              <a:blipFill>
                <a:blip r:embed="rId16"/>
                <a:stretch>
                  <a:fillRect l="-2309" r="-1954" b="-11515"/>
                </a:stretch>
              </a:blipFill>
              <a:ln w="15875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CECCE-2625-4AB5-8C1A-2BB9559D508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308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67" grpId="0" animBg="1"/>
      <p:bldP spid="69" grpId="0" animBg="1"/>
      <p:bldP spid="60" grpId="0"/>
      <p:bldP spid="62" grpId="0" animBg="1"/>
      <p:bldP spid="63" grpId="0"/>
      <p:bldP spid="95" grpId="0" animBg="1"/>
      <p:bldP spid="1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Picture 7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0699" y="3485537"/>
            <a:ext cx="381000" cy="381000"/>
          </a:xfrm>
          <a:prstGeom prst="rect">
            <a:avLst/>
          </a:prstGeom>
        </p:spPr>
      </p:pic>
      <p:pic>
        <p:nvPicPr>
          <p:cNvPr id="65" name="Picture 6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9670" y="2433898"/>
            <a:ext cx="381000" cy="381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/>
              <p:cNvSpPr/>
              <p:nvPr/>
            </p:nvSpPr>
            <p:spPr>
              <a:xfrm>
                <a:off x="1992311" y="1950055"/>
                <a:ext cx="437661" cy="437662"/>
              </a:xfrm>
              <a:prstGeom prst="ellipse">
                <a:avLst/>
              </a:prstGeom>
              <a:no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Oval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2311" y="1950055"/>
                <a:ext cx="437661" cy="437662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222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/>
              <p:cNvSpPr/>
              <p:nvPr/>
            </p:nvSpPr>
            <p:spPr>
              <a:xfrm>
                <a:off x="1256690" y="3049594"/>
                <a:ext cx="437661" cy="437662"/>
              </a:xfrm>
              <a:prstGeom prst="ellipse">
                <a:avLst/>
              </a:prstGeom>
              <a:no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Oval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6690" y="3049594"/>
                <a:ext cx="437661" cy="437662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222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/>
              <p:cNvSpPr/>
              <p:nvPr/>
            </p:nvSpPr>
            <p:spPr>
              <a:xfrm>
                <a:off x="2687438" y="3047875"/>
                <a:ext cx="437661" cy="437662"/>
              </a:xfrm>
              <a:prstGeom prst="ellipse">
                <a:avLst/>
              </a:prstGeom>
              <a:no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Oval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7438" y="3047875"/>
                <a:ext cx="437661" cy="437662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222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/>
              <p:cNvSpPr/>
              <p:nvPr/>
            </p:nvSpPr>
            <p:spPr>
              <a:xfrm>
                <a:off x="1256690" y="4108579"/>
                <a:ext cx="437661" cy="437662"/>
              </a:xfrm>
              <a:prstGeom prst="ellipse">
                <a:avLst/>
              </a:prstGeom>
              <a:no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Oval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6690" y="4108579"/>
                <a:ext cx="437661" cy="437662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222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/>
              <p:cNvSpPr/>
              <p:nvPr/>
            </p:nvSpPr>
            <p:spPr>
              <a:xfrm>
                <a:off x="2106612" y="4108579"/>
                <a:ext cx="437661" cy="437662"/>
              </a:xfrm>
              <a:prstGeom prst="ellipse">
                <a:avLst/>
              </a:prstGeom>
              <a:no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Oval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6612" y="4108579"/>
                <a:ext cx="437661" cy="437662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 w="222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/>
              <p:cNvSpPr/>
              <p:nvPr/>
            </p:nvSpPr>
            <p:spPr>
              <a:xfrm>
                <a:off x="2713369" y="4108579"/>
                <a:ext cx="437661" cy="437662"/>
              </a:xfrm>
              <a:prstGeom prst="ellipse">
                <a:avLst/>
              </a:prstGeom>
              <a:no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Oval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3369" y="4108579"/>
                <a:ext cx="437661" cy="437662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 w="222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/>
              <p:cNvSpPr/>
              <p:nvPr/>
            </p:nvSpPr>
            <p:spPr>
              <a:xfrm>
                <a:off x="3331850" y="4108579"/>
                <a:ext cx="437661" cy="437662"/>
              </a:xfrm>
              <a:prstGeom prst="ellipse">
                <a:avLst/>
              </a:prstGeom>
              <a:no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Oval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1850" y="4108579"/>
                <a:ext cx="437661" cy="437662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 w="222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/>
          <p:cNvCxnSpPr>
            <a:stCxn id="4" idx="3"/>
            <a:endCxn id="6" idx="0"/>
          </p:cNvCxnSpPr>
          <p:nvPr/>
        </p:nvCxnSpPr>
        <p:spPr>
          <a:xfrm flipH="1">
            <a:off x="1475521" y="2323623"/>
            <a:ext cx="580884" cy="725971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4" idx="5"/>
            <a:endCxn id="7" idx="0"/>
          </p:cNvCxnSpPr>
          <p:nvPr/>
        </p:nvCxnSpPr>
        <p:spPr>
          <a:xfrm>
            <a:off x="2365878" y="2323623"/>
            <a:ext cx="540391" cy="72425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6" idx="4"/>
            <a:endCxn id="8" idx="0"/>
          </p:cNvCxnSpPr>
          <p:nvPr/>
        </p:nvCxnSpPr>
        <p:spPr>
          <a:xfrm>
            <a:off x="1475521" y="3487256"/>
            <a:ext cx="0" cy="62132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7" idx="3"/>
            <a:endCxn id="9" idx="0"/>
          </p:cNvCxnSpPr>
          <p:nvPr/>
        </p:nvCxnSpPr>
        <p:spPr>
          <a:xfrm flipH="1">
            <a:off x="2325443" y="3421443"/>
            <a:ext cx="426089" cy="68713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7" idx="4"/>
            <a:endCxn id="10" idx="0"/>
          </p:cNvCxnSpPr>
          <p:nvPr/>
        </p:nvCxnSpPr>
        <p:spPr>
          <a:xfrm>
            <a:off x="2906269" y="3485537"/>
            <a:ext cx="25931" cy="62304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7" idx="5"/>
            <a:endCxn id="11" idx="0"/>
          </p:cNvCxnSpPr>
          <p:nvPr/>
        </p:nvCxnSpPr>
        <p:spPr>
          <a:xfrm>
            <a:off x="3061005" y="3421443"/>
            <a:ext cx="489676" cy="68713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ounded Rectangle 45"/>
          <p:cNvSpPr/>
          <p:nvPr/>
        </p:nvSpPr>
        <p:spPr>
          <a:xfrm>
            <a:off x="843363" y="1804106"/>
            <a:ext cx="3232727" cy="3158836"/>
          </a:xfrm>
          <a:prstGeom prst="round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2379375" y="1954291"/>
            <a:ext cx="408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1516120" y="2387717"/>
            <a:ext cx="408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2573195" y="2357788"/>
            <a:ext cx="408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975630" y="3082040"/>
            <a:ext cx="408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3093988" y="3041975"/>
            <a:ext cx="453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1179853" y="3590899"/>
            <a:ext cx="408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2247532" y="3592879"/>
            <a:ext cx="408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2875556" y="3597218"/>
            <a:ext cx="408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3305843" y="3580345"/>
            <a:ext cx="408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3397230" y="4540432"/>
            <a:ext cx="408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1256691" y="4539147"/>
            <a:ext cx="463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30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2132604" y="4539147"/>
            <a:ext cx="450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2751532" y="4532642"/>
            <a:ext cx="463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Oval 29"/>
              <p:cNvSpPr/>
              <p:nvPr/>
            </p:nvSpPr>
            <p:spPr>
              <a:xfrm>
                <a:off x="5620798" y="1950055"/>
                <a:ext cx="437661" cy="437662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Oval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0798" y="1950055"/>
                <a:ext cx="437661" cy="437662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 w="222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Oval 31"/>
              <p:cNvSpPr/>
              <p:nvPr/>
            </p:nvSpPr>
            <p:spPr>
              <a:xfrm>
                <a:off x="4885177" y="3049594"/>
                <a:ext cx="437661" cy="437662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Oval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5177" y="3049594"/>
                <a:ext cx="437661" cy="437662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 w="222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Oval 32"/>
              <p:cNvSpPr/>
              <p:nvPr/>
            </p:nvSpPr>
            <p:spPr>
              <a:xfrm>
                <a:off x="6315925" y="3047875"/>
                <a:ext cx="437661" cy="437662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Oval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5925" y="3047875"/>
                <a:ext cx="437661" cy="437662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  <a:ln w="222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Oval 34"/>
              <p:cNvSpPr/>
              <p:nvPr/>
            </p:nvSpPr>
            <p:spPr>
              <a:xfrm>
                <a:off x="4885177" y="4108579"/>
                <a:ext cx="437661" cy="437662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Oval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5177" y="4108579"/>
                <a:ext cx="437661" cy="437662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  <a:ln w="222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Oval 35"/>
              <p:cNvSpPr/>
              <p:nvPr/>
            </p:nvSpPr>
            <p:spPr>
              <a:xfrm>
                <a:off x="5735099" y="4108579"/>
                <a:ext cx="437661" cy="437662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Oval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5099" y="4108579"/>
                <a:ext cx="437661" cy="437662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  <a:ln w="222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Oval 37"/>
              <p:cNvSpPr/>
              <p:nvPr/>
            </p:nvSpPr>
            <p:spPr>
              <a:xfrm>
                <a:off x="6341856" y="4108579"/>
                <a:ext cx="437661" cy="437662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Oval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1856" y="4108579"/>
                <a:ext cx="437661" cy="437662"/>
              </a:xfrm>
              <a:prstGeom prst="ellipse">
                <a:avLst/>
              </a:prstGeom>
              <a:blipFill>
                <a:blip r:embed="rId16"/>
                <a:stretch>
                  <a:fillRect/>
                </a:stretch>
              </a:blipFill>
              <a:ln w="222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Oval 38"/>
              <p:cNvSpPr/>
              <p:nvPr/>
            </p:nvSpPr>
            <p:spPr>
              <a:xfrm>
                <a:off x="6960337" y="4108579"/>
                <a:ext cx="437661" cy="437662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Oval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0337" y="4108579"/>
                <a:ext cx="437661" cy="437662"/>
              </a:xfrm>
              <a:prstGeom prst="ellipse">
                <a:avLst/>
              </a:prstGeom>
              <a:blipFill>
                <a:blip r:embed="rId17"/>
                <a:stretch>
                  <a:fillRect/>
                </a:stretch>
              </a:blipFill>
              <a:ln w="222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Arrow Connector 40"/>
          <p:cNvCxnSpPr>
            <a:stCxn id="30" idx="3"/>
            <a:endCxn id="32" idx="0"/>
          </p:cNvCxnSpPr>
          <p:nvPr/>
        </p:nvCxnSpPr>
        <p:spPr>
          <a:xfrm flipH="1">
            <a:off x="5104008" y="2323623"/>
            <a:ext cx="580884" cy="725971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2" idx="4"/>
            <a:endCxn id="35" idx="0"/>
          </p:cNvCxnSpPr>
          <p:nvPr/>
        </p:nvCxnSpPr>
        <p:spPr>
          <a:xfrm>
            <a:off x="5104008" y="3487256"/>
            <a:ext cx="0" cy="62132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3" idx="3"/>
            <a:endCxn id="36" idx="0"/>
          </p:cNvCxnSpPr>
          <p:nvPr/>
        </p:nvCxnSpPr>
        <p:spPr>
          <a:xfrm flipH="1">
            <a:off x="5953930" y="3421443"/>
            <a:ext cx="426089" cy="68713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33" idx="4"/>
            <a:endCxn id="38" idx="0"/>
          </p:cNvCxnSpPr>
          <p:nvPr/>
        </p:nvCxnSpPr>
        <p:spPr>
          <a:xfrm>
            <a:off x="6534756" y="3485537"/>
            <a:ext cx="25931" cy="62304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33" idx="5"/>
            <a:endCxn id="39" idx="0"/>
          </p:cNvCxnSpPr>
          <p:nvPr/>
        </p:nvCxnSpPr>
        <p:spPr>
          <a:xfrm>
            <a:off x="6689492" y="3421443"/>
            <a:ext cx="489676" cy="68713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ounded Rectangle 61"/>
          <p:cNvSpPr/>
          <p:nvPr/>
        </p:nvSpPr>
        <p:spPr>
          <a:xfrm>
            <a:off x="4471850" y="1804106"/>
            <a:ext cx="3232727" cy="3158836"/>
          </a:xfrm>
          <a:prstGeom prst="round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6007862" y="1954291"/>
            <a:ext cx="408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5144607" y="2387717"/>
            <a:ext cx="408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4604117" y="3082040"/>
            <a:ext cx="408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6722475" y="3041975"/>
            <a:ext cx="453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4808340" y="3590899"/>
            <a:ext cx="408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5876019" y="3592879"/>
            <a:ext cx="408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6504043" y="3597218"/>
            <a:ext cx="408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6934330" y="3580345"/>
            <a:ext cx="408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7025717" y="4540432"/>
            <a:ext cx="408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4885178" y="4539147"/>
            <a:ext cx="463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30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5761091" y="4539147"/>
            <a:ext cx="450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6380019" y="4532642"/>
            <a:ext cx="463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8062004" y="1804106"/>
            <a:ext cx="3232727" cy="3158836"/>
            <a:chOff x="8497774" y="2606041"/>
            <a:chExt cx="3232727" cy="315883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Oval 77"/>
                <p:cNvSpPr/>
                <p:nvPr/>
              </p:nvSpPr>
              <p:spPr>
                <a:xfrm>
                  <a:off x="9646722" y="2751990"/>
                  <a:ext cx="437661" cy="437662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222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8" name="Oval 7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46722" y="2751990"/>
                  <a:ext cx="437661" cy="437662"/>
                </a:xfrm>
                <a:prstGeom prst="ellipse">
                  <a:avLst/>
                </a:prstGeom>
                <a:blipFill>
                  <a:blip r:embed="rId18"/>
                  <a:stretch>
                    <a:fillRect/>
                  </a:stretch>
                </a:blipFill>
                <a:ln w="2222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Oval 78"/>
                <p:cNvSpPr/>
                <p:nvPr/>
              </p:nvSpPr>
              <p:spPr>
                <a:xfrm>
                  <a:off x="8911101" y="3851529"/>
                  <a:ext cx="437661" cy="437662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222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9" name="Oval 7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11101" y="3851529"/>
                  <a:ext cx="437661" cy="437662"/>
                </a:xfrm>
                <a:prstGeom prst="ellipse">
                  <a:avLst/>
                </a:prstGeom>
                <a:blipFill>
                  <a:blip r:embed="rId19"/>
                  <a:stretch>
                    <a:fillRect/>
                  </a:stretch>
                </a:blipFill>
                <a:ln w="2222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Oval 79"/>
                <p:cNvSpPr/>
                <p:nvPr/>
              </p:nvSpPr>
              <p:spPr>
                <a:xfrm>
                  <a:off x="10341849" y="3849810"/>
                  <a:ext cx="437661" cy="437662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222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0" name="Oval 7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41849" y="3849810"/>
                  <a:ext cx="437661" cy="437662"/>
                </a:xfrm>
                <a:prstGeom prst="ellipse">
                  <a:avLst/>
                </a:prstGeom>
                <a:blipFill>
                  <a:blip r:embed="rId20"/>
                  <a:stretch>
                    <a:fillRect/>
                  </a:stretch>
                </a:blipFill>
                <a:ln w="2222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Oval 80"/>
                <p:cNvSpPr/>
                <p:nvPr/>
              </p:nvSpPr>
              <p:spPr>
                <a:xfrm>
                  <a:off x="8911101" y="4910514"/>
                  <a:ext cx="437661" cy="437662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222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1" name="Oval 8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11101" y="4910514"/>
                  <a:ext cx="437661" cy="437662"/>
                </a:xfrm>
                <a:prstGeom prst="ellipse">
                  <a:avLst/>
                </a:prstGeom>
                <a:blipFill>
                  <a:blip r:embed="rId21"/>
                  <a:stretch>
                    <a:fillRect/>
                  </a:stretch>
                </a:blipFill>
                <a:ln w="2222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Oval 81"/>
                <p:cNvSpPr/>
                <p:nvPr/>
              </p:nvSpPr>
              <p:spPr>
                <a:xfrm>
                  <a:off x="9761023" y="4910514"/>
                  <a:ext cx="437661" cy="437662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222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2" name="Oval 8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61023" y="4910514"/>
                  <a:ext cx="437661" cy="437662"/>
                </a:xfrm>
                <a:prstGeom prst="ellipse">
                  <a:avLst/>
                </a:prstGeom>
                <a:blipFill>
                  <a:blip r:embed="rId22"/>
                  <a:stretch>
                    <a:fillRect/>
                  </a:stretch>
                </a:blipFill>
                <a:ln w="2222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Oval 82"/>
                <p:cNvSpPr/>
                <p:nvPr/>
              </p:nvSpPr>
              <p:spPr>
                <a:xfrm>
                  <a:off x="10367780" y="4910514"/>
                  <a:ext cx="437661" cy="437662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222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3" name="Oval 8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67780" y="4910514"/>
                  <a:ext cx="437661" cy="437662"/>
                </a:xfrm>
                <a:prstGeom prst="ellipse">
                  <a:avLst/>
                </a:prstGeom>
                <a:blipFill>
                  <a:blip r:embed="rId23"/>
                  <a:stretch>
                    <a:fillRect/>
                  </a:stretch>
                </a:blipFill>
                <a:ln w="2222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Oval 83"/>
                <p:cNvSpPr/>
                <p:nvPr/>
              </p:nvSpPr>
              <p:spPr>
                <a:xfrm>
                  <a:off x="10986261" y="4910514"/>
                  <a:ext cx="437661" cy="437662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222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4" name="Oval 8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86261" y="4910514"/>
                  <a:ext cx="437661" cy="437662"/>
                </a:xfrm>
                <a:prstGeom prst="ellipse">
                  <a:avLst/>
                </a:prstGeom>
                <a:blipFill>
                  <a:blip r:embed="rId24"/>
                  <a:stretch>
                    <a:fillRect/>
                  </a:stretch>
                </a:blipFill>
                <a:ln w="2222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5" name="Straight Arrow Connector 84"/>
            <p:cNvCxnSpPr>
              <a:stCxn id="78" idx="3"/>
              <a:endCxn id="79" idx="0"/>
            </p:cNvCxnSpPr>
            <p:nvPr/>
          </p:nvCxnSpPr>
          <p:spPr>
            <a:xfrm flipH="1">
              <a:off x="9129932" y="3125558"/>
              <a:ext cx="580884" cy="72597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>
              <a:stCxn id="80" idx="3"/>
              <a:endCxn id="82" idx="0"/>
            </p:cNvCxnSpPr>
            <p:nvPr/>
          </p:nvCxnSpPr>
          <p:spPr>
            <a:xfrm flipH="1">
              <a:off x="9979854" y="4223378"/>
              <a:ext cx="426089" cy="68713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/>
            <p:cNvCxnSpPr>
              <a:stCxn id="80" idx="4"/>
              <a:endCxn id="83" idx="0"/>
            </p:cNvCxnSpPr>
            <p:nvPr/>
          </p:nvCxnSpPr>
          <p:spPr>
            <a:xfrm>
              <a:off x="10560680" y="4287472"/>
              <a:ext cx="25931" cy="6230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/>
            <p:cNvCxnSpPr>
              <a:stCxn id="80" idx="5"/>
              <a:endCxn id="84" idx="0"/>
            </p:cNvCxnSpPr>
            <p:nvPr/>
          </p:nvCxnSpPr>
          <p:spPr>
            <a:xfrm>
              <a:off x="10715416" y="4223378"/>
              <a:ext cx="489676" cy="68713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Rounded Rectangle 89"/>
            <p:cNvSpPr/>
            <p:nvPr/>
          </p:nvSpPr>
          <p:spPr>
            <a:xfrm>
              <a:off x="8497774" y="2606041"/>
              <a:ext cx="3232727" cy="3158836"/>
            </a:xfrm>
            <a:prstGeom prst="roundRect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10033786" y="2756226"/>
              <a:ext cx="4084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7</a:t>
              </a:r>
              <a:endParaRPr lang="en-US" dirty="0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9170531" y="3189652"/>
              <a:ext cx="4084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6</a:t>
              </a:r>
              <a:endParaRPr lang="en-US" dirty="0"/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8630041" y="3883975"/>
              <a:ext cx="4084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8</a:t>
              </a:r>
              <a:endParaRPr lang="en-US" dirty="0"/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10748399" y="3843910"/>
              <a:ext cx="453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9901943" y="4394814"/>
              <a:ext cx="4084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8</a:t>
              </a:r>
              <a:endParaRPr lang="en-US" dirty="0"/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10529967" y="4399153"/>
              <a:ext cx="4084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6</a:t>
              </a:r>
              <a:endParaRPr lang="en-US" dirty="0"/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10960254" y="4382280"/>
              <a:ext cx="4084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7</a:t>
              </a:r>
              <a:endParaRPr lang="en-US" dirty="0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11051641" y="5342367"/>
              <a:ext cx="4084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8</a:t>
              </a:r>
              <a:endParaRPr lang="en-US" dirty="0"/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8911102" y="5341082"/>
              <a:ext cx="4636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30</a:t>
              </a:r>
              <a:endParaRPr lang="en-US" dirty="0"/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9787015" y="5341082"/>
              <a:ext cx="4509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12</a:t>
              </a:r>
              <a:endParaRPr lang="en-US" dirty="0"/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10405943" y="5334577"/>
              <a:ext cx="4636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5413248" y="5328820"/>
            <a:ext cx="1548125" cy="1177705"/>
            <a:chOff x="5589603" y="5328820"/>
            <a:chExt cx="1548125" cy="1177705"/>
          </a:xfrm>
        </p:grpSpPr>
        <p:pic>
          <p:nvPicPr>
            <p:cNvPr id="103" name="Picture 102"/>
            <p:cNvPicPr>
              <a:picLocks noChangeAspect="1"/>
            </p:cNvPicPr>
            <p:nvPr/>
          </p:nvPicPr>
          <p:blipFill rotWithShape="1">
            <a:blip r:embed="rId2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474" t="20154" r="10665" b="20387"/>
            <a:stretch/>
          </p:blipFill>
          <p:spPr>
            <a:xfrm>
              <a:off x="5589603" y="5328820"/>
              <a:ext cx="1350128" cy="1017988"/>
            </a:xfrm>
            <a:prstGeom prst="rect">
              <a:avLst/>
            </a:prstGeom>
          </p:spPr>
        </p:pic>
        <p:grpSp>
          <p:nvGrpSpPr>
            <p:cNvPr id="104" name="Group 103"/>
            <p:cNvGrpSpPr/>
            <p:nvPr/>
          </p:nvGrpSpPr>
          <p:grpSpPr>
            <a:xfrm>
              <a:off x="5941386" y="5608920"/>
              <a:ext cx="1196342" cy="897605"/>
              <a:chOff x="6577248" y="4954059"/>
              <a:chExt cx="2599013" cy="1959639"/>
            </a:xfrm>
          </p:grpSpPr>
          <p:sp>
            <p:nvSpPr>
              <p:cNvPr id="105" name="Rectangle 104"/>
              <p:cNvSpPr/>
              <p:nvPr/>
            </p:nvSpPr>
            <p:spPr>
              <a:xfrm>
                <a:off x="6648500" y="4977670"/>
                <a:ext cx="2513255" cy="184625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06" name="Picture 105"/>
              <p:cNvPicPr>
                <a:picLocks noChangeAspect="1"/>
              </p:cNvPicPr>
              <p:nvPr/>
            </p:nvPicPr>
            <p:blipFill rotWithShape="1">
              <a:blip r:embed="rId2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474" t="20154" r="10665" b="20387"/>
              <a:stretch/>
            </p:blipFill>
            <p:spPr>
              <a:xfrm>
                <a:off x="6577248" y="4954059"/>
                <a:ext cx="2599013" cy="1959639"/>
              </a:xfrm>
              <a:prstGeom prst="rect">
                <a:avLst/>
              </a:prstGeom>
            </p:spPr>
          </p:pic>
        </p:grpSp>
      </p:grpSp>
      <p:grpSp>
        <p:nvGrpSpPr>
          <p:cNvPr id="107" name="Group 106"/>
          <p:cNvGrpSpPr/>
          <p:nvPr/>
        </p:nvGrpSpPr>
        <p:grpSpPr>
          <a:xfrm>
            <a:off x="1773936" y="5253912"/>
            <a:ext cx="1300435" cy="1380483"/>
            <a:chOff x="4980373" y="2017254"/>
            <a:chExt cx="2610035" cy="3185679"/>
          </a:xfrm>
        </p:grpSpPr>
        <p:pic>
          <p:nvPicPr>
            <p:cNvPr id="108" name="Picture 107"/>
            <p:cNvPicPr>
              <a:picLocks noChangeAspect="1"/>
            </p:cNvPicPr>
            <p:nvPr/>
          </p:nvPicPr>
          <p:blipFill rotWithShape="1">
            <a:blip r:embed="rId2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139" t="20154" r="10665" b="24149"/>
            <a:stretch/>
          </p:blipFill>
          <p:spPr>
            <a:xfrm>
              <a:off x="4980373" y="2017254"/>
              <a:ext cx="2610035" cy="1835655"/>
            </a:xfrm>
            <a:prstGeom prst="rect">
              <a:avLst/>
            </a:prstGeom>
          </p:spPr>
        </p:pic>
        <p:pic>
          <p:nvPicPr>
            <p:cNvPr id="109" name="Picture 108"/>
            <p:cNvPicPr>
              <a:picLocks noChangeAspect="1"/>
            </p:cNvPicPr>
            <p:nvPr/>
          </p:nvPicPr>
          <p:blipFill rotWithShape="1">
            <a:blip r:embed="rId2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897" t="38074" r="10665" b="20387"/>
            <a:stretch/>
          </p:blipFill>
          <p:spPr>
            <a:xfrm>
              <a:off x="5005350" y="3833886"/>
              <a:ext cx="2585058" cy="1369047"/>
            </a:xfrm>
            <a:prstGeom prst="rect">
              <a:avLst/>
            </a:prstGeom>
          </p:spPr>
        </p:pic>
      </p:grpSp>
      <p:grpSp>
        <p:nvGrpSpPr>
          <p:cNvPr id="15" name="Group 14"/>
          <p:cNvGrpSpPr/>
          <p:nvPr/>
        </p:nvGrpSpPr>
        <p:grpSpPr>
          <a:xfrm>
            <a:off x="8800713" y="5344295"/>
            <a:ext cx="1965536" cy="1203710"/>
            <a:chOff x="8800713" y="5344295"/>
            <a:chExt cx="1965536" cy="1203710"/>
          </a:xfrm>
        </p:grpSpPr>
        <p:grpSp>
          <p:nvGrpSpPr>
            <p:cNvPr id="134" name="Group 133"/>
            <p:cNvGrpSpPr/>
            <p:nvPr/>
          </p:nvGrpSpPr>
          <p:grpSpPr>
            <a:xfrm>
              <a:off x="8800713" y="5344295"/>
              <a:ext cx="1288973" cy="726305"/>
              <a:chOff x="8814055" y="5804830"/>
              <a:chExt cx="1288973" cy="726305"/>
            </a:xfrm>
          </p:grpSpPr>
          <p:sp>
            <p:nvSpPr>
              <p:cNvPr id="135" name="Rectangle 134"/>
              <p:cNvSpPr/>
              <p:nvPr/>
            </p:nvSpPr>
            <p:spPr>
              <a:xfrm>
                <a:off x="8832028" y="5829441"/>
                <a:ext cx="1262169" cy="67708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36" name="Group 135"/>
              <p:cNvGrpSpPr/>
              <p:nvPr/>
            </p:nvGrpSpPr>
            <p:grpSpPr>
              <a:xfrm>
                <a:off x="8814055" y="5804830"/>
                <a:ext cx="1288973" cy="726305"/>
                <a:chOff x="3250754" y="5394796"/>
                <a:chExt cx="1288973" cy="726305"/>
              </a:xfrm>
            </p:grpSpPr>
            <p:pic>
              <p:nvPicPr>
                <p:cNvPr id="137" name="Picture 136"/>
                <p:cNvPicPr>
                  <a:picLocks noChangeAspect="1"/>
                </p:cNvPicPr>
                <p:nvPr/>
              </p:nvPicPr>
              <p:blipFill rotWithShape="1">
                <a:blip r:embed="rId2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139" t="20154" r="11363" b="44809"/>
                <a:stretch/>
              </p:blipFill>
              <p:spPr>
                <a:xfrm>
                  <a:off x="3250754" y="5394796"/>
                  <a:ext cx="1288973" cy="500396"/>
                </a:xfrm>
                <a:prstGeom prst="rect">
                  <a:avLst/>
                </a:prstGeom>
              </p:spPr>
            </p:pic>
            <p:pic>
              <p:nvPicPr>
                <p:cNvPr id="138" name="Picture 137"/>
                <p:cNvPicPr>
                  <a:picLocks noChangeAspect="1"/>
                </p:cNvPicPr>
                <p:nvPr/>
              </p:nvPicPr>
              <p:blipFill rotWithShape="1">
                <a:blip r:embed="rId2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676" t="63938" r="11379" b="20242"/>
                <a:stretch/>
              </p:blipFill>
              <p:spPr>
                <a:xfrm>
                  <a:off x="3259835" y="5895158"/>
                  <a:ext cx="1279892" cy="225943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24" name="Group 123"/>
            <p:cNvGrpSpPr/>
            <p:nvPr/>
          </p:nvGrpSpPr>
          <p:grpSpPr>
            <a:xfrm>
              <a:off x="9131654" y="5582557"/>
              <a:ext cx="1288973" cy="726305"/>
              <a:chOff x="8814055" y="5804830"/>
              <a:chExt cx="1288973" cy="726305"/>
            </a:xfrm>
          </p:grpSpPr>
          <p:sp>
            <p:nvSpPr>
              <p:cNvPr id="125" name="Rectangle 124"/>
              <p:cNvSpPr/>
              <p:nvPr/>
            </p:nvSpPr>
            <p:spPr>
              <a:xfrm>
                <a:off x="8832028" y="5829441"/>
                <a:ext cx="1262169" cy="67708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26" name="Group 125"/>
              <p:cNvGrpSpPr/>
              <p:nvPr/>
            </p:nvGrpSpPr>
            <p:grpSpPr>
              <a:xfrm>
                <a:off x="8814055" y="5804830"/>
                <a:ext cx="1288973" cy="726305"/>
                <a:chOff x="3250754" y="5394796"/>
                <a:chExt cx="1288973" cy="726305"/>
              </a:xfrm>
            </p:grpSpPr>
            <p:pic>
              <p:nvPicPr>
                <p:cNvPr id="127" name="Picture 126"/>
                <p:cNvPicPr>
                  <a:picLocks noChangeAspect="1"/>
                </p:cNvPicPr>
                <p:nvPr/>
              </p:nvPicPr>
              <p:blipFill rotWithShape="1">
                <a:blip r:embed="rId2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139" t="20154" r="11363" b="44809"/>
                <a:stretch/>
              </p:blipFill>
              <p:spPr>
                <a:xfrm>
                  <a:off x="3250754" y="5394796"/>
                  <a:ext cx="1288973" cy="500396"/>
                </a:xfrm>
                <a:prstGeom prst="rect">
                  <a:avLst/>
                </a:prstGeom>
              </p:spPr>
            </p:pic>
            <p:pic>
              <p:nvPicPr>
                <p:cNvPr id="128" name="Picture 127"/>
                <p:cNvPicPr>
                  <a:picLocks noChangeAspect="1"/>
                </p:cNvPicPr>
                <p:nvPr/>
              </p:nvPicPr>
              <p:blipFill rotWithShape="1">
                <a:blip r:embed="rId2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676" t="63938" r="11379" b="20242"/>
                <a:stretch/>
              </p:blipFill>
              <p:spPr>
                <a:xfrm>
                  <a:off x="3259835" y="5895158"/>
                  <a:ext cx="1279892" cy="225943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29" name="Group 128"/>
            <p:cNvGrpSpPr/>
            <p:nvPr/>
          </p:nvGrpSpPr>
          <p:grpSpPr>
            <a:xfrm>
              <a:off x="9477276" y="5821700"/>
              <a:ext cx="1288973" cy="726305"/>
              <a:chOff x="8814055" y="5804830"/>
              <a:chExt cx="1288973" cy="726305"/>
            </a:xfrm>
          </p:grpSpPr>
          <p:sp>
            <p:nvSpPr>
              <p:cNvPr id="130" name="Rectangle 129"/>
              <p:cNvSpPr/>
              <p:nvPr/>
            </p:nvSpPr>
            <p:spPr>
              <a:xfrm>
                <a:off x="8832028" y="5829441"/>
                <a:ext cx="1262169" cy="67708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31" name="Group 130"/>
              <p:cNvGrpSpPr/>
              <p:nvPr/>
            </p:nvGrpSpPr>
            <p:grpSpPr>
              <a:xfrm>
                <a:off x="8814055" y="5804830"/>
                <a:ext cx="1288973" cy="726305"/>
                <a:chOff x="3250754" y="5394796"/>
                <a:chExt cx="1288973" cy="726305"/>
              </a:xfrm>
            </p:grpSpPr>
            <p:pic>
              <p:nvPicPr>
                <p:cNvPr id="132" name="Picture 131"/>
                <p:cNvPicPr>
                  <a:picLocks noChangeAspect="1"/>
                </p:cNvPicPr>
                <p:nvPr/>
              </p:nvPicPr>
              <p:blipFill rotWithShape="1">
                <a:blip r:embed="rId2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139" t="20154" r="11363" b="44809"/>
                <a:stretch/>
              </p:blipFill>
              <p:spPr>
                <a:xfrm>
                  <a:off x="3250754" y="5394796"/>
                  <a:ext cx="1288973" cy="500396"/>
                </a:xfrm>
                <a:prstGeom prst="rect">
                  <a:avLst/>
                </a:prstGeom>
              </p:spPr>
            </p:pic>
            <p:pic>
              <p:nvPicPr>
                <p:cNvPr id="133" name="Picture 132"/>
                <p:cNvPicPr>
                  <a:picLocks noChangeAspect="1"/>
                </p:cNvPicPr>
                <p:nvPr/>
              </p:nvPicPr>
              <p:blipFill rotWithShape="1">
                <a:blip r:embed="rId2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676" t="63938" r="11379" b="20242"/>
                <a:stretch/>
              </p:blipFill>
              <p:spPr>
                <a:xfrm>
                  <a:off x="3259835" y="5895158"/>
                  <a:ext cx="1279892" cy="225943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139" name="Group 138"/>
          <p:cNvGrpSpPr/>
          <p:nvPr/>
        </p:nvGrpSpPr>
        <p:grpSpPr>
          <a:xfrm>
            <a:off x="0" y="1280160"/>
            <a:ext cx="12193795" cy="44820"/>
            <a:chOff x="0" y="1269402"/>
            <a:chExt cx="12193795" cy="44820"/>
          </a:xfrm>
        </p:grpSpPr>
        <p:cxnSp>
          <p:nvCxnSpPr>
            <p:cNvPr id="140" name="Straight Connector 139"/>
            <p:cNvCxnSpPr/>
            <p:nvPr/>
          </p:nvCxnSpPr>
          <p:spPr>
            <a:xfrm>
              <a:off x="0" y="1269402"/>
              <a:ext cx="12192000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/>
          </p:nvCxnSpPr>
          <p:spPr>
            <a:xfrm>
              <a:off x="1795" y="1314222"/>
              <a:ext cx="12192000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2" name="Title 1"/>
          <p:cNvSpPr>
            <a:spLocks noGrp="1"/>
          </p:cNvSpPr>
          <p:nvPr>
            <p:ph type="title"/>
          </p:nvPr>
        </p:nvSpPr>
        <p:spPr>
          <a:xfrm>
            <a:off x="839788" y="236031"/>
            <a:ext cx="10515600" cy="1325563"/>
          </a:xfrm>
        </p:spPr>
        <p:txBody>
          <a:bodyPr/>
          <a:lstStyle/>
          <a:p>
            <a:r>
              <a:rPr lang="en-US" b="1" dirty="0" smtClean="0"/>
              <a:t>Partitioning: </a:t>
            </a:r>
            <a:r>
              <a:rPr lang="en-US" sz="4000" b="1" dirty="0" err="1" smtClean="0">
                <a:solidFill>
                  <a:schemeClr val="accent4">
                    <a:lumMod val="50000"/>
                  </a:schemeClr>
                </a:solidFill>
              </a:rPr>
              <a:t>LyreSplit</a:t>
            </a:r>
            <a:r>
              <a:rPr lang="en-US" sz="4000" b="1" dirty="0" smtClean="0">
                <a:solidFill>
                  <a:schemeClr val="accent4">
                    <a:lumMod val="50000"/>
                  </a:schemeClr>
                </a:solidFill>
              </a:rPr>
              <a:t> Illustration</a:t>
            </a:r>
            <a:endParaRPr lang="en-US" sz="40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43" name="Right Arrow 142"/>
          <p:cNvSpPr/>
          <p:nvPr/>
        </p:nvSpPr>
        <p:spPr>
          <a:xfrm>
            <a:off x="4176943" y="3162211"/>
            <a:ext cx="189652" cy="3198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ight Arrow 144"/>
          <p:cNvSpPr/>
          <p:nvPr/>
        </p:nvSpPr>
        <p:spPr>
          <a:xfrm>
            <a:off x="7769263" y="3148001"/>
            <a:ext cx="189652" cy="3198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CECCE-2625-4AB5-8C1A-2BB9559D508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971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CC3300"/>
                                      </p:to>
                                    </p:animClr>
                                    <p:set>
                                      <p:cBhvr>
                                        <p:cTn id="7" dur="2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2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C33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5" dur="2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C33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7" dur="2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CC3300"/>
                                      </p:to>
                                    </p:animClr>
                                    <p:set>
                                      <p:cBhvr>
                                        <p:cTn id="78" dur="2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30" grpId="0" animBg="1"/>
      <p:bldP spid="32" grpId="0" animBg="1"/>
      <p:bldP spid="33" grpId="0" animBg="1"/>
      <p:bldP spid="35" grpId="0" animBg="1"/>
      <p:bldP spid="36" grpId="0" animBg="1"/>
      <p:bldP spid="38" grpId="0" animBg="1"/>
      <p:bldP spid="39" grpId="0" animBg="1"/>
      <p:bldP spid="62" grpId="0" animBg="1"/>
      <p:bldP spid="63" grpId="0"/>
      <p:bldP spid="64" grpId="0"/>
      <p:bldP spid="66" grpId="0"/>
      <p:bldP spid="67" grpId="0"/>
      <p:bldP spid="68" grpId="0"/>
      <p:bldP spid="68" grpId="1"/>
      <p:bldP spid="69" grpId="0"/>
      <p:bldP spid="70" grpId="0"/>
      <p:bldP spid="71" grpId="0"/>
      <p:bldP spid="72" grpId="0"/>
      <p:bldP spid="73" grpId="0"/>
      <p:bldP spid="74" grpId="0"/>
      <p:bldP spid="75" grpId="0"/>
      <p:bldP spid="143" grpId="0" animBg="1"/>
      <p:bldP spid="14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60729"/>
            <a:ext cx="10515600" cy="1325563"/>
          </a:xfrm>
        </p:spPr>
        <p:txBody>
          <a:bodyPr/>
          <a:lstStyle/>
          <a:p>
            <a:r>
              <a:rPr lang="en-US" b="1" dirty="0" smtClean="0"/>
              <a:t>Partitioning: </a:t>
            </a:r>
            <a:r>
              <a:rPr lang="en-US" sz="4000" b="1" dirty="0" smtClean="0">
                <a:solidFill>
                  <a:schemeClr val="accent4">
                    <a:lumMod val="50000"/>
                  </a:schemeClr>
                </a:solidFill>
              </a:rPr>
              <a:t>Experimental Setting</a:t>
            </a:r>
            <a:endParaRPr lang="en-US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0" y="1280160"/>
            <a:ext cx="12193795" cy="44820"/>
            <a:chOff x="0" y="1269402"/>
            <a:chExt cx="12193795" cy="44820"/>
          </a:xfrm>
        </p:grpSpPr>
        <p:cxnSp>
          <p:nvCxnSpPr>
            <p:cNvPr id="21" name="Straight Connector 20"/>
            <p:cNvCxnSpPr/>
            <p:nvPr/>
          </p:nvCxnSpPr>
          <p:spPr>
            <a:xfrm>
              <a:off x="0" y="1269402"/>
              <a:ext cx="12192000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1795" y="1314222"/>
              <a:ext cx="12192000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ontent Placeholder 3"/>
              <p:cNvSpPr>
                <a:spLocks noGrp="1"/>
              </p:cNvSpPr>
              <p:nvPr>
                <p:ph sz="half" idx="4294967295"/>
              </p:nvPr>
            </p:nvSpPr>
            <p:spPr>
              <a:xfrm>
                <a:off x="496990" y="1762797"/>
                <a:ext cx="11198019" cy="3684588"/>
              </a:xfrm>
              <a:prstGeom prst="rect">
                <a:avLst/>
              </a:prstGeo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Dataset</a:t>
                </a:r>
              </a:p>
              <a:p>
                <a:pPr lvl="1"/>
                <a:r>
                  <a:rPr lang="en-US" dirty="0" smtClean="0"/>
                  <a:t>Versioning workload from Decibel[1]</a:t>
                </a:r>
              </a:p>
              <a:p>
                <a:r>
                  <a:rPr lang="en-US" dirty="0" smtClean="0"/>
                  <a:t>Algorithm</a:t>
                </a:r>
              </a:p>
              <a:p>
                <a:pPr lvl="1"/>
                <a:r>
                  <a:rPr lang="en-US" dirty="0" smtClean="0"/>
                  <a:t>Our proposed algorithm – </a:t>
                </a:r>
                <a:r>
                  <a:rPr lang="en-US" dirty="0" err="1" smtClean="0"/>
                  <a:t>LyreSplit</a:t>
                </a:r>
                <a:endParaRPr lang="en-US" dirty="0" smtClean="0"/>
              </a:p>
              <a:p>
                <a:pPr lvl="2"/>
                <a:r>
                  <a:rPr lang="en-US" sz="2200" b="1" dirty="0" err="1" smtClean="0"/>
                  <a:t>LyreSplit</a:t>
                </a:r>
                <a:r>
                  <a:rPr lang="en-US" sz="2200" b="1" dirty="0" smtClean="0"/>
                  <a:t> </a:t>
                </a:r>
                <a:r>
                  <a:rPr lang="en-US" sz="2200" dirty="0" smtClean="0"/>
                  <a:t>(Varying </a:t>
                </a:r>
                <a14:m>
                  <m:oMath xmlns:m="http://schemas.openxmlformats.org/officeDocument/2006/math">
                    <m:r>
                      <a:rPr lang="en-US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sz="2200" dirty="0" smtClean="0"/>
                  <a:t> </a:t>
                </a:r>
                <a:r>
                  <a:rPr lang="en-US" sz="2400" dirty="0"/>
                  <a:t>–</a:t>
                </a:r>
                <a:r>
                  <a:rPr lang="en-US" sz="2200" dirty="0" smtClean="0"/>
                  <a:t> coherence parameter)</a:t>
                </a:r>
              </a:p>
              <a:p>
                <a:pPr lvl="1"/>
                <a:r>
                  <a:rPr lang="en-US" dirty="0" smtClean="0"/>
                  <a:t>Two clustering-based </a:t>
                </a:r>
                <a:r>
                  <a:rPr lang="en-US" dirty="0"/>
                  <a:t>algorithm </a:t>
                </a:r>
                <a:r>
                  <a:rPr lang="en-US" dirty="0" smtClean="0"/>
                  <a:t>from </a:t>
                </a:r>
                <a:r>
                  <a:rPr lang="en-US" dirty="0" err="1" smtClean="0"/>
                  <a:t>Nscale</a:t>
                </a:r>
                <a:r>
                  <a:rPr lang="en-US" dirty="0" smtClean="0"/>
                  <a:t> [2]</a:t>
                </a:r>
              </a:p>
              <a:p>
                <a:pPr lvl="2"/>
                <a:r>
                  <a:rPr lang="en-US" sz="2200" b="1" dirty="0" smtClean="0"/>
                  <a:t>AGGLO</a:t>
                </a:r>
                <a:r>
                  <a:rPr lang="en-US" sz="2200" dirty="0" smtClean="0"/>
                  <a:t> (Varying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𝐵𝐶</m:t>
                    </m:r>
                  </m:oMath>
                </a14:m>
                <a:r>
                  <a:rPr lang="en-US" sz="2200" dirty="0" smtClean="0"/>
                  <a:t> </a:t>
                </a:r>
                <a:r>
                  <a:rPr lang="en-US" sz="2400" dirty="0"/>
                  <a:t>–</a:t>
                </a:r>
                <a:r>
                  <a:rPr lang="en-US" sz="2200" dirty="0" smtClean="0"/>
                  <a:t> partition capacity)</a:t>
                </a:r>
              </a:p>
              <a:p>
                <a:pPr lvl="2"/>
                <a:r>
                  <a:rPr lang="en-US" sz="2200" b="1" dirty="0" err="1" smtClean="0"/>
                  <a:t>KMeans</a:t>
                </a:r>
                <a:r>
                  <a:rPr lang="en-US" sz="2200" dirty="0" smtClean="0"/>
                  <a:t> </a:t>
                </a:r>
                <a:r>
                  <a:rPr lang="en-US" sz="2200" dirty="0"/>
                  <a:t>(</a:t>
                </a:r>
                <a:r>
                  <a:rPr lang="en-US" sz="2200" dirty="0" smtClean="0"/>
                  <a:t>Varying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sz="2200" dirty="0" smtClean="0"/>
                  <a:t> </a:t>
                </a:r>
                <a:r>
                  <a:rPr lang="en-US" sz="2400" dirty="0"/>
                  <a:t>–</a:t>
                </a:r>
                <a:r>
                  <a:rPr lang="en-US" sz="2200" dirty="0" smtClean="0"/>
                  <a:t> # of partitions)</a:t>
                </a:r>
              </a:p>
              <a:p>
                <a:pPr marL="457200" lvl="1" indent="0">
                  <a:buNone/>
                </a:pPr>
                <a:endParaRPr lang="en-US" dirty="0" smtClean="0"/>
              </a:p>
              <a:p>
                <a:pPr lvl="1"/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5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4294967295"/>
              </p:nvPr>
            </p:nvSpPr>
            <p:spPr>
              <a:xfrm>
                <a:off x="496990" y="1762797"/>
                <a:ext cx="11198019" cy="3684588"/>
              </a:xfrm>
              <a:prstGeom prst="rect">
                <a:avLst/>
              </a:prstGeom>
              <a:blipFill rotWithShape="0">
                <a:blip r:embed="rId3"/>
                <a:stretch>
                  <a:fillRect l="-980" t="-26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/>
          <p:cNvSpPr txBox="1"/>
          <p:nvPr/>
        </p:nvSpPr>
        <p:spPr>
          <a:xfrm>
            <a:off x="1387379" y="5609480"/>
            <a:ext cx="97679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[1] </a:t>
            </a:r>
            <a:r>
              <a:rPr lang="en-US" sz="1600" i="1" dirty="0" smtClean="0"/>
              <a:t>Decibel</a:t>
            </a:r>
            <a:r>
              <a:rPr lang="en-US" sz="1600" i="1" dirty="0"/>
              <a:t>: The relational dataset branching system. PVLDB </a:t>
            </a:r>
            <a:r>
              <a:rPr lang="en-US" sz="1600" i="1" dirty="0" smtClean="0"/>
              <a:t>2016</a:t>
            </a:r>
          </a:p>
          <a:p>
            <a:pPr algn="ctr"/>
            <a:r>
              <a:rPr lang="en-US" sz="1600" i="1" dirty="0" smtClean="0"/>
              <a:t>[2] </a:t>
            </a:r>
            <a:r>
              <a:rPr lang="en-US" sz="1600" i="1" dirty="0" err="1" smtClean="0"/>
              <a:t>NScale</a:t>
            </a:r>
            <a:r>
              <a:rPr lang="en-US" sz="1600" i="1" dirty="0"/>
              <a:t>: neighborhood-centric large-scale graph analytics in the cloud</a:t>
            </a:r>
            <a:r>
              <a:rPr lang="en-US" sz="1600" i="1" dirty="0" smtClean="0"/>
              <a:t>. VLDB </a:t>
            </a:r>
            <a:r>
              <a:rPr lang="en-US" sz="1600" i="1" dirty="0"/>
              <a:t>Journal </a:t>
            </a:r>
            <a:r>
              <a:rPr lang="en-US" sz="1600" i="1" dirty="0" smtClean="0"/>
              <a:t>2016</a:t>
            </a:r>
            <a:endParaRPr lang="en-US" sz="1600" i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CECCE-2625-4AB5-8C1A-2BB9559D508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274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2174" y="182244"/>
            <a:ext cx="11467651" cy="1325563"/>
          </a:xfrm>
        </p:spPr>
        <p:txBody>
          <a:bodyPr/>
          <a:lstStyle/>
          <a:p>
            <a:r>
              <a:rPr lang="en-US" b="1" dirty="0" smtClean="0"/>
              <a:t>Comparison of Partitioning Algorithms</a:t>
            </a:r>
            <a:r>
              <a:rPr lang="en-US" sz="4000" b="1" dirty="0" smtClean="0"/>
              <a:t>: </a:t>
            </a:r>
            <a:r>
              <a:rPr lang="en-US" sz="4000" b="1" dirty="0" smtClean="0">
                <a:solidFill>
                  <a:schemeClr val="accent4">
                    <a:lumMod val="50000"/>
                  </a:schemeClr>
                </a:solidFill>
              </a:rPr>
              <a:t>Effectiveness</a:t>
            </a:r>
            <a:endParaRPr lang="en-US" sz="40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0" y="1280160"/>
            <a:ext cx="12193795" cy="44820"/>
            <a:chOff x="0" y="1269402"/>
            <a:chExt cx="12193795" cy="44820"/>
          </a:xfrm>
        </p:grpSpPr>
        <p:cxnSp>
          <p:nvCxnSpPr>
            <p:cNvPr id="21" name="Straight Connector 20"/>
            <p:cNvCxnSpPr/>
            <p:nvPr/>
          </p:nvCxnSpPr>
          <p:spPr>
            <a:xfrm>
              <a:off x="0" y="1269402"/>
              <a:ext cx="12192000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1795" y="1314222"/>
              <a:ext cx="12192000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Rectangle 32"/>
          <p:cNvSpPr/>
          <p:nvPr/>
        </p:nvSpPr>
        <p:spPr>
          <a:xfrm>
            <a:off x="4025902" y="5845984"/>
            <a:ext cx="3871253" cy="461665"/>
          </a:xfrm>
          <a:prstGeom prst="rect">
            <a:avLst/>
          </a:prstGeom>
          <a:solidFill>
            <a:schemeClr val="bg2"/>
          </a:solidFill>
        </p:spPr>
        <p:txBody>
          <a:bodyPr wrap="none">
            <a:spAutoFit/>
          </a:bodyPr>
          <a:lstStyle/>
          <a:p>
            <a:r>
              <a:rPr lang="en-US" sz="2400" b="1" dirty="0"/>
              <a:t>Access and Storage Trade Off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t="285" r="50324" b="10579"/>
          <a:stretch/>
        </p:blipFill>
        <p:spPr>
          <a:xfrm>
            <a:off x="3414239" y="1507807"/>
            <a:ext cx="4823750" cy="3877926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>
          <a:xfrm>
            <a:off x="4509616" y="4017364"/>
            <a:ext cx="190500" cy="171450"/>
          </a:xfrm>
          <a:prstGeom prst="ellipse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11" name="Rectangular Callout 10"/>
          <p:cNvSpPr/>
          <p:nvPr/>
        </p:nvSpPr>
        <p:spPr>
          <a:xfrm flipH="1">
            <a:off x="1172995" y="2276810"/>
            <a:ext cx="2241244" cy="971550"/>
          </a:xfrm>
          <a:prstGeom prst="wedgeRectCallout">
            <a:avLst>
              <a:gd name="adj1" fmla="val -97131"/>
              <a:gd name="adj2" fmla="val 140416"/>
            </a:avLst>
          </a:prstGeom>
          <a:solidFill>
            <a:schemeClr val="accent6">
              <a:lumMod val="20000"/>
              <a:lumOff val="80000"/>
              <a:alpha val="84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C00000"/>
                </a:solidFill>
              </a:rPr>
              <a:t>Storage: 2.3GB</a:t>
            </a:r>
          </a:p>
          <a:p>
            <a:pPr algn="ctr"/>
            <a:r>
              <a:rPr lang="en-US" sz="2400" dirty="0" smtClean="0">
                <a:solidFill>
                  <a:srgbClr val="C00000"/>
                </a:solidFill>
              </a:rPr>
              <a:t>Checkout: 2.9s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CECCE-2625-4AB5-8C1A-2BB9559D508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661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1280160"/>
            <a:ext cx="12193795" cy="44820"/>
            <a:chOff x="0" y="1269402"/>
            <a:chExt cx="12193795" cy="44820"/>
          </a:xfrm>
        </p:grpSpPr>
        <p:cxnSp>
          <p:nvCxnSpPr>
            <p:cNvPr id="21" name="Straight Connector 20"/>
            <p:cNvCxnSpPr/>
            <p:nvPr/>
          </p:nvCxnSpPr>
          <p:spPr>
            <a:xfrm>
              <a:off x="0" y="1269402"/>
              <a:ext cx="12192000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1795" y="1314222"/>
              <a:ext cx="12192000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itle 1"/>
          <p:cNvSpPr txBox="1">
            <a:spLocks/>
          </p:cNvSpPr>
          <p:nvPr/>
        </p:nvSpPr>
        <p:spPr>
          <a:xfrm>
            <a:off x="362174" y="182244"/>
            <a:ext cx="1146765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Comparison of Partitioning Algorithms</a:t>
            </a:r>
            <a:r>
              <a:rPr lang="en-US" sz="4000" b="1" dirty="0" smtClean="0"/>
              <a:t>: </a:t>
            </a:r>
            <a:r>
              <a:rPr lang="en-US" sz="4000" b="1" dirty="0" smtClean="0">
                <a:solidFill>
                  <a:schemeClr val="accent4">
                    <a:lumMod val="50000"/>
                  </a:schemeClr>
                </a:solidFill>
              </a:rPr>
              <a:t>Efficiency</a:t>
            </a:r>
            <a:endParaRPr lang="en-US" sz="40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8765196" y="2208192"/>
            <a:ext cx="1813718" cy="830997"/>
          </a:xfrm>
          <a:prstGeom prst="rect">
            <a:avLst/>
          </a:prstGeom>
          <a:ln w="22225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400" dirty="0" smtClean="0">
                <a:solidFill>
                  <a:srgbClr val="C00000"/>
                </a:solidFill>
              </a:rPr>
              <a:t>10</a:t>
            </a:r>
            <a:r>
              <a:rPr lang="en-US" sz="2400" baseline="30000" dirty="0" smtClean="0">
                <a:solidFill>
                  <a:srgbClr val="C00000"/>
                </a:solidFill>
              </a:rPr>
              <a:t>3 </a:t>
            </a:r>
            <a:r>
              <a:rPr lang="en-US" sz="2400" dirty="0" smtClean="0">
                <a:solidFill>
                  <a:srgbClr val="C00000"/>
                </a:solidFill>
              </a:rPr>
              <a:t>X faster on average</a:t>
            </a:r>
            <a:r>
              <a:rPr lang="en-US" sz="2400" baseline="30000" dirty="0" smtClean="0">
                <a:solidFill>
                  <a:srgbClr val="C00000"/>
                </a:solidFill>
              </a:rPr>
              <a:t> </a:t>
            </a:r>
            <a:endParaRPr lang="en-US" sz="2400" baseline="30000" dirty="0">
              <a:solidFill>
                <a:srgbClr val="C0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CECCE-2625-4AB5-8C1A-2BB9559D5087}" type="slidenum">
              <a:rPr lang="en-US" smtClean="0"/>
              <a:t>25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555750" y="5978383"/>
            <a:ext cx="3715555" cy="475279"/>
          </a:xfrm>
          <a:prstGeom prst="rect">
            <a:avLst/>
          </a:prstGeom>
          <a:solidFill>
            <a:schemeClr val="bg2"/>
          </a:solidFill>
        </p:spPr>
        <p:txBody>
          <a:bodyPr wrap="none">
            <a:spAutoFit/>
          </a:bodyPr>
          <a:lstStyle/>
          <a:p>
            <a:r>
              <a:rPr lang="en-US" sz="2400" b="1" dirty="0" smtClean="0"/>
              <a:t>Running Time Comparison</a:t>
            </a:r>
            <a:endParaRPr lang="en-US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t="9913" r="50701" b="10359"/>
          <a:stretch/>
        </p:blipFill>
        <p:spPr>
          <a:xfrm>
            <a:off x="3531308" y="1963169"/>
            <a:ext cx="4973713" cy="3523231"/>
          </a:xfrm>
          <a:prstGeom prst="rect">
            <a:avLst/>
          </a:prstGeom>
        </p:spPr>
      </p:pic>
      <p:sp>
        <p:nvSpPr>
          <p:cNvPr id="9" name="Oval 8"/>
          <p:cNvSpPr/>
          <p:nvPr/>
        </p:nvSpPr>
        <p:spPr>
          <a:xfrm>
            <a:off x="7041321" y="4094753"/>
            <a:ext cx="492825" cy="292408"/>
          </a:xfrm>
          <a:prstGeom prst="ellipse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424630" y="2736321"/>
            <a:ext cx="492825" cy="292408"/>
          </a:xfrm>
          <a:prstGeom prst="ellipse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7895552" y="2331283"/>
            <a:ext cx="492825" cy="292408"/>
          </a:xfrm>
          <a:prstGeom prst="ellipse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3"/>
          <a:srcRect l="23642" t="567" r="27931" b="89745"/>
          <a:stretch/>
        </p:blipFill>
        <p:spPr>
          <a:xfrm>
            <a:off x="4298001" y="1721224"/>
            <a:ext cx="4200539" cy="38762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448432" y="5231027"/>
            <a:ext cx="3939945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448432" y="5231027"/>
            <a:ext cx="3939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1M                    5M                    10M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959477" y="5530429"/>
            <a:ext cx="36951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 Narrow" panose="020B0606020202030204" pitchFamily="34" charset="0"/>
              </a:rPr>
              <a:t>Dataset Size (# of Records)</a:t>
            </a:r>
            <a:endParaRPr lang="en-US" sz="20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2131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60729"/>
            <a:ext cx="10515600" cy="1325563"/>
          </a:xfrm>
        </p:spPr>
        <p:txBody>
          <a:bodyPr/>
          <a:lstStyle/>
          <a:p>
            <a:r>
              <a:rPr lang="en-US" b="1" dirty="0" smtClean="0"/>
              <a:t>Benefits of Partitioning: </a:t>
            </a:r>
            <a:r>
              <a:rPr lang="en-US" b="1" dirty="0" smtClean="0">
                <a:solidFill>
                  <a:schemeClr val="accent4">
                    <a:lumMod val="50000"/>
                  </a:schemeClr>
                </a:solidFill>
              </a:rPr>
              <a:t>S</a:t>
            </a:r>
            <a:r>
              <a:rPr lang="en-US" sz="4000" b="1" dirty="0" smtClean="0">
                <a:solidFill>
                  <a:schemeClr val="accent4">
                    <a:lumMod val="50000"/>
                  </a:schemeClr>
                </a:solidFill>
              </a:rPr>
              <a:t>torage vs. Access </a:t>
            </a:r>
            <a:endParaRPr lang="en-US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0" y="1280160"/>
            <a:ext cx="12193795" cy="44820"/>
            <a:chOff x="0" y="1269402"/>
            <a:chExt cx="12193795" cy="44820"/>
          </a:xfrm>
        </p:grpSpPr>
        <p:cxnSp>
          <p:nvCxnSpPr>
            <p:cNvPr id="21" name="Straight Connector 20"/>
            <p:cNvCxnSpPr/>
            <p:nvPr/>
          </p:nvCxnSpPr>
          <p:spPr>
            <a:xfrm>
              <a:off x="0" y="1269402"/>
              <a:ext cx="12192000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1795" y="1314222"/>
              <a:ext cx="12192000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Rectangle 7"/>
          <p:cNvSpPr/>
          <p:nvPr/>
        </p:nvSpPr>
        <p:spPr>
          <a:xfrm>
            <a:off x="3545683" y="5669280"/>
            <a:ext cx="5668924" cy="461665"/>
          </a:xfrm>
          <a:prstGeom prst="rect">
            <a:avLst/>
          </a:prstGeom>
          <a:solidFill>
            <a:schemeClr val="bg2"/>
          </a:solidFill>
        </p:spPr>
        <p:txBody>
          <a:bodyPr wrap="none">
            <a:spAutoFit/>
          </a:bodyPr>
          <a:lstStyle/>
          <a:p>
            <a:r>
              <a:rPr lang="en-US" sz="2400" b="1" dirty="0" smtClean="0"/>
              <a:t>Comparison With and Without Partitioning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9684" y="1613254"/>
            <a:ext cx="8327572" cy="3929063"/>
          </a:xfrm>
          <a:prstGeom prst="rect">
            <a:avLst/>
          </a:prstGeom>
        </p:spPr>
      </p:pic>
      <p:sp>
        <p:nvSpPr>
          <p:cNvPr id="9" name="Oval 8"/>
          <p:cNvSpPr/>
          <p:nvPr/>
        </p:nvSpPr>
        <p:spPr>
          <a:xfrm>
            <a:off x="4962525" y="2475084"/>
            <a:ext cx="514350" cy="280352"/>
          </a:xfrm>
          <a:prstGeom prst="ellipse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5715000" y="4494384"/>
            <a:ext cx="447675" cy="280352"/>
          </a:xfrm>
          <a:prstGeom prst="ellipse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9820275" y="2462860"/>
            <a:ext cx="447675" cy="280352"/>
          </a:xfrm>
          <a:prstGeom prst="ellipse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9119357" y="3495675"/>
            <a:ext cx="453268" cy="295275"/>
          </a:xfrm>
          <a:prstGeom prst="ellipse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29382" y="1742006"/>
            <a:ext cx="2103437" cy="1754326"/>
          </a:xfrm>
          <a:prstGeom prst="rect">
            <a:avLst/>
          </a:prstGeom>
          <a:ln w="22225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rgbClr val="C00000"/>
                </a:solidFill>
              </a:rPr>
              <a:t>Storage: </a:t>
            </a:r>
          </a:p>
          <a:p>
            <a:pPr algn="ctr"/>
            <a:r>
              <a:rPr lang="en-US" sz="2400" b="1" dirty="0">
                <a:solidFill>
                  <a:srgbClr val="C00000"/>
                </a:solidFill>
              </a:rPr>
              <a:t>2X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 smtClean="0">
                <a:solidFill>
                  <a:srgbClr val="C00000"/>
                </a:solidFill>
              </a:rPr>
              <a:t>I</a:t>
            </a:r>
            <a:r>
              <a:rPr lang="en-US" altLang="zh-CN" sz="2400" dirty="0" smtClean="0">
                <a:solidFill>
                  <a:srgbClr val="C00000"/>
                </a:solidFill>
              </a:rPr>
              <a:t>ncrease</a:t>
            </a:r>
          </a:p>
          <a:p>
            <a:pPr algn="ctr"/>
            <a:endParaRPr lang="en-US" sz="1200" dirty="0">
              <a:solidFill>
                <a:srgbClr val="C00000"/>
              </a:solidFill>
            </a:endParaRPr>
          </a:p>
          <a:p>
            <a:pPr algn="ctr"/>
            <a:r>
              <a:rPr lang="en-US" sz="2400" dirty="0">
                <a:solidFill>
                  <a:srgbClr val="C00000"/>
                </a:solidFill>
              </a:rPr>
              <a:t>Checkout: </a:t>
            </a:r>
          </a:p>
          <a:p>
            <a:pPr algn="ctr"/>
            <a:r>
              <a:rPr lang="en-US" sz="2400" b="1" dirty="0">
                <a:solidFill>
                  <a:srgbClr val="C00000"/>
                </a:solidFill>
              </a:rPr>
              <a:t>21X</a:t>
            </a:r>
            <a:r>
              <a:rPr lang="en-US" sz="2400" dirty="0">
                <a:solidFill>
                  <a:srgbClr val="C00000"/>
                </a:solidFill>
              </a:rPr>
              <a:t> Reduction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CECCE-2625-4AB5-8C1A-2BB9559D5087}" type="slidenum">
              <a:rPr lang="en-US" smtClean="0"/>
              <a:t>26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086350" y="5114925"/>
            <a:ext cx="942975" cy="342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762507" y="4845767"/>
            <a:ext cx="3939945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2762508" y="4845767"/>
            <a:ext cx="3266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1M                5M               10M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9101137" y="5091449"/>
            <a:ext cx="942975" cy="342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958819" y="4859505"/>
            <a:ext cx="3194831" cy="2306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6886832" y="4813904"/>
            <a:ext cx="3266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1M                5M               10M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68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1280160"/>
            <a:ext cx="12193795" cy="44820"/>
            <a:chOff x="0" y="1269402"/>
            <a:chExt cx="12193795" cy="44820"/>
          </a:xfrm>
        </p:grpSpPr>
        <p:cxnSp>
          <p:nvCxnSpPr>
            <p:cNvPr id="21" name="Straight Connector 20"/>
            <p:cNvCxnSpPr/>
            <p:nvPr/>
          </p:nvCxnSpPr>
          <p:spPr>
            <a:xfrm>
              <a:off x="0" y="1269402"/>
              <a:ext cx="12192000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1795" y="1314222"/>
              <a:ext cx="12192000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itle 1"/>
          <p:cNvSpPr txBox="1">
            <a:spLocks/>
          </p:cNvSpPr>
          <p:nvPr/>
        </p:nvSpPr>
        <p:spPr>
          <a:xfrm>
            <a:off x="362174" y="182244"/>
            <a:ext cx="1146765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Summary</a:t>
            </a:r>
            <a:endParaRPr lang="en-US" sz="40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CECCE-2625-4AB5-8C1A-2BB9559D5087}" type="slidenum">
              <a:rPr lang="en-US" smtClean="0"/>
              <a:t>27</a:t>
            </a:fld>
            <a:endParaRPr lang="en-US"/>
          </a:p>
        </p:txBody>
      </p:sp>
      <p:sp>
        <p:nvSpPr>
          <p:cNvPr id="16" name="Content Placeholder 3"/>
          <p:cNvSpPr>
            <a:spLocks noGrp="1"/>
          </p:cNvSpPr>
          <p:nvPr>
            <p:ph sz="half" idx="4294967295"/>
          </p:nvPr>
        </p:nvSpPr>
        <p:spPr>
          <a:xfrm>
            <a:off x="496990" y="1762797"/>
            <a:ext cx="11198019" cy="368458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3200" dirty="0" smtClean="0"/>
              <a:t>Bolt-on versioning for relational databases </a:t>
            </a:r>
            <a:r>
              <a:rPr lang="en-US" sz="3200" dirty="0" smtClean="0">
                <a:solidFill>
                  <a:srgbClr val="C00000"/>
                </a:solidFill>
              </a:rPr>
              <a:t>[</a:t>
            </a:r>
            <a:r>
              <a:rPr lang="en-US" sz="3200" dirty="0" err="1" smtClean="0">
                <a:solidFill>
                  <a:srgbClr val="C00000"/>
                </a:solidFill>
              </a:rPr>
              <a:t>OrpheusDB</a:t>
            </a:r>
            <a:r>
              <a:rPr lang="en-US" sz="3200" dirty="0" smtClean="0">
                <a:solidFill>
                  <a:srgbClr val="C00000"/>
                </a:solidFill>
              </a:rPr>
              <a:t>]</a:t>
            </a:r>
          </a:p>
          <a:p>
            <a:endParaRPr lang="en-US" sz="3200" dirty="0"/>
          </a:p>
          <a:p>
            <a:r>
              <a:rPr lang="en-US" sz="3200" dirty="0" smtClean="0"/>
              <a:t>Optimized data representation </a:t>
            </a:r>
            <a:r>
              <a:rPr lang="en-US" sz="3200" dirty="0" smtClean="0">
                <a:solidFill>
                  <a:srgbClr val="C00000"/>
                </a:solidFill>
              </a:rPr>
              <a:t>[Split-by-</a:t>
            </a:r>
            <a:r>
              <a:rPr lang="en-US" sz="3200" dirty="0" err="1" smtClean="0">
                <a:solidFill>
                  <a:srgbClr val="C00000"/>
                </a:solidFill>
              </a:rPr>
              <a:t>rlist</a:t>
            </a:r>
            <a:r>
              <a:rPr lang="en-US" sz="3200" dirty="0" smtClean="0">
                <a:solidFill>
                  <a:srgbClr val="C00000"/>
                </a:solidFill>
              </a:rPr>
              <a:t>]</a:t>
            </a:r>
          </a:p>
          <a:p>
            <a:endParaRPr lang="en-US" sz="3200" dirty="0" smtClean="0"/>
          </a:p>
          <a:p>
            <a:r>
              <a:rPr lang="en-US" sz="3200" dirty="0"/>
              <a:t>D</a:t>
            </a:r>
            <a:r>
              <a:rPr lang="en-US" sz="3200" dirty="0" smtClean="0"/>
              <a:t>esigned partition scheme </a:t>
            </a:r>
            <a:r>
              <a:rPr lang="en-US" sz="3200" dirty="0" smtClean="0">
                <a:solidFill>
                  <a:srgbClr val="C00000"/>
                </a:solidFill>
              </a:rPr>
              <a:t>[</a:t>
            </a:r>
            <a:r>
              <a:rPr lang="en-US" sz="3200" dirty="0" err="1" smtClean="0">
                <a:solidFill>
                  <a:srgbClr val="C00000"/>
                </a:solidFill>
              </a:rPr>
              <a:t>LyreSplit</a:t>
            </a:r>
            <a:r>
              <a:rPr lang="en-US" sz="3200" dirty="0" smtClean="0">
                <a:solidFill>
                  <a:srgbClr val="C00000"/>
                </a:solidFill>
              </a:rPr>
              <a:t>]</a:t>
            </a:r>
          </a:p>
          <a:p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072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3241" t="2960"/>
          <a:stretch/>
        </p:blipFill>
        <p:spPr>
          <a:xfrm>
            <a:off x="4074758" y="95615"/>
            <a:ext cx="4535842" cy="139790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498166" y="1279232"/>
            <a:ext cx="7484034" cy="52322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2"/>
                </a:solidFill>
                <a:hlinkClick r:id="rId4"/>
              </a:rPr>
              <a:t>http://orpheus-db.github.io/</a:t>
            </a:r>
            <a:r>
              <a:rPr lang="en-US" sz="2800" dirty="0" smtClean="0">
                <a:solidFill>
                  <a:schemeClr val="accent2"/>
                </a:solidFill>
              </a:rPr>
              <a:t>  </a:t>
            </a:r>
            <a:r>
              <a:rPr lang="en-US" sz="2800" dirty="0" smtClean="0">
                <a:solidFill>
                  <a:srgbClr val="C00000"/>
                </a:solidFill>
              </a:rPr>
              <a:t>[Fully Open-Source]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40544" y="1729646"/>
            <a:ext cx="8224435" cy="4815557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CECCE-2625-4AB5-8C1A-2BB9559D5087}" type="slidenum">
              <a:rPr lang="en-US" smtClean="0"/>
              <a:t>28</a:t>
            </a:fld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3808" y="123244"/>
            <a:ext cx="2615411" cy="193259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14" y="134716"/>
            <a:ext cx="2529369" cy="1606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675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1487"/>
            <a:ext cx="11210366" cy="1325563"/>
          </a:xfrm>
        </p:spPr>
        <p:txBody>
          <a:bodyPr/>
          <a:lstStyle/>
          <a:p>
            <a:r>
              <a:rPr lang="en-US" b="1" dirty="0" smtClean="0"/>
              <a:t>Proposal: </a:t>
            </a:r>
            <a:r>
              <a:rPr lang="en-US" sz="4000" b="1" dirty="0" smtClean="0">
                <a:solidFill>
                  <a:schemeClr val="accent4">
                    <a:lumMod val="50000"/>
                  </a:schemeClr>
                </a:solidFill>
              </a:rPr>
              <a:t>“Reuse” Relational Database</a:t>
            </a:r>
            <a:endParaRPr lang="en-US" sz="40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8706" y="1843791"/>
            <a:ext cx="6841863" cy="4295002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0" y="1140310"/>
            <a:ext cx="12193795" cy="44820"/>
            <a:chOff x="0" y="1269402"/>
            <a:chExt cx="12193795" cy="44820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0" y="1269402"/>
              <a:ext cx="12192000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1795" y="1314222"/>
              <a:ext cx="12192000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Rectangle 8"/>
          <p:cNvSpPr/>
          <p:nvPr/>
        </p:nvSpPr>
        <p:spPr>
          <a:xfrm>
            <a:off x="3808207" y="1812619"/>
            <a:ext cx="1624405" cy="706283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44245" y="1525200"/>
            <a:ext cx="3141233" cy="92333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Traditional SQL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Identify Version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Aggregates Across Versions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5947185" y="1812618"/>
            <a:ext cx="1624405" cy="706283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7957073" y="1366540"/>
            <a:ext cx="1635162" cy="92333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Checkout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Commit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Diff 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3390451" y="2865643"/>
            <a:ext cx="5635215" cy="1426658"/>
          </a:xfrm>
          <a:prstGeom prst="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9213025" y="3228331"/>
            <a:ext cx="2580045" cy="923330"/>
          </a:xfrm>
          <a:prstGeom prst="rect">
            <a:avLst/>
          </a:prstGeom>
          <a:noFill/>
          <a:ln w="12700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Translate and Rewrite Query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Optimize Performance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3033658" y="5165495"/>
            <a:ext cx="5966909" cy="1095456"/>
          </a:xfrm>
          <a:prstGeom prst="rect">
            <a:avLst/>
          </a:prstGeom>
          <a:noFill/>
          <a:ln w="254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9379770" y="5536201"/>
            <a:ext cx="2246557" cy="369332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H</a:t>
            </a:r>
            <a:r>
              <a:rPr lang="en-US" altLang="zh-CN" dirty="0" smtClean="0"/>
              <a:t>ow data is stored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CECCE-2625-4AB5-8C1A-2BB9559D508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395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4516"/>
            <a:ext cx="10515600" cy="1325563"/>
          </a:xfrm>
        </p:spPr>
        <p:txBody>
          <a:bodyPr/>
          <a:lstStyle/>
          <a:p>
            <a:r>
              <a:rPr lang="en-US" b="1" dirty="0" smtClean="0"/>
              <a:t>Motivation: </a:t>
            </a:r>
            <a:r>
              <a:rPr lang="en-US" altLang="zh-CN" sz="4000" b="1" dirty="0" smtClean="0">
                <a:solidFill>
                  <a:schemeClr val="accent4">
                    <a:lumMod val="50000"/>
                  </a:schemeClr>
                </a:solidFill>
              </a:rPr>
              <a:t>Example from Biological Domain</a:t>
            </a:r>
            <a:endParaRPr lang="en-US" sz="40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42" name="Picture 8" descr="Image result for human cartoon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558" b="68764"/>
          <a:stretch/>
        </p:blipFill>
        <p:spPr bwMode="auto">
          <a:xfrm>
            <a:off x="8219436" y="3264408"/>
            <a:ext cx="531001" cy="581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8" descr="Image result for human cartoon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558" b="68764"/>
          <a:stretch/>
        </p:blipFill>
        <p:spPr bwMode="auto">
          <a:xfrm>
            <a:off x="4725755" y="3264408"/>
            <a:ext cx="531001" cy="581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9" name="Straight Arrow Connector 48"/>
          <p:cNvCxnSpPr>
            <a:stCxn id="50" idx="6"/>
            <a:endCxn id="82" idx="2"/>
          </p:cNvCxnSpPr>
          <p:nvPr/>
        </p:nvCxnSpPr>
        <p:spPr>
          <a:xfrm flipV="1">
            <a:off x="3221814" y="3907529"/>
            <a:ext cx="2235807" cy="863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Oval 49"/>
              <p:cNvSpPr/>
              <p:nvPr/>
            </p:nvSpPr>
            <p:spPr>
              <a:xfrm>
                <a:off x="2488718" y="3567023"/>
                <a:ext cx="733096" cy="682738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3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0" name="Oval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8718" y="3567023"/>
                <a:ext cx="733096" cy="682738"/>
              </a:xfrm>
              <a:prstGeom prst="ellipse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Straight Arrow Connector 53"/>
          <p:cNvCxnSpPr>
            <a:stCxn id="82" idx="6"/>
            <a:endCxn id="83" idx="2"/>
          </p:cNvCxnSpPr>
          <p:nvPr/>
        </p:nvCxnSpPr>
        <p:spPr>
          <a:xfrm>
            <a:off x="6190717" y="3907529"/>
            <a:ext cx="981706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2" name="Picture 8" descr="Image result for human cartoon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558" b="68764"/>
          <a:stretch/>
        </p:blipFill>
        <p:spPr bwMode="auto">
          <a:xfrm>
            <a:off x="9851387" y="3264408"/>
            <a:ext cx="531001" cy="581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3" name="Straight Arrow Connector 72"/>
          <p:cNvCxnSpPr>
            <a:stCxn id="84" idx="6"/>
            <a:endCxn id="85" idx="2"/>
          </p:cNvCxnSpPr>
          <p:nvPr/>
        </p:nvCxnSpPr>
        <p:spPr>
          <a:xfrm>
            <a:off x="9583533" y="3907529"/>
            <a:ext cx="1037171" cy="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Oval 81"/>
              <p:cNvSpPr/>
              <p:nvPr/>
            </p:nvSpPr>
            <p:spPr>
              <a:xfrm>
                <a:off x="5457621" y="3566160"/>
                <a:ext cx="733096" cy="682738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3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2" name="Oval 8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7621" y="3566160"/>
                <a:ext cx="733096" cy="682738"/>
              </a:xfrm>
              <a:prstGeom prst="ellipse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Oval 82"/>
              <p:cNvSpPr/>
              <p:nvPr/>
            </p:nvSpPr>
            <p:spPr>
              <a:xfrm>
                <a:off x="7172423" y="3566160"/>
                <a:ext cx="733096" cy="682738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en-US" sz="3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3" name="Oval 8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2423" y="3566160"/>
                <a:ext cx="733096" cy="682738"/>
              </a:xfrm>
              <a:prstGeom prst="ellipse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Oval 83"/>
              <p:cNvSpPr/>
              <p:nvPr/>
            </p:nvSpPr>
            <p:spPr>
              <a:xfrm>
                <a:off x="8850437" y="3566160"/>
                <a:ext cx="733096" cy="682738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</m:oMath>
                  </m:oMathPara>
                </a14:m>
                <a:endParaRPr lang="en-US" sz="3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4" name="Oval 8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0437" y="3566160"/>
                <a:ext cx="733096" cy="682738"/>
              </a:xfrm>
              <a:prstGeom prst="ellipse">
                <a:avLst/>
              </a:prstGeom>
              <a:blipFill rotWithShape="0">
                <a:blip r:embed="rId7"/>
                <a:stretch>
                  <a:fillRect/>
                </a:stretch>
              </a:blipFill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Oval 84"/>
              <p:cNvSpPr/>
              <p:nvPr/>
            </p:nvSpPr>
            <p:spPr>
              <a:xfrm>
                <a:off x="10620704" y="3566160"/>
                <a:ext cx="733096" cy="682738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</m:oMath>
                  </m:oMathPara>
                </a14:m>
                <a:endParaRPr lang="en-US" sz="3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5" name="Oval 8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20704" y="3566160"/>
                <a:ext cx="733096" cy="682738"/>
              </a:xfrm>
              <a:prstGeom prst="ellipse">
                <a:avLst/>
              </a:prstGeom>
              <a:blipFill rotWithShape="0">
                <a:blip r:embed="rId8"/>
                <a:stretch>
                  <a:fillRect/>
                </a:stretch>
              </a:blipFill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0" name="Group 99"/>
          <p:cNvGrpSpPr/>
          <p:nvPr/>
        </p:nvGrpSpPr>
        <p:grpSpPr>
          <a:xfrm>
            <a:off x="0" y="1280160"/>
            <a:ext cx="12193795" cy="44820"/>
            <a:chOff x="0" y="1269402"/>
            <a:chExt cx="12193795" cy="44820"/>
          </a:xfrm>
        </p:grpSpPr>
        <p:cxnSp>
          <p:nvCxnSpPr>
            <p:cNvPr id="98" name="Straight Connector 97"/>
            <p:cNvCxnSpPr/>
            <p:nvPr/>
          </p:nvCxnSpPr>
          <p:spPr>
            <a:xfrm>
              <a:off x="0" y="1269402"/>
              <a:ext cx="12192000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>
              <a:off x="1795" y="1314222"/>
              <a:ext cx="12192000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/>
          <p:cNvSpPr txBox="1"/>
          <p:nvPr/>
        </p:nvSpPr>
        <p:spPr>
          <a:xfrm>
            <a:off x="3191992" y="4186303"/>
            <a:ext cx="2295450" cy="78082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2"/>
                </a:solidFill>
              </a:rPr>
              <a:t> Add </a:t>
            </a:r>
            <a:r>
              <a:rPr lang="en-US" sz="2400" dirty="0">
                <a:solidFill>
                  <a:schemeClr val="accent2"/>
                </a:solidFill>
              </a:rPr>
              <a:t>N</a:t>
            </a:r>
            <a:r>
              <a:rPr lang="en-US" sz="2400" dirty="0" smtClean="0">
                <a:solidFill>
                  <a:schemeClr val="accent2"/>
                </a:solidFill>
              </a:rPr>
              <a:t>ew </a:t>
            </a:r>
          </a:p>
          <a:p>
            <a:pPr algn="ctr"/>
            <a:r>
              <a:rPr lang="en-US" sz="2400" dirty="0" smtClean="0">
                <a:solidFill>
                  <a:schemeClr val="accent2"/>
                </a:solidFill>
              </a:rPr>
              <a:t>Record/Column </a:t>
            </a:r>
            <a:endParaRPr lang="en-US" sz="2400" dirty="0">
              <a:solidFill>
                <a:schemeClr val="accent2"/>
              </a:solidFill>
            </a:endParaRPr>
          </a:p>
        </p:txBody>
      </p:sp>
      <p:cxnSp>
        <p:nvCxnSpPr>
          <p:cNvPr id="66" name="Straight Arrow Connector 65"/>
          <p:cNvCxnSpPr>
            <a:stCxn id="83" idx="6"/>
            <a:endCxn id="84" idx="2"/>
          </p:cNvCxnSpPr>
          <p:nvPr/>
        </p:nvCxnSpPr>
        <p:spPr>
          <a:xfrm>
            <a:off x="7905519" y="3907529"/>
            <a:ext cx="944918" cy="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8" descr="Image result for human cartoon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45" t="2062" r="59840" b="68691"/>
          <a:stretch/>
        </p:blipFill>
        <p:spPr bwMode="auto">
          <a:xfrm>
            <a:off x="3829956" y="5099715"/>
            <a:ext cx="522203" cy="508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Elbow Connector 23"/>
          <p:cNvCxnSpPr>
            <a:endCxn id="26" idx="2"/>
          </p:cNvCxnSpPr>
          <p:nvPr/>
        </p:nvCxnSpPr>
        <p:spPr>
          <a:xfrm rot="16200000" flipH="1">
            <a:off x="3105764" y="3999263"/>
            <a:ext cx="1353754" cy="1854750"/>
          </a:xfrm>
          <a:prstGeom prst="bentConnector2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972267" y="5758796"/>
            <a:ext cx="1620748" cy="780823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6"/>
                </a:solidFill>
              </a:rPr>
              <a:t>Correct and Curate</a:t>
            </a:r>
            <a:endParaRPr lang="en-US" sz="2400" dirty="0">
              <a:solidFill>
                <a:schemeClr val="accent6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Oval 25"/>
              <p:cNvSpPr/>
              <p:nvPr/>
            </p:nvSpPr>
            <p:spPr>
              <a:xfrm>
                <a:off x="4710016" y="5262146"/>
                <a:ext cx="733096" cy="682738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sz="3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Oval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0016" y="5262146"/>
                <a:ext cx="733096" cy="682738"/>
              </a:xfrm>
              <a:prstGeom prst="ellipse">
                <a:avLst/>
              </a:prstGeom>
              <a:blipFill rotWithShape="0">
                <a:blip r:embed="rId9"/>
                <a:stretch>
                  <a:fillRect/>
                </a:stretch>
              </a:blipFill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7" name="Picture 8" descr="Image result for human cartoon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45" t="2062" r="59840" b="68691"/>
          <a:stretch/>
        </p:blipFill>
        <p:spPr bwMode="auto">
          <a:xfrm>
            <a:off x="6333298" y="5085795"/>
            <a:ext cx="542155" cy="528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8" name="Elbow Connector 27"/>
          <p:cNvCxnSpPr>
            <a:endCxn id="83" idx="4"/>
          </p:cNvCxnSpPr>
          <p:nvPr/>
        </p:nvCxnSpPr>
        <p:spPr>
          <a:xfrm flipV="1">
            <a:off x="5437983" y="4248898"/>
            <a:ext cx="2100988" cy="1364990"/>
          </a:xfrm>
          <a:prstGeom prst="bent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614156" y="5758796"/>
            <a:ext cx="194324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Merge Back</a:t>
            </a:r>
            <a:endParaRPr lang="en-US" sz="2400" dirty="0"/>
          </a:p>
        </p:txBody>
      </p:sp>
      <p:pic>
        <p:nvPicPr>
          <p:cNvPr id="30" name="Picture 8" descr="Image result for human cartoon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771" t="1043" r="19670" b="67989"/>
          <a:stretch/>
        </p:blipFill>
        <p:spPr bwMode="auto">
          <a:xfrm>
            <a:off x="6438100" y="2808510"/>
            <a:ext cx="437353" cy="496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1" name="Elbow Connector 30"/>
          <p:cNvCxnSpPr>
            <a:stCxn id="82" idx="0"/>
            <a:endCxn id="38" idx="2"/>
          </p:cNvCxnSpPr>
          <p:nvPr/>
        </p:nvCxnSpPr>
        <p:spPr>
          <a:xfrm rot="5400000" flipH="1" flipV="1">
            <a:off x="6390842" y="2216689"/>
            <a:ext cx="782798" cy="1916145"/>
          </a:xfrm>
          <a:prstGeom prst="bentConnector2">
            <a:avLst/>
          </a:prstGeom>
          <a:ln w="5715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777169" y="1766410"/>
            <a:ext cx="1795538" cy="892552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accent5"/>
                </a:solidFill>
              </a:rPr>
              <a:t> </a:t>
            </a:r>
            <a:r>
              <a:rPr lang="en-US" sz="2400" dirty="0" smtClean="0">
                <a:solidFill>
                  <a:schemeClr val="accent5"/>
                </a:solidFill>
              </a:rPr>
              <a:t>Download  and Analyze</a:t>
            </a:r>
            <a:endParaRPr lang="en-US" sz="2400" dirty="0">
              <a:solidFill>
                <a:schemeClr val="accent5"/>
              </a:solidFill>
            </a:endParaRPr>
          </a:p>
        </p:txBody>
      </p:sp>
      <p:pic>
        <p:nvPicPr>
          <p:cNvPr id="33" name="Picture 8" descr="Image result for human cartoon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771" t="1043" r="19670" b="67989"/>
          <a:stretch/>
        </p:blipFill>
        <p:spPr bwMode="auto">
          <a:xfrm>
            <a:off x="9820593" y="2235270"/>
            <a:ext cx="437353" cy="496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4" name="Elbow Connector 33"/>
          <p:cNvCxnSpPr>
            <a:stCxn id="84" idx="0"/>
            <a:endCxn id="36" idx="2"/>
          </p:cNvCxnSpPr>
          <p:nvPr/>
        </p:nvCxnSpPr>
        <p:spPr>
          <a:xfrm rot="5400000" flipH="1" flipV="1">
            <a:off x="9567557" y="2412422"/>
            <a:ext cx="803166" cy="1504311"/>
          </a:xfrm>
          <a:prstGeom prst="bentConnector2">
            <a:avLst/>
          </a:prstGeom>
          <a:ln w="5715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Oval 35"/>
              <p:cNvSpPr/>
              <p:nvPr/>
            </p:nvSpPr>
            <p:spPr>
              <a:xfrm>
                <a:off x="10721296" y="2421625"/>
                <a:ext cx="733096" cy="682738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</m:oMath>
                  </m:oMathPara>
                </a14:m>
                <a:endParaRPr lang="en-US" sz="3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Oval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21296" y="2421625"/>
                <a:ext cx="733096" cy="682738"/>
              </a:xfrm>
              <a:prstGeom prst="ellipse">
                <a:avLst/>
              </a:prstGeom>
              <a:blipFill rotWithShape="0">
                <a:blip r:embed="rId10"/>
                <a:stretch>
                  <a:fillRect/>
                </a:stretch>
              </a:blipFill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Oval 37"/>
              <p:cNvSpPr/>
              <p:nvPr/>
            </p:nvSpPr>
            <p:spPr>
              <a:xfrm>
                <a:off x="7740314" y="2441993"/>
                <a:ext cx="733096" cy="682738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lang="en-US" sz="3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Oval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0314" y="2441993"/>
                <a:ext cx="733096" cy="682738"/>
              </a:xfrm>
              <a:prstGeom prst="ellipse">
                <a:avLst/>
              </a:prstGeom>
              <a:blipFill rotWithShape="0">
                <a:blip r:embed="rId11"/>
                <a:stretch>
                  <a:fillRect/>
                </a:stretch>
              </a:blipFill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3" name="Table 42"/>
          <p:cNvGraphicFramePr>
            <a:graphicFrameLocks noGrp="1"/>
          </p:cNvGraphicFramePr>
          <p:nvPr>
            <p:extLst/>
          </p:nvPr>
        </p:nvGraphicFramePr>
        <p:xfrm>
          <a:off x="215458" y="1517706"/>
          <a:ext cx="3830880" cy="1889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57720">
                  <a:extLst>
                    <a:ext uri="{9D8B030D-6E8A-4147-A177-3AD203B41FA5}">
                      <a16:colId xmlns="" xmlns:a16="http://schemas.microsoft.com/office/drawing/2014/main" val="3289718748"/>
                    </a:ext>
                  </a:extLst>
                </a:gridCol>
                <a:gridCol w="957720">
                  <a:extLst>
                    <a:ext uri="{9D8B030D-6E8A-4147-A177-3AD203B41FA5}">
                      <a16:colId xmlns="" xmlns:a16="http://schemas.microsoft.com/office/drawing/2014/main" val="1369651013"/>
                    </a:ext>
                  </a:extLst>
                </a:gridCol>
                <a:gridCol w="957720">
                  <a:extLst>
                    <a:ext uri="{9D8B030D-6E8A-4147-A177-3AD203B41FA5}">
                      <a16:colId xmlns="" xmlns:a16="http://schemas.microsoft.com/office/drawing/2014/main" val="3576401344"/>
                    </a:ext>
                  </a:extLst>
                </a:gridCol>
                <a:gridCol w="957720">
                  <a:extLst>
                    <a:ext uri="{9D8B030D-6E8A-4147-A177-3AD203B41FA5}">
                      <a16:colId xmlns="" xmlns:a16="http://schemas.microsoft.com/office/drawing/2014/main" val="2188335039"/>
                    </a:ext>
                  </a:extLst>
                </a:gridCol>
              </a:tblGrid>
              <a:tr h="31173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Neighborhood</a:t>
                      </a:r>
                      <a:endParaRPr lang="en-US" sz="2000" b="1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err="1" smtClean="0"/>
                        <a:t>Cooccurrence</a:t>
                      </a:r>
                      <a:endParaRPr lang="en-US" sz="2000" b="1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905111384"/>
                  </a:ext>
                </a:extLst>
              </a:tr>
              <a:tr h="31173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ENSP1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ENSP2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53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261955150"/>
                  </a:ext>
                </a:extLst>
              </a:tr>
              <a:tr h="31173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ENSP1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ENSP3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87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65762037"/>
                  </a:ext>
                </a:extLst>
              </a:tr>
              <a:tr h="31173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ENSP4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ENSP5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426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66492738"/>
                  </a:ext>
                </a:extLst>
              </a:tr>
            </a:tbl>
          </a:graphicData>
        </a:graphic>
      </p:graphicFrame>
      <p:grpSp>
        <p:nvGrpSpPr>
          <p:cNvPr id="44" name="Group 43"/>
          <p:cNvGrpSpPr/>
          <p:nvPr/>
        </p:nvGrpSpPr>
        <p:grpSpPr>
          <a:xfrm>
            <a:off x="148100" y="1678262"/>
            <a:ext cx="2170456" cy="402701"/>
            <a:chOff x="189451" y="1700635"/>
            <a:chExt cx="2170456" cy="402701"/>
          </a:xfrm>
        </p:grpSpPr>
        <p:sp>
          <p:nvSpPr>
            <p:cNvPr id="45" name="TextBox 44"/>
            <p:cNvSpPr txBox="1"/>
            <p:nvPr/>
          </p:nvSpPr>
          <p:spPr>
            <a:xfrm>
              <a:off x="189451" y="1703226"/>
              <a:ext cx="12869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Protein1</a:t>
              </a:r>
              <a:endParaRPr lang="en-US" sz="2000" b="1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150233" y="1700635"/>
              <a:ext cx="12096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Protein2</a:t>
              </a:r>
              <a:endParaRPr lang="en-US" sz="2200" b="1" dirty="0"/>
            </a:p>
          </p:txBody>
        </p:sp>
      </p:grpSp>
      <p:sp>
        <p:nvSpPr>
          <p:cNvPr id="3" name="Rectangle 2"/>
          <p:cNvSpPr/>
          <p:nvPr/>
        </p:nvSpPr>
        <p:spPr>
          <a:xfrm>
            <a:off x="7860309" y="4967126"/>
            <a:ext cx="4113882" cy="123676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rgbClr val="C00000"/>
                </a:solidFill>
              </a:rPr>
              <a:t>Non-Linear Process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 smtClean="0">
                <a:solidFill>
                  <a:srgbClr val="C00000"/>
                </a:solidFill>
              </a:rPr>
              <a:t>Hundred to Thousand of Versions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CECCE-2625-4AB5-8C1A-2BB9559D508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121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 animBg="1"/>
      <p:bldP spid="83" grpId="0" animBg="1"/>
      <p:bldP spid="84" grpId="0" animBg="1"/>
      <p:bldP spid="85" grpId="0" animBg="1"/>
      <p:bldP spid="22" grpId="0" animBg="1"/>
      <p:bldP spid="25" grpId="0" animBg="1"/>
      <p:bldP spid="26" grpId="0" animBg="1"/>
      <p:bldP spid="29" grpId="0" animBg="1"/>
      <p:bldP spid="32" grpId="0" animBg="1"/>
      <p:bldP spid="36" grpId="0" animBg="1"/>
      <p:bldP spid="38" grpId="0" animBg="1"/>
      <p:bldP spid="3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0015" y="311337"/>
            <a:ext cx="11210366" cy="1325563"/>
          </a:xfrm>
        </p:spPr>
        <p:txBody>
          <a:bodyPr/>
          <a:lstStyle/>
          <a:p>
            <a:r>
              <a:rPr lang="en-US" b="1" dirty="0" smtClean="0"/>
              <a:t>Data Representation: </a:t>
            </a:r>
            <a:r>
              <a:rPr lang="en-US" sz="4000" b="1" dirty="0" smtClean="0">
                <a:solidFill>
                  <a:schemeClr val="accent4">
                    <a:lumMod val="50000"/>
                  </a:schemeClr>
                </a:solidFill>
              </a:rPr>
              <a:t>Performance Comparison</a:t>
            </a:r>
            <a:endParaRPr lang="en-US" sz="40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840480" y="5034579"/>
            <a:ext cx="5034579" cy="6992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874" y="1926680"/>
            <a:ext cx="11676039" cy="3657216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7" name="Straight Arrow Connector 6"/>
          <p:cNvCxnSpPr/>
          <p:nvPr/>
        </p:nvCxnSpPr>
        <p:spPr>
          <a:xfrm>
            <a:off x="8670664" y="5260489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8670664" y="3937299"/>
            <a:ext cx="0" cy="947350"/>
          </a:xfrm>
          <a:prstGeom prst="straightConnector1">
            <a:avLst/>
          </a:prstGeom>
          <a:ln w="25400">
            <a:solidFill>
              <a:srgbClr val="C0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9468522" y="3937299"/>
            <a:ext cx="0" cy="947350"/>
          </a:xfrm>
          <a:prstGeom prst="straightConnector1">
            <a:avLst/>
          </a:prstGeom>
          <a:ln w="25400">
            <a:solidFill>
              <a:srgbClr val="C0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0296861" y="3937299"/>
            <a:ext cx="0" cy="947350"/>
          </a:xfrm>
          <a:prstGeom prst="straightConnector1">
            <a:avLst/>
          </a:prstGeom>
          <a:ln w="25400">
            <a:solidFill>
              <a:srgbClr val="C0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11103685" y="3937299"/>
            <a:ext cx="0" cy="947350"/>
          </a:xfrm>
          <a:prstGeom prst="straightConnector1">
            <a:avLst/>
          </a:prstGeom>
          <a:ln w="25400">
            <a:solidFill>
              <a:srgbClr val="C0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9102763" y="3690744"/>
            <a:ext cx="0" cy="947350"/>
          </a:xfrm>
          <a:prstGeom prst="straightConnector1">
            <a:avLst/>
          </a:prstGeom>
          <a:ln w="25400">
            <a:solidFill>
              <a:schemeClr val="accent4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9911379" y="3421801"/>
            <a:ext cx="0" cy="947350"/>
          </a:xfrm>
          <a:prstGeom prst="straightConnector1">
            <a:avLst/>
          </a:prstGeom>
          <a:ln w="25400">
            <a:solidFill>
              <a:schemeClr val="accent4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10739718" y="3034523"/>
            <a:ext cx="0" cy="947350"/>
          </a:xfrm>
          <a:prstGeom prst="straightConnector1">
            <a:avLst/>
          </a:prstGeom>
          <a:ln w="25400">
            <a:solidFill>
              <a:schemeClr val="accent4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11546542" y="2658004"/>
            <a:ext cx="0" cy="947350"/>
          </a:xfrm>
          <a:prstGeom prst="straightConnector1">
            <a:avLst/>
          </a:prstGeom>
          <a:ln w="25400">
            <a:solidFill>
              <a:schemeClr val="accent4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/>
          <p:cNvGrpSpPr/>
          <p:nvPr/>
        </p:nvGrpSpPr>
        <p:grpSpPr>
          <a:xfrm>
            <a:off x="0" y="1280160"/>
            <a:ext cx="12193795" cy="44820"/>
            <a:chOff x="0" y="1269402"/>
            <a:chExt cx="12193795" cy="44820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0" y="1269402"/>
              <a:ext cx="12192000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1795" y="1314222"/>
              <a:ext cx="12192000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" name="Straight Arrow Connector 20"/>
          <p:cNvCxnSpPr/>
          <p:nvPr/>
        </p:nvCxnSpPr>
        <p:spPr>
          <a:xfrm>
            <a:off x="879214" y="3578823"/>
            <a:ext cx="0" cy="947350"/>
          </a:xfrm>
          <a:prstGeom prst="straightConnector1">
            <a:avLst/>
          </a:prstGeom>
          <a:ln w="25400">
            <a:solidFill>
              <a:srgbClr val="C0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1667547" y="3347646"/>
            <a:ext cx="0" cy="947350"/>
          </a:xfrm>
          <a:prstGeom prst="straightConnector1">
            <a:avLst/>
          </a:prstGeom>
          <a:ln w="25400">
            <a:solidFill>
              <a:srgbClr val="C0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2476836" y="2819400"/>
            <a:ext cx="9189" cy="759423"/>
          </a:xfrm>
          <a:prstGeom prst="straightConnector1">
            <a:avLst/>
          </a:prstGeom>
          <a:ln w="25400">
            <a:solidFill>
              <a:srgbClr val="C0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3293185" y="2514600"/>
            <a:ext cx="0" cy="137160"/>
          </a:xfrm>
          <a:prstGeom prst="straightConnector1">
            <a:avLst/>
          </a:prstGeom>
          <a:ln w="25400">
            <a:solidFill>
              <a:srgbClr val="C0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282738" y="4003867"/>
            <a:ext cx="0" cy="947350"/>
          </a:xfrm>
          <a:prstGeom prst="straightConnector1">
            <a:avLst/>
          </a:prstGeom>
          <a:ln w="25400">
            <a:solidFill>
              <a:schemeClr val="accent4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2119929" y="3937299"/>
            <a:ext cx="0" cy="947350"/>
          </a:xfrm>
          <a:prstGeom prst="straightConnector1">
            <a:avLst/>
          </a:prstGeom>
          <a:ln w="25400">
            <a:solidFill>
              <a:schemeClr val="accent4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2929218" y="3821321"/>
            <a:ext cx="0" cy="947350"/>
          </a:xfrm>
          <a:prstGeom prst="straightConnector1">
            <a:avLst/>
          </a:prstGeom>
          <a:ln w="25400">
            <a:solidFill>
              <a:schemeClr val="accent4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3716992" y="3684723"/>
            <a:ext cx="0" cy="947350"/>
          </a:xfrm>
          <a:prstGeom prst="straightConnector1">
            <a:avLst/>
          </a:prstGeom>
          <a:ln w="25400">
            <a:solidFill>
              <a:schemeClr val="accent4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CECCE-2625-4AB5-8C1A-2BB9559D5087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808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3371" y="2578356"/>
            <a:ext cx="6967709" cy="3080600"/>
          </a:xfrm>
          <a:prstGeom prst="rect">
            <a:avLst/>
          </a:prstGeom>
        </p:spPr>
      </p:pic>
      <p:sp>
        <p:nvSpPr>
          <p:cNvPr id="19" name="Rectangular Callout 18"/>
          <p:cNvSpPr/>
          <p:nvPr/>
        </p:nvSpPr>
        <p:spPr>
          <a:xfrm flipH="1">
            <a:off x="7691008" y="1387271"/>
            <a:ext cx="1437749" cy="435283"/>
          </a:xfrm>
          <a:prstGeom prst="wedgeRectCallout">
            <a:avLst>
              <a:gd name="adj1" fmla="val -9801"/>
              <a:gd name="adj2" fmla="val 244475"/>
            </a:avLst>
          </a:prstGeom>
          <a:solidFill>
            <a:schemeClr val="accent6">
              <a:lumMod val="40000"/>
              <a:lumOff val="60000"/>
              <a:alpha val="84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60729"/>
            <a:ext cx="10515600" cy="1325563"/>
          </a:xfrm>
        </p:spPr>
        <p:txBody>
          <a:bodyPr/>
          <a:lstStyle/>
          <a:p>
            <a:r>
              <a:rPr lang="en-US" b="1" dirty="0" smtClean="0"/>
              <a:t>Access and Storage Trade Off: </a:t>
            </a:r>
            <a:r>
              <a:rPr lang="en-US" sz="4000" b="1" dirty="0" smtClean="0">
                <a:solidFill>
                  <a:schemeClr val="accent4">
                    <a:lumMod val="50000"/>
                  </a:schemeClr>
                </a:solidFill>
              </a:rPr>
              <a:t>Dataset</a:t>
            </a:r>
            <a:endParaRPr lang="en-US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0" y="1280160"/>
            <a:ext cx="12193795" cy="44820"/>
            <a:chOff x="0" y="1269402"/>
            <a:chExt cx="12193795" cy="44820"/>
          </a:xfrm>
        </p:grpSpPr>
        <p:cxnSp>
          <p:nvCxnSpPr>
            <p:cNvPr id="21" name="Straight Connector 20"/>
            <p:cNvCxnSpPr/>
            <p:nvPr/>
          </p:nvCxnSpPr>
          <p:spPr>
            <a:xfrm>
              <a:off x="0" y="1269402"/>
              <a:ext cx="12192000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1795" y="1314222"/>
              <a:ext cx="12192000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Left Brace 3"/>
          <p:cNvSpPr/>
          <p:nvPr/>
        </p:nvSpPr>
        <p:spPr>
          <a:xfrm>
            <a:off x="2732443" y="3113525"/>
            <a:ext cx="203352" cy="1402330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68188" y="3354243"/>
            <a:ext cx="18718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0070C0"/>
                </a:solidFill>
              </a:rPr>
              <a:t>Science Workload</a:t>
            </a:r>
            <a:endParaRPr lang="en-US" sz="2400" b="1" dirty="0">
              <a:solidFill>
                <a:srgbClr val="0070C0"/>
              </a:solidFill>
            </a:endParaRPr>
          </a:p>
        </p:txBody>
      </p:sp>
      <p:sp>
        <p:nvSpPr>
          <p:cNvPr id="10" name="Left Brace 9"/>
          <p:cNvSpPr/>
          <p:nvPr/>
        </p:nvSpPr>
        <p:spPr>
          <a:xfrm>
            <a:off x="2732442" y="4694278"/>
            <a:ext cx="215153" cy="750832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68188" y="4654195"/>
            <a:ext cx="18718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C00000"/>
                </a:solidFill>
              </a:rPr>
              <a:t>C</a:t>
            </a:r>
            <a:r>
              <a:rPr lang="en-US" altLang="zh-CN" sz="2400" b="1" dirty="0" smtClean="0">
                <a:solidFill>
                  <a:srgbClr val="C00000"/>
                </a:solidFill>
              </a:rPr>
              <a:t>uration</a:t>
            </a:r>
            <a:r>
              <a:rPr lang="en-US" sz="2400" b="1" dirty="0" smtClean="0">
                <a:solidFill>
                  <a:srgbClr val="C00000"/>
                </a:solidFill>
              </a:rPr>
              <a:t> Workload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6" name="Rectangular Callout 5"/>
          <p:cNvSpPr/>
          <p:nvPr/>
        </p:nvSpPr>
        <p:spPr>
          <a:xfrm flipH="1">
            <a:off x="4147966" y="2088046"/>
            <a:ext cx="1323190" cy="368915"/>
          </a:xfrm>
          <a:prstGeom prst="wedgeRectCallout">
            <a:avLst>
              <a:gd name="adj1" fmla="val -42571"/>
              <a:gd name="adj2" fmla="val 105040"/>
            </a:avLst>
          </a:prstGeom>
          <a:solidFill>
            <a:schemeClr val="accent4">
              <a:lumMod val="20000"/>
              <a:lumOff val="80000"/>
              <a:alpha val="84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147966" y="2073680"/>
            <a:ext cx="1678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# of versions</a:t>
            </a:r>
            <a:endParaRPr lang="en-US" dirty="0"/>
          </a:p>
        </p:txBody>
      </p:sp>
      <p:sp>
        <p:nvSpPr>
          <p:cNvPr id="14" name="Rectangular Callout 13"/>
          <p:cNvSpPr/>
          <p:nvPr/>
        </p:nvSpPr>
        <p:spPr>
          <a:xfrm flipH="1">
            <a:off x="5024367" y="1519426"/>
            <a:ext cx="1301127" cy="524892"/>
          </a:xfrm>
          <a:prstGeom prst="wedgeRectCallout">
            <a:avLst>
              <a:gd name="adj1" fmla="val -32505"/>
              <a:gd name="adj2" fmla="val 171461"/>
            </a:avLst>
          </a:prstGeom>
          <a:solidFill>
            <a:schemeClr val="accent6">
              <a:lumMod val="40000"/>
              <a:lumOff val="60000"/>
              <a:alpha val="84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5049108" y="1577474"/>
            <a:ext cx="1678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# of records</a:t>
            </a:r>
            <a:endParaRPr lang="en-US" dirty="0"/>
          </a:p>
        </p:txBody>
      </p:sp>
      <p:sp>
        <p:nvSpPr>
          <p:cNvPr id="16" name="Rectangular Callout 15"/>
          <p:cNvSpPr/>
          <p:nvPr/>
        </p:nvSpPr>
        <p:spPr>
          <a:xfrm flipH="1">
            <a:off x="6434862" y="1847334"/>
            <a:ext cx="1568823" cy="569712"/>
          </a:xfrm>
          <a:prstGeom prst="wedgeRectCallout">
            <a:avLst>
              <a:gd name="adj1" fmla="val -4625"/>
              <a:gd name="adj2" fmla="val 91721"/>
            </a:avLst>
          </a:prstGeom>
          <a:solidFill>
            <a:schemeClr val="accent4">
              <a:lumMod val="20000"/>
              <a:lumOff val="80000"/>
              <a:alpha val="84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6434864" y="1803605"/>
            <a:ext cx="16781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Sum of records</a:t>
            </a:r>
          </a:p>
          <a:p>
            <a:r>
              <a:rPr lang="en-US" dirty="0" smtClean="0"/>
              <a:t>In all versions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700412" y="1455047"/>
            <a:ext cx="1566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# of branches</a:t>
            </a:r>
            <a:endParaRPr lang="en-US" dirty="0"/>
          </a:p>
        </p:txBody>
      </p:sp>
      <p:sp>
        <p:nvSpPr>
          <p:cNvPr id="23" name="Rectangular Callout 22"/>
          <p:cNvSpPr/>
          <p:nvPr/>
        </p:nvSpPr>
        <p:spPr>
          <a:xfrm flipH="1">
            <a:off x="8947624" y="1892155"/>
            <a:ext cx="1572594" cy="578050"/>
          </a:xfrm>
          <a:prstGeom prst="wedgeRectCallout">
            <a:avLst>
              <a:gd name="adj1" fmla="val 36629"/>
              <a:gd name="adj2" fmla="val 83102"/>
            </a:avLst>
          </a:prstGeom>
          <a:solidFill>
            <a:schemeClr val="accent4">
              <a:lumMod val="20000"/>
              <a:lumOff val="80000"/>
              <a:alpha val="84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8947625" y="1822554"/>
            <a:ext cx="17803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# of updates from its parent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357227" y="5650691"/>
            <a:ext cx="3988200" cy="40011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Versioning Benchmark Datasets [1]</a:t>
            </a:r>
            <a:endParaRPr lang="en-US" sz="20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385887" y="6096103"/>
            <a:ext cx="976794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smtClean="0"/>
              <a:t>[1] Maddox</a:t>
            </a:r>
            <a:r>
              <a:rPr lang="en-US" sz="1600" i="1" dirty="0"/>
              <a:t>, Michael, David </a:t>
            </a:r>
            <a:r>
              <a:rPr lang="en-US" sz="1600" i="1" dirty="0" err="1"/>
              <a:t>Goehring</a:t>
            </a:r>
            <a:r>
              <a:rPr lang="en-US" sz="1600" i="1" dirty="0"/>
              <a:t>, Aaron J. Elmore, Samuel Madden, Aditya </a:t>
            </a:r>
            <a:r>
              <a:rPr lang="en-US" sz="1600" i="1" dirty="0" err="1"/>
              <a:t>Parameswaran</a:t>
            </a:r>
            <a:r>
              <a:rPr lang="en-US" sz="1600" i="1" dirty="0"/>
              <a:t>, </a:t>
            </a:r>
            <a:r>
              <a:rPr lang="en-US" sz="1600" i="1" dirty="0" err="1" smtClean="0"/>
              <a:t>Amol</a:t>
            </a:r>
            <a:r>
              <a:rPr lang="en-US" sz="1600" i="1" dirty="0" smtClean="0"/>
              <a:t> </a:t>
            </a:r>
            <a:r>
              <a:rPr lang="en-US" sz="1600" i="1" dirty="0"/>
              <a:t>Deshpande. </a:t>
            </a:r>
            <a:r>
              <a:rPr lang="en-US" sz="1600" i="1" dirty="0" smtClean="0"/>
              <a:t>Decibel</a:t>
            </a:r>
            <a:r>
              <a:rPr lang="en-US" sz="1600" i="1" dirty="0"/>
              <a:t>: The relational dataset branching </a:t>
            </a:r>
            <a:r>
              <a:rPr lang="en-US" sz="1600" i="1" dirty="0" smtClean="0"/>
              <a:t>system. PVLDB 2016</a:t>
            </a:r>
            <a:endParaRPr lang="en-US" sz="1600" i="1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CECCE-2625-4AB5-8C1A-2BB9559D5087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319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79061"/>
            <a:ext cx="10515600" cy="1325563"/>
          </a:xfrm>
        </p:spPr>
        <p:txBody>
          <a:bodyPr/>
          <a:lstStyle/>
          <a:p>
            <a:r>
              <a:rPr lang="en-US" b="1" dirty="0" smtClean="0"/>
              <a:t>Access and Storage Trade Off: </a:t>
            </a:r>
            <a:r>
              <a:rPr lang="en-US" sz="4000" b="1" dirty="0">
                <a:solidFill>
                  <a:schemeClr val="accent4">
                    <a:lumMod val="50000"/>
                  </a:schemeClr>
                </a:solidFill>
              </a:rPr>
              <a:t>Formulation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839788" y="1573586"/>
                <a:ext cx="5157787" cy="823912"/>
              </a:xfrm>
            </p:spPr>
            <p:txBody>
              <a:bodyPr>
                <a:normAutofit/>
              </a:bodyPr>
              <a:lstStyle/>
              <a:p>
                <a:r>
                  <a:rPr lang="en-US" sz="2800" dirty="0" smtClean="0">
                    <a:solidFill>
                      <a:schemeClr val="accent1"/>
                    </a:solidFill>
                  </a:rPr>
                  <a:t>Average Checkout C</a:t>
                </a:r>
                <a:r>
                  <a:rPr lang="en-US" altLang="zh-CN" sz="2800" dirty="0" smtClean="0">
                    <a:solidFill>
                      <a:schemeClr val="accent1"/>
                    </a:solidFill>
                  </a:rPr>
                  <a:t>ost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chemeClr val="accent5"/>
                            </a:solidFill>
                            <a:latin typeface="Cambria Math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𝒞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𝑎𝑣𝑔</m:t>
                        </m:r>
                      </m:sub>
                    </m:sSub>
                  </m:oMath>
                </a14:m>
                <a:endParaRPr lang="en-US" sz="28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39788" y="1573586"/>
                <a:ext cx="5157787" cy="823912"/>
              </a:xfrm>
              <a:blipFill>
                <a:blip r:embed="rId3"/>
                <a:stretch>
                  <a:fillRect l="-2482" b="-192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>
              <a:xfrm>
                <a:off x="839788" y="2397498"/>
                <a:ext cx="5157787" cy="3684588"/>
              </a:xfrm>
            </p:spPr>
            <p:txBody>
              <a:bodyPr/>
              <a:lstStyle/>
              <a:p>
                <a:r>
                  <a:rPr lang="en-US" sz="2400" dirty="0" smtClean="0"/>
                  <a:t>Version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sz="2400" b="0" i="1" dirty="0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zh-CN" altLang="en-US" sz="2400" i="1" dirty="0" smtClean="0">
                            <a:latin typeface="Cambria Math" panose="02040503050406030204" pitchFamily="18" charset="0"/>
                          </a:rPr>
                          <m:t>𝒫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sz="2400" dirty="0" smtClean="0"/>
                  <a:t>: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𝒞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b="0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ℛ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</m:oMath>
                </a14:m>
                <a:endParaRPr lang="en-US" sz="240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𝒞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𝑎𝑣𝑔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sz="2400" b="0" i="1" smtClean="0">
                                <a:latin typeface="Cambria Math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sz="2400" i="1" smtClean="0">
                                    <a:latin typeface="Cambria Math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𝒞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sz="2400" b="0" i="1" smtClean="0">
                                <a:latin typeface="Cambria Math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  <m:sup/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400" b="0" i="1" smtClean="0">
                                    <a:latin typeface="Cambria Math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ℛ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𝒱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</m:e>
                        </m:nary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US" sz="24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839788" y="2397498"/>
                <a:ext cx="5157787" cy="3684588"/>
              </a:xfrm>
              <a:blipFill>
                <a:blip r:embed="rId4"/>
                <a:stretch>
                  <a:fillRect l="-1655" t="-23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Placeholder 4"/>
              <p:cNvSpPr>
                <a:spLocks noGrp="1"/>
              </p:cNvSpPr>
              <p:nvPr>
                <p:ph type="body" sz="quarter" idx="3"/>
              </p:nvPr>
            </p:nvSpPr>
            <p:spPr>
              <a:xfrm>
                <a:off x="6172200" y="1562828"/>
                <a:ext cx="5183188" cy="823912"/>
              </a:xfrm>
            </p:spPr>
            <p:txBody>
              <a:bodyPr>
                <a:normAutofit/>
              </a:bodyPr>
              <a:lstStyle/>
              <a:p>
                <a:r>
                  <a:rPr lang="en-US" sz="2800" dirty="0" smtClean="0">
                    <a:solidFill>
                      <a:srgbClr val="C00000"/>
                    </a:solidFill>
                  </a:rPr>
                  <a:t>Storage Cost </a:t>
                </a: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𝒮</m:t>
                    </m:r>
                  </m:oMath>
                </a14:m>
                <a:endParaRPr lang="en-US" sz="28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" name="Tex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3"/>
              </p:nvPr>
            </p:nvSpPr>
            <p:spPr>
              <a:xfrm>
                <a:off x="6172200" y="1562828"/>
                <a:ext cx="5183188" cy="823912"/>
              </a:xfrm>
              <a:blipFill>
                <a:blip r:embed="rId5"/>
                <a:stretch>
                  <a:fillRect l="-2471" b="-213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sz="quarter" idx="4"/>
              </p:nvPr>
            </p:nvSpPr>
            <p:spPr>
              <a:xfrm>
                <a:off x="6172200" y="2397498"/>
                <a:ext cx="5183188" cy="3684588"/>
              </a:xfrm>
            </p:spPr>
            <p:txBody>
              <a:bodyPr/>
              <a:lstStyle/>
              <a:p>
                <a:r>
                  <a:rPr lang="en-US" sz="2400" dirty="0" smtClean="0"/>
                  <a:t>Total # of records in all partitions </a:t>
                </a:r>
                <a:endParaRPr lang="en-US" altLang="zh-CN" sz="2400" dirty="0"/>
              </a:p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𝒮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b="0" i="1" smtClean="0">
                            <a:latin typeface="Cambria Math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xfrm>
                <a:off x="6172200" y="2397498"/>
                <a:ext cx="5183188" cy="3684588"/>
              </a:xfrm>
              <a:blipFill>
                <a:blip r:embed="rId6"/>
                <a:stretch>
                  <a:fillRect l="-1647" t="-23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" name="Group 23"/>
          <p:cNvGrpSpPr/>
          <p:nvPr/>
        </p:nvGrpSpPr>
        <p:grpSpPr>
          <a:xfrm>
            <a:off x="0" y="1280160"/>
            <a:ext cx="12193795" cy="44820"/>
            <a:chOff x="0" y="1269402"/>
            <a:chExt cx="12193795" cy="44820"/>
          </a:xfrm>
        </p:grpSpPr>
        <p:cxnSp>
          <p:nvCxnSpPr>
            <p:cNvPr id="25" name="Straight Connector 24"/>
            <p:cNvCxnSpPr/>
            <p:nvPr/>
          </p:nvCxnSpPr>
          <p:spPr>
            <a:xfrm>
              <a:off x="0" y="1269402"/>
              <a:ext cx="12192000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1795" y="1314222"/>
              <a:ext cx="12192000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CECCE-2625-4AB5-8C1A-2BB9559D5087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030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60729"/>
            <a:ext cx="10515600" cy="1325563"/>
          </a:xfrm>
        </p:spPr>
        <p:txBody>
          <a:bodyPr/>
          <a:lstStyle/>
          <a:p>
            <a:r>
              <a:rPr lang="en-US" b="1" dirty="0" smtClean="0"/>
              <a:t>Access and Storage Trade Off: </a:t>
            </a:r>
            <a:r>
              <a:rPr lang="en-US" sz="4000" b="1" dirty="0" smtClean="0">
                <a:solidFill>
                  <a:schemeClr val="accent4">
                    <a:lumMod val="50000"/>
                  </a:schemeClr>
                </a:solidFill>
              </a:rPr>
              <a:t>T</a:t>
            </a:r>
            <a:r>
              <a:rPr lang="en-US" altLang="zh-CN" sz="4000" b="1" dirty="0" smtClean="0">
                <a:solidFill>
                  <a:schemeClr val="accent4">
                    <a:lumMod val="50000"/>
                  </a:schemeClr>
                </a:solidFill>
              </a:rPr>
              <a:t>wo Extremes</a:t>
            </a:r>
            <a:endParaRPr lang="en-US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573586"/>
            <a:ext cx="5157787" cy="823912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accent1"/>
                </a:solidFill>
              </a:rPr>
              <a:t>All in One </a:t>
            </a:r>
            <a:r>
              <a:rPr lang="en-US" sz="2800" dirty="0" smtClean="0">
                <a:solidFill>
                  <a:schemeClr val="accent1"/>
                </a:solidFill>
              </a:rPr>
              <a:t>Table</a:t>
            </a:r>
            <a:endParaRPr lang="en-US" sz="2800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>
              <a:xfrm>
                <a:off x="839788" y="2397498"/>
                <a:ext cx="5157787" cy="3684588"/>
              </a:xfrm>
            </p:spPr>
            <p:txBody>
              <a:bodyPr/>
              <a:lstStyle/>
              <a:p>
                <a:r>
                  <a:rPr lang="en-US" sz="2400" dirty="0" smtClean="0"/>
                  <a:t>S</a:t>
                </a:r>
                <a:r>
                  <a:rPr lang="en-US" altLang="zh-CN" sz="2400" dirty="0" smtClean="0"/>
                  <a:t>torage Cost: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altLang="zh-CN" sz="2400" dirty="0"/>
              </a:p>
              <a:p>
                <a:r>
                  <a:rPr lang="en-US" sz="2400" dirty="0" smtClean="0"/>
                  <a:t>Average Checkout </a:t>
                </a:r>
                <a:r>
                  <a:rPr lang="en-US" sz="2400" dirty="0"/>
                  <a:t>Cost: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sz="24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839788" y="2397498"/>
                <a:ext cx="5157787" cy="3684588"/>
              </a:xfrm>
              <a:blipFill>
                <a:blip r:embed="rId3"/>
                <a:stretch>
                  <a:fillRect l="-1655" t="-23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573586"/>
            <a:ext cx="5183188" cy="823912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Each Version as One </a:t>
            </a:r>
            <a:r>
              <a:rPr lang="en-US" sz="2800" dirty="0" smtClean="0">
                <a:solidFill>
                  <a:srgbClr val="C00000"/>
                </a:solidFill>
              </a:rPr>
              <a:t>Table</a:t>
            </a:r>
            <a:endParaRPr lang="en-US" sz="2800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sz="quarter" idx="4"/>
              </p:nvPr>
            </p:nvSpPr>
            <p:spPr>
              <a:xfrm>
                <a:off x="6172200" y="2397498"/>
                <a:ext cx="5183188" cy="3684588"/>
              </a:xfrm>
            </p:spPr>
            <p:txBody>
              <a:bodyPr/>
              <a:lstStyle/>
              <a:p>
                <a:r>
                  <a:rPr lang="en-US" sz="2400" dirty="0" smtClean="0"/>
                  <a:t>S</a:t>
                </a:r>
                <a:r>
                  <a:rPr lang="en-US" altLang="zh-CN" sz="2400" dirty="0" smtClean="0"/>
                  <a:t>torage Cost: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altLang="zh-CN" sz="2400" dirty="0"/>
              </a:p>
              <a:p>
                <a:r>
                  <a:rPr lang="en-US" sz="2400" dirty="0" smtClean="0"/>
                  <a:t>Average Checkout Cost: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sz="2400" i="1">
                                <a:latin typeface="Cambria Math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|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xfrm>
                <a:off x="6172200" y="2397498"/>
                <a:ext cx="5183188" cy="3684588"/>
              </a:xfrm>
              <a:blipFill>
                <a:blip r:embed="rId4"/>
                <a:stretch>
                  <a:fillRect l="-1647" t="-23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oup 19"/>
          <p:cNvGrpSpPr/>
          <p:nvPr/>
        </p:nvGrpSpPr>
        <p:grpSpPr>
          <a:xfrm>
            <a:off x="0" y="1280160"/>
            <a:ext cx="12193795" cy="44820"/>
            <a:chOff x="0" y="1269402"/>
            <a:chExt cx="12193795" cy="44820"/>
          </a:xfrm>
        </p:grpSpPr>
        <p:cxnSp>
          <p:nvCxnSpPr>
            <p:cNvPr id="21" name="Straight Connector 20"/>
            <p:cNvCxnSpPr/>
            <p:nvPr/>
          </p:nvCxnSpPr>
          <p:spPr>
            <a:xfrm>
              <a:off x="0" y="1269402"/>
              <a:ext cx="12192000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1795" y="1314222"/>
              <a:ext cx="12192000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3" name="Picture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18681" y="3743325"/>
            <a:ext cx="4295775" cy="2419350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CECCE-2625-4AB5-8C1A-2BB9559D5087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575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880556" y="1828377"/>
            <a:ext cx="3232727" cy="3158836"/>
            <a:chOff x="880556" y="1828377"/>
            <a:chExt cx="3232727" cy="315883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Oval 3"/>
                <p:cNvSpPr/>
                <p:nvPr/>
              </p:nvSpPr>
              <p:spPr>
                <a:xfrm>
                  <a:off x="1997906" y="1946543"/>
                  <a:ext cx="437661" cy="437662"/>
                </a:xfrm>
                <a:prstGeom prst="ellipse">
                  <a:avLst/>
                </a:prstGeom>
                <a:noFill/>
                <a:ln w="222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" name="Oval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97906" y="1946543"/>
                  <a:ext cx="437661" cy="437662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2222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Oval 5"/>
                <p:cNvSpPr/>
                <p:nvPr/>
              </p:nvSpPr>
              <p:spPr>
                <a:xfrm>
                  <a:off x="1262285" y="3046082"/>
                  <a:ext cx="437661" cy="437662"/>
                </a:xfrm>
                <a:prstGeom prst="ellipse">
                  <a:avLst/>
                </a:prstGeom>
                <a:noFill/>
                <a:ln w="222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" name="Oval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62285" y="3046082"/>
                  <a:ext cx="437661" cy="437662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2222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Oval 6"/>
                <p:cNvSpPr/>
                <p:nvPr/>
              </p:nvSpPr>
              <p:spPr>
                <a:xfrm>
                  <a:off x="2693033" y="3044363"/>
                  <a:ext cx="437661" cy="437662"/>
                </a:xfrm>
                <a:prstGeom prst="ellipse">
                  <a:avLst/>
                </a:prstGeom>
                <a:noFill/>
                <a:ln w="222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Oval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93033" y="3044363"/>
                  <a:ext cx="437661" cy="437662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2222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Oval 7"/>
                <p:cNvSpPr/>
                <p:nvPr/>
              </p:nvSpPr>
              <p:spPr>
                <a:xfrm>
                  <a:off x="1262285" y="4105067"/>
                  <a:ext cx="437661" cy="437662"/>
                </a:xfrm>
                <a:prstGeom prst="ellipse">
                  <a:avLst/>
                </a:prstGeom>
                <a:noFill/>
                <a:ln w="222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Oval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62285" y="4105067"/>
                  <a:ext cx="437661" cy="437662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2222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Oval 8"/>
                <p:cNvSpPr/>
                <p:nvPr/>
              </p:nvSpPr>
              <p:spPr>
                <a:xfrm>
                  <a:off x="2112207" y="4105067"/>
                  <a:ext cx="437661" cy="437662"/>
                </a:xfrm>
                <a:prstGeom prst="ellipse">
                  <a:avLst/>
                </a:prstGeom>
                <a:noFill/>
                <a:ln w="222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Oval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12207" y="4105067"/>
                  <a:ext cx="437661" cy="437662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2222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Oval 9"/>
                <p:cNvSpPr/>
                <p:nvPr/>
              </p:nvSpPr>
              <p:spPr>
                <a:xfrm>
                  <a:off x="2718964" y="4105067"/>
                  <a:ext cx="437661" cy="437662"/>
                </a:xfrm>
                <a:prstGeom prst="ellipse">
                  <a:avLst/>
                </a:prstGeom>
                <a:noFill/>
                <a:ln w="222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" name="Oval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18964" y="4105067"/>
                  <a:ext cx="437661" cy="437662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 w="2222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Oval 10"/>
                <p:cNvSpPr/>
                <p:nvPr/>
              </p:nvSpPr>
              <p:spPr>
                <a:xfrm>
                  <a:off x="3337445" y="4105067"/>
                  <a:ext cx="437661" cy="437662"/>
                </a:xfrm>
                <a:prstGeom prst="ellipse">
                  <a:avLst/>
                </a:prstGeom>
                <a:noFill/>
                <a:ln w="222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" name="Oval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37445" y="4105067"/>
                  <a:ext cx="437661" cy="437662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 w="2222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" name="Straight Arrow Connector 25"/>
            <p:cNvCxnSpPr>
              <a:stCxn id="4" idx="3"/>
              <a:endCxn id="6" idx="0"/>
            </p:cNvCxnSpPr>
            <p:nvPr/>
          </p:nvCxnSpPr>
          <p:spPr>
            <a:xfrm flipH="1">
              <a:off x="1481116" y="2320111"/>
              <a:ext cx="580884" cy="72597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4" idx="5"/>
              <a:endCxn id="7" idx="0"/>
            </p:cNvCxnSpPr>
            <p:nvPr/>
          </p:nvCxnSpPr>
          <p:spPr>
            <a:xfrm>
              <a:off x="2371473" y="2320111"/>
              <a:ext cx="540391" cy="72425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stCxn id="6" idx="4"/>
              <a:endCxn id="8" idx="0"/>
            </p:cNvCxnSpPr>
            <p:nvPr/>
          </p:nvCxnSpPr>
          <p:spPr>
            <a:xfrm>
              <a:off x="1481116" y="3483744"/>
              <a:ext cx="0" cy="6213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7" idx="3"/>
              <a:endCxn id="9" idx="0"/>
            </p:cNvCxnSpPr>
            <p:nvPr/>
          </p:nvCxnSpPr>
          <p:spPr>
            <a:xfrm flipH="1">
              <a:off x="2331038" y="3417931"/>
              <a:ext cx="426089" cy="68713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7" idx="4"/>
              <a:endCxn id="10" idx="0"/>
            </p:cNvCxnSpPr>
            <p:nvPr/>
          </p:nvCxnSpPr>
          <p:spPr>
            <a:xfrm>
              <a:off x="2911864" y="3482025"/>
              <a:ext cx="25931" cy="6230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stCxn id="7" idx="5"/>
              <a:endCxn id="11" idx="0"/>
            </p:cNvCxnSpPr>
            <p:nvPr/>
          </p:nvCxnSpPr>
          <p:spPr>
            <a:xfrm>
              <a:off x="3066600" y="3417931"/>
              <a:ext cx="489676" cy="68713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Rounded Rectangle 45"/>
            <p:cNvSpPr/>
            <p:nvPr/>
          </p:nvSpPr>
          <p:spPr>
            <a:xfrm>
              <a:off x="880556" y="1828377"/>
              <a:ext cx="3232727" cy="3158836"/>
            </a:xfrm>
            <a:prstGeom prst="roundRect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384970" y="1950779"/>
              <a:ext cx="4084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7</a:t>
              </a:r>
              <a:endParaRPr lang="en-US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1521715" y="2384205"/>
              <a:ext cx="4084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6</a:t>
              </a:r>
              <a:endParaRPr lang="en-US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578790" y="2354276"/>
              <a:ext cx="4084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981225" y="3078528"/>
              <a:ext cx="4084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8</a:t>
              </a:r>
              <a:endParaRPr lang="en-US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099583" y="3038463"/>
              <a:ext cx="453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185448" y="3587387"/>
              <a:ext cx="4084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6</a:t>
              </a:r>
              <a:endParaRPr lang="en-US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2253127" y="3589367"/>
              <a:ext cx="4084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8</a:t>
              </a:r>
              <a:endParaRPr lang="en-US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881151" y="3593706"/>
              <a:ext cx="4084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6</a:t>
              </a:r>
              <a:endParaRPr lang="en-US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311438" y="3576833"/>
              <a:ext cx="4084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7</a:t>
              </a:r>
              <a:endParaRPr lang="en-US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3402825" y="4536920"/>
              <a:ext cx="4084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8</a:t>
              </a:r>
              <a:endParaRPr lang="en-US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1262286" y="4535635"/>
              <a:ext cx="4636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30</a:t>
              </a:r>
              <a:endParaRPr lang="en-US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2138199" y="4535635"/>
              <a:ext cx="4509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12</a:t>
              </a:r>
              <a:endParaRPr lang="en-US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2757127" y="4529130"/>
              <a:ext cx="4636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</p:grpSp>
      <p:grpSp>
        <p:nvGrpSpPr>
          <p:cNvPr id="141" name="Group 140"/>
          <p:cNvGrpSpPr/>
          <p:nvPr/>
        </p:nvGrpSpPr>
        <p:grpSpPr>
          <a:xfrm>
            <a:off x="1774180" y="5257800"/>
            <a:ext cx="1300435" cy="1380483"/>
            <a:chOff x="4980373" y="2017254"/>
            <a:chExt cx="2610035" cy="3185679"/>
          </a:xfrm>
        </p:grpSpPr>
        <p:pic>
          <p:nvPicPr>
            <p:cNvPr id="142" name="Picture 141"/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139" t="20154" r="10665" b="24149"/>
            <a:stretch/>
          </p:blipFill>
          <p:spPr>
            <a:xfrm>
              <a:off x="4980373" y="2017254"/>
              <a:ext cx="2610035" cy="1835655"/>
            </a:xfrm>
            <a:prstGeom prst="rect">
              <a:avLst/>
            </a:prstGeom>
          </p:spPr>
        </p:pic>
        <p:pic>
          <p:nvPicPr>
            <p:cNvPr id="143" name="Picture 142"/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897" t="38074" r="10665" b="20387"/>
            <a:stretch/>
          </p:blipFill>
          <p:spPr>
            <a:xfrm>
              <a:off x="5005350" y="3833886"/>
              <a:ext cx="2585058" cy="1369047"/>
            </a:xfrm>
            <a:prstGeom prst="rect">
              <a:avLst/>
            </a:prstGeom>
          </p:spPr>
        </p:pic>
      </p:grpSp>
      <p:grpSp>
        <p:nvGrpSpPr>
          <p:cNvPr id="144" name="Group 143"/>
          <p:cNvGrpSpPr/>
          <p:nvPr/>
        </p:nvGrpSpPr>
        <p:grpSpPr>
          <a:xfrm>
            <a:off x="0" y="1280160"/>
            <a:ext cx="12193795" cy="44820"/>
            <a:chOff x="0" y="1269402"/>
            <a:chExt cx="12193795" cy="44820"/>
          </a:xfrm>
        </p:grpSpPr>
        <p:cxnSp>
          <p:nvCxnSpPr>
            <p:cNvPr id="145" name="Straight Connector 144"/>
            <p:cNvCxnSpPr/>
            <p:nvPr/>
          </p:nvCxnSpPr>
          <p:spPr>
            <a:xfrm>
              <a:off x="0" y="1269402"/>
              <a:ext cx="12192000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/>
          </p:nvCxnSpPr>
          <p:spPr>
            <a:xfrm>
              <a:off x="1795" y="1314222"/>
              <a:ext cx="12192000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7" name="Title 1"/>
          <p:cNvSpPr>
            <a:spLocks noGrp="1"/>
          </p:cNvSpPr>
          <p:nvPr>
            <p:ph type="title"/>
          </p:nvPr>
        </p:nvSpPr>
        <p:spPr>
          <a:xfrm>
            <a:off x="839788" y="236031"/>
            <a:ext cx="10515600" cy="1325563"/>
          </a:xfrm>
        </p:spPr>
        <p:txBody>
          <a:bodyPr/>
          <a:lstStyle/>
          <a:p>
            <a:r>
              <a:rPr lang="en-US" b="1" dirty="0" smtClean="0"/>
              <a:t>Partitioning: </a:t>
            </a:r>
            <a:r>
              <a:rPr lang="en-US" sz="4000" b="1" dirty="0" err="1" smtClean="0">
                <a:solidFill>
                  <a:schemeClr val="accent4">
                    <a:lumMod val="50000"/>
                  </a:schemeClr>
                </a:solidFill>
              </a:rPr>
              <a:t>LyreSplit</a:t>
            </a:r>
            <a:r>
              <a:rPr lang="en-US" sz="4000" b="1" dirty="0" smtClean="0">
                <a:solidFill>
                  <a:schemeClr val="accent4">
                    <a:lumMod val="50000"/>
                  </a:schemeClr>
                </a:solidFill>
              </a:rPr>
              <a:t> Illustration</a:t>
            </a:r>
            <a:endParaRPr lang="en-US" sz="40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/>
              <p:cNvSpPr txBox="1"/>
              <p:nvPr/>
            </p:nvSpPr>
            <p:spPr>
              <a:xfrm>
                <a:off x="4495012" y="2605723"/>
                <a:ext cx="1514199" cy="26697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i="1"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𝒞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𝑎𝑣𝑔</m:t>
                          </m:r>
                        </m:sub>
                      </m:sSub>
                      <m:r>
                        <a:rPr lang="en-US" altLang="zh-CN" sz="2200" b="0" i="0" smtClean="0">
                          <a:latin typeface="Cambria Math" panose="02040503050406030204" pitchFamily="18" charset="0"/>
                        </a:rPr>
                        <m:t>=48</m:t>
                      </m:r>
                    </m:oMath>
                  </m:oMathPara>
                </a14:m>
                <a:endParaRPr lang="en-US" altLang="zh-CN" sz="2200" b="0" dirty="0" smtClean="0"/>
              </a:p>
              <a:p>
                <a:endParaRPr lang="en-US" altLang="zh-CN" sz="2200" b="0" dirty="0" smtClean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200" i="1"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𝒞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𝑎𝑣𝑔</m:t>
                          </m:r>
                        </m:sub>
                        <m:sup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sz="2200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20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85</m:t>
                          </m:r>
                        </m:num>
                        <m:den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den>
                      </m:f>
                    </m:oMath>
                  </m:oMathPara>
                </a14:m>
                <a:endParaRPr lang="en-US" sz="2200" dirty="0" smtClean="0"/>
              </a:p>
              <a:p>
                <a:pPr algn="ctr"/>
                <a:endParaRPr lang="en-US" sz="22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 lang="en-US" sz="2200" dirty="0" smtClean="0"/>
              </a:p>
              <a:p>
                <a:pPr algn="ctr"/>
                <a:endParaRPr lang="en-US" dirty="0"/>
              </a:p>
              <a:p>
                <a:endParaRPr lang="en-US" altLang="zh-CN" b="0" dirty="0" smtClean="0"/>
              </a:p>
            </p:txBody>
          </p:sp>
        </mc:Choice>
        <mc:Fallback xmlns=""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5012" y="2605723"/>
                <a:ext cx="1514199" cy="266970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6370995" y="2991897"/>
                <a:ext cx="3076227" cy="12622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400" dirty="0" smtClean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Current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𝒞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𝑎𝑣𝑔</m:t>
                        </m:r>
                      </m:sub>
                    </m:sSub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sSubSup>
                      <m:sSubSup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f>
                          <m:f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den>
                        </m:f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𝒞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𝑎𝑣𝑔</m:t>
                        </m:r>
                      </m:sub>
                      <m:sup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endParaRPr lang="en-US" i="1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𝜹</m:t>
                    </m:r>
                  </m:oMath>
                </a14:m>
                <a:r>
                  <a:rPr lang="en-US" sz="2400" b="1" dirty="0" smtClean="0">
                    <a:solidFill>
                      <a:schemeClr val="tx1"/>
                    </a:solidFill>
                  </a:rPr>
                  <a:t>-coherent: </a:t>
                </a:r>
                <a:r>
                  <a:rPr lang="en-US" sz="2400" b="1" dirty="0" smtClean="0">
                    <a:solidFill>
                      <a:srgbClr val="C00000"/>
                    </a:solidFill>
                  </a:rPr>
                  <a:t>NO</a:t>
                </a:r>
                <a:endParaRPr lang="en-US" altLang="zh-CN" sz="2400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 algn="ctr"/>
                <a:r>
                  <a:rPr lang="en-US" dirty="0" smtClean="0"/>
                  <a:t> </a:t>
                </a: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0995" y="2991897"/>
                <a:ext cx="3076227" cy="1262205"/>
              </a:xfrm>
              <a:prstGeom prst="rect">
                <a:avLst/>
              </a:prstGeom>
              <a:blipFill rotWithShape="0">
                <a:blip r:embed="rId12"/>
                <a:stretch>
                  <a:fillRect l="-25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CECCE-2625-4AB5-8C1A-2BB9559D5087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799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265" y="2430386"/>
            <a:ext cx="381000" cy="381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/>
              <p:cNvSpPr/>
              <p:nvPr/>
            </p:nvSpPr>
            <p:spPr>
              <a:xfrm>
                <a:off x="1997906" y="1946543"/>
                <a:ext cx="437661" cy="437662"/>
              </a:xfrm>
              <a:prstGeom prst="ellipse">
                <a:avLst/>
              </a:prstGeom>
              <a:no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Oval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7906" y="1946543"/>
                <a:ext cx="437661" cy="437662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222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/>
              <p:cNvSpPr/>
              <p:nvPr/>
            </p:nvSpPr>
            <p:spPr>
              <a:xfrm>
                <a:off x="1262285" y="3046082"/>
                <a:ext cx="437661" cy="437662"/>
              </a:xfrm>
              <a:prstGeom prst="ellipse">
                <a:avLst/>
              </a:prstGeom>
              <a:no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Oval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2285" y="3046082"/>
                <a:ext cx="437661" cy="437662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222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/>
              <p:cNvSpPr/>
              <p:nvPr/>
            </p:nvSpPr>
            <p:spPr>
              <a:xfrm>
                <a:off x="2693033" y="3044363"/>
                <a:ext cx="437661" cy="437662"/>
              </a:xfrm>
              <a:prstGeom prst="ellipse">
                <a:avLst/>
              </a:prstGeom>
              <a:no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Oval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3033" y="3044363"/>
                <a:ext cx="437661" cy="437662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222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/>
              <p:cNvSpPr/>
              <p:nvPr/>
            </p:nvSpPr>
            <p:spPr>
              <a:xfrm>
                <a:off x="1262285" y="4105067"/>
                <a:ext cx="437661" cy="437662"/>
              </a:xfrm>
              <a:prstGeom prst="ellipse">
                <a:avLst/>
              </a:prstGeom>
              <a:no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Oval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2285" y="4105067"/>
                <a:ext cx="437661" cy="437662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222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/>
              <p:cNvSpPr/>
              <p:nvPr/>
            </p:nvSpPr>
            <p:spPr>
              <a:xfrm>
                <a:off x="2112207" y="4105067"/>
                <a:ext cx="437661" cy="437662"/>
              </a:xfrm>
              <a:prstGeom prst="ellipse">
                <a:avLst/>
              </a:prstGeom>
              <a:no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Oval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2207" y="4105067"/>
                <a:ext cx="437661" cy="437662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 w="222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/>
              <p:cNvSpPr/>
              <p:nvPr/>
            </p:nvSpPr>
            <p:spPr>
              <a:xfrm>
                <a:off x="2718964" y="4105067"/>
                <a:ext cx="437661" cy="437662"/>
              </a:xfrm>
              <a:prstGeom prst="ellipse">
                <a:avLst/>
              </a:prstGeom>
              <a:no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Oval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8964" y="4105067"/>
                <a:ext cx="437661" cy="437662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 w="222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/>
              <p:cNvSpPr/>
              <p:nvPr/>
            </p:nvSpPr>
            <p:spPr>
              <a:xfrm>
                <a:off x="3337445" y="4105067"/>
                <a:ext cx="437661" cy="437662"/>
              </a:xfrm>
              <a:prstGeom prst="ellipse">
                <a:avLst/>
              </a:prstGeom>
              <a:no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Oval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7445" y="4105067"/>
                <a:ext cx="437661" cy="437662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 w="222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/>
          <p:cNvCxnSpPr>
            <a:stCxn id="4" idx="3"/>
            <a:endCxn id="6" idx="0"/>
          </p:cNvCxnSpPr>
          <p:nvPr/>
        </p:nvCxnSpPr>
        <p:spPr>
          <a:xfrm flipH="1">
            <a:off x="1481116" y="2320111"/>
            <a:ext cx="580884" cy="725971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4" idx="5"/>
            <a:endCxn id="7" idx="0"/>
          </p:cNvCxnSpPr>
          <p:nvPr/>
        </p:nvCxnSpPr>
        <p:spPr>
          <a:xfrm>
            <a:off x="2371473" y="2320111"/>
            <a:ext cx="540391" cy="724252"/>
          </a:xfrm>
          <a:prstGeom prst="straightConnector1">
            <a:avLst/>
          </a:prstGeom>
          <a:ln w="19050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6" idx="4"/>
            <a:endCxn id="8" idx="0"/>
          </p:cNvCxnSpPr>
          <p:nvPr/>
        </p:nvCxnSpPr>
        <p:spPr>
          <a:xfrm>
            <a:off x="1481116" y="3483744"/>
            <a:ext cx="0" cy="62132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7" idx="3"/>
            <a:endCxn id="9" idx="0"/>
          </p:cNvCxnSpPr>
          <p:nvPr/>
        </p:nvCxnSpPr>
        <p:spPr>
          <a:xfrm flipH="1">
            <a:off x="2331038" y="3417931"/>
            <a:ext cx="426089" cy="68713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7" idx="4"/>
            <a:endCxn id="10" idx="0"/>
          </p:cNvCxnSpPr>
          <p:nvPr/>
        </p:nvCxnSpPr>
        <p:spPr>
          <a:xfrm>
            <a:off x="2911864" y="3482025"/>
            <a:ext cx="25931" cy="62304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7" idx="5"/>
            <a:endCxn id="11" idx="0"/>
          </p:cNvCxnSpPr>
          <p:nvPr/>
        </p:nvCxnSpPr>
        <p:spPr>
          <a:xfrm>
            <a:off x="3066600" y="3417931"/>
            <a:ext cx="489676" cy="68713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ounded Rectangle 45"/>
          <p:cNvSpPr/>
          <p:nvPr/>
        </p:nvSpPr>
        <p:spPr>
          <a:xfrm>
            <a:off x="838200" y="1801368"/>
            <a:ext cx="3232727" cy="3158836"/>
          </a:xfrm>
          <a:prstGeom prst="round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2384970" y="1950779"/>
            <a:ext cx="408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1521715" y="2384205"/>
            <a:ext cx="408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2578790" y="2354276"/>
            <a:ext cx="408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981225" y="3078528"/>
            <a:ext cx="408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3099583" y="3038463"/>
            <a:ext cx="453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1185448" y="3587387"/>
            <a:ext cx="408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2253127" y="3589367"/>
            <a:ext cx="408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2881151" y="3593706"/>
            <a:ext cx="408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3311438" y="3576833"/>
            <a:ext cx="408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3402825" y="4536920"/>
            <a:ext cx="408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1262286" y="4535635"/>
            <a:ext cx="463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30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2138199" y="4535635"/>
            <a:ext cx="450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2757127" y="4529130"/>
            <a:ext cx="463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4471184" y="1801368"/>
            <a:ext cx="3232727" cy="3158836"/>
            <a:chOff x="4429610" y="2504028"/>
            <a:chExt cx="3232727" cy="315883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Oval 29"/>
                <p:cNvSpPr/>
                <p:nvPr/>
              </p:nvSpPr>
              <p:spPr>
                <a:xfrm>
                  <a:off x="5578558" y="2649977"/>
                  <a:ext cx="437661" cy="437662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222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0" name="Oval 2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78558" y="2649977"/>
                  <a:ext cx="437661" cy="437662"/>
                </a:xfrm>
                <a:prstGeom prst="ellipse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 w="2222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Oval 31"/>
                <p:cNvSpPr/>
                <p:nvPr/>
              </p:nvSpPr>
              <p:spPr>
                <a:xfrm>
                  <a:off x="4842937" y="3749516"/>
                  <a:ext cx="437661" cy="437662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222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" name="Oval 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42937" y="3749516"/>
                  <a:ext cx="437661" cy="437662"/>
                </a:xfrm>
                <a:prstGeom prst="ellipse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 w="2222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Oval 32"/>
                <p:cNvSpPr/>
                <p:nvPr/>
              </p:nvSpPr>
              <p:spPr>
                <a:xfrm>
                  <a:off x="6273685" y="3747797"/>
                  <a:ext cx="437661" cy="437662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222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3" name="Oval 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73685" y="3747797"/>
                  <a:ext cx="437661" cy="437662"/>
                </a:xfrm>
                <a:prstGeom prst="ellipse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 w="2222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Oval 34"/>
                <p:cNvSpPr/>
                <p:nvPr/>
              </p:nvSpPr>
              <p:spPr>
                <a:xfrm>
                  <a:off x="4842937" y="4808501"/>
                  <a:ext cx="437661" cy="437662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222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5" name="Oval 3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42937" y="4808501"/>
                  <a:ext cx="437661" cy="437662"/>
                </a:xfrm>
                <a:prstGeom prst="ellipse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 w="2222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Oval 35"/>
                <p:cNvSpPr/>
                <p:nvPr/>
              </p:nvSpPr>
              <p:spPr>
                <a:xfrm>
                  <a:off x="5692859" y="4808501"/>
                  <a:ext cx="437661" cy="437662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222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6" name="Oval 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92859" y="4808501"/>
                  <a:ext cx="437661" cy="437662"/>
                </a:xfrm>
                <a:prstGeom prst="ellipse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 w="2222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Oval 37"/>
                <p:cNvSpPr/>
                <p:nvPr/>
              </p:nvSpPr>
              <p:spPr>
                <a:xfrm>
                  <a:off x="6299616" y="4808501"/>
                  <a:ext cx="437661" cy="437662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222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8" name="Oval 3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99616" y="4808501"/>
                  <a:ext cx="437661" cy="437662"/>
                </a:xfrm>
                <a:prstGeom prst="ellipse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 w="2222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Oval 38"/>
                <p:cNvSpPr/>
                <p:nvPr/>
              </p:nvSpPr>
              <p:spPr>
                <a:xfrm>
                  <a:off x="6918097" y="4808501"/>
                  <a:ext cx="437661" cy="437662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222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9" name="Oval 3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18097" y="4808501"/>
                  <a:ext cx="437661" cy="437662"/>
                </a:xfrm>
                <a:prstGeom prst="ellipse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 w="2222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1" name="Straight Arrow Connector 40"/>
            <p:cNvCxnSpPr>
              <a:stCxn id="30" idx="3"/>
              <a:endCxn id="32" idx="0"/>
            </p:cNvCxnSpPr>
            <p:nvPr/>
          </p:nvCxnSpPr>
          <p:spPr>
            <a:xfrm flipH="1">
              <a:off x="5061768" y="3023545"/>
              <a:ext cx="580884" cy="72597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stCxn id="32" idx="4"/>
              <a:endCxn id="35" idx="0"/>
            </p:cNvCxnSpPr>
            <p:nvPr/>
          </p:nvCxnSpPr>
          <p:spPr>
            <a:xfrm>
              <a:off x="5061768" y="4187178"/>
              <a:ext cx="0" cy="6213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>
              <a:stCxn id="33" idx="3"/>
              <a:endCxn id="36" idx="0"/>
            </p:cNvCxnSpPr>
            <p:nvPr/>
          </p:nvCxnSpPr>
          <p:spPr>
            <a:xfrm flipH="1">
              <a:off x="5911690" y="4121365"/>
              <a:ext cx="426089" cy="68713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>
              <a:stCxn id="33" idx="4"/>
              <a:endCxn id="38" idx="0"/>
            </p:cNvCxnSpPr>
            <p:nvPr/>
          </p:nvCxnSpPr>
          <p:spPr>
            <a:xfrm>
              <a:off x="6492516" y="4185459"/>
              <a:ext cx="25931" cy="6230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>
              <a:stCxn id="33" idx="5"/>
              <a:endCxn id="39" idx="0"/>
            </p:cNvCxnSpPr>
            <p:nvPr/>
          </p:nvCxnSpPr>
          <p:spPr>
            <a:xfrm>
              <a:off x="6647252" y="4121365"/>
              <a:ext cx="489676" cy="68713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Rounded Rectangle 61"/>
            <p:cNvSpPr/>
            <p:nvPr/>
          </p:nvSpPr>
          <p:spPr>
            <a:xfrm>
              <a:off x="4429610" y="2504028"/>
              <a:ext cx="3232727" cy="3158836"/>
            </a:xfrm>
            <a:prstGeom prst="roundRect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5965622" y="2654213"/>
              <a:ext cx="4084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7</a:t>
              </a:r>
              <a:endParaRPr lang="en-US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5102367" y="3087639"/>
              <a:ext cx="4084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6</a:t>
              </a:r>
              <a:endParaRPr lang="en-US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4561877" y="3781962"/>
              <a:ext cx="4084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8</a:t>
              </a:r>
              <a:endParaRPr lang="en-US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6680235" y="3741897"/>
              <a:ext cx="453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4766100" y="4290821"/>
              <a:ext cx="4084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6</a:t>
              </a:r>
              <a:endParaRPr lang="en-US" dirty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5833779" y="4292801"/>
              <a:ext cx="4084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8</a:t>
              </a:r>
              <a:endParaRPr lang="en-US" dirty="0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6461803" y="4297140"/>
              <a:ext cx="4084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6</a:t>
              </a:r>
              <a:endParaRPr lang="en-US" dirty="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6892090" y="4280267"/>
              <a:ext cx="4084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7</a:t>
              </a:r>
              <a:endParaRPr lang="en-US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6983477" y="5240354"/>
              <a:ext cx="4084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8</a:t>
              </a:r>
              <a:endParaRPr lang="en-US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4842938" y="5239069"/>
              <a:ext cx="4636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30</a:t>
              </a:r>
              <a:endParaRPr lang="en-US" dirty="0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5718851" y="5239069"/>
              <a:ext cx="4509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12</a:t>
              </a:r>
              <a:endParaRPr lang="en-US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6337779" y="5232564"/>
              <a:ext cx="4636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414490" y="5330952"/>
            <a:ext cx="1548125" cy="1177705"/>
            <a:chOff x="5414490" y="5324428"/>
            <a:chExt cx="1548125" cy="1177705"/>
          </a:xfrm>
        </p:grpSpPr>
        <p:pic>
          <p:nvPicPr>
            <p:cNvPr id="131" name="Picture 130"/>
            <p:cNvPicPr>
              <a:picLocks noChangeAspect="1"/>
            </p:cNvPicPr>
            <p:nvPr/>
          </p:nvPicPr>
          <p:blipFill rotWithShape="1"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474" t="20154" r="10665" b="20387"/>
            <a:stretch/>
          </p:blipFill>
          <p:spPr>
            <a:xfrm>
              <a:off x="5414490" y="5324428"/>
              <a:ext cx="1350128" cy="1017988"/>
            </a:xfrm>
            <a:prstGeom prst="rect">
              <a:avLst/>
            </a:prstGeom>
          </p:spPr>
        </p:pic>
        <p:grpSp>
          <p:nvGrpSpPr>
            <p:cNvPr id="132" name="Group 131"/>
            <p:cNvGrpSpPr/>
            <p:nvPr/>
          </p:nvGrpSpPr>
          <p:grpSpPr>
            <a:xfrm>
              <a:off x="5766273" y="5604528"/>
              <a:ext cx="1196342" cy="897605"/>
              <a:chOff x="6577248" y="4954059"/>
              <a:chExt cx="2599013" cy="1959639"/>
            </a:xfrm>
          </p:grpSpPr>
          <p:sp>
            <p:nvSpPr>
              <p:cNvPr id="133" name="Rectangle 132"/>
              <p:cNvSpPr/>
              <p:nvPr/>
            </p:nvSpPr>
            <p:spPr>
              <a:xfrm>
                <a:off x="6648500" y="4977670"/>
                <a:ext cx="2513255" cy="184625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34" name="Picture 133"/>
              <p:cNvPicPr>
                <a:picLocks noChangeAspect="1"/>
              </p:cNvPicPr>
              <p:nvPr/>
            </p:nvPicPr>
            <p:blipFill rotWithShape="1"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474" t="20154" r="10665" b="20387"/>
              <a:stretch/>
            </p:blipFill>
            <p:spPr>
              <a:xfrm>
                <a:off x="6577248" y="4954059"/>
                <a:ext cx="2599013" cy="1959639"/>
              </a:xfrm>
              <a:prstGeom prst="rect">
                <a:avLst/>
              </a:prstGeom>
            </p:spPr>
          </p:pic>
        </p:grpSp>
      </p:grpSp>
      <p:grpSp>
        <p:nvGrpSpPr>
          <p:cNvPr id="141" name="Group 140"/>
          <p:cNvGrpSpPr/>
          <p:nvPr/>
        </p:nvGrpSpPr>
        <p:grpSpPr>
          <a:xfrm>
            <a:off x="1774180" y="5257800"/>
            <a:ext cx="1300435" cy="1380483"/>
            <a:chOff x="4980373" y="2017254"/>
            <a:chExt cx="2610035" cy="3185679"/>
          </a:xfrm>
        </p:grpSpPr>
        <p:pic>
          <p:nvPicPr>
            <p:cNvPr id="142" name="Picture 141"/>
            <p:cNvPicPr>
              <a:picLocks noChangeAspect="1"/>
            </p:cNvPicPr>
            <p:nvPr/>
          </p:nvPicPr>
          <p:blipFill rotWithShape="1"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139" t="20154" r="10665" b="24149"/>
            <a:stretch/>
          </p:blipFill>
          <p:spPr>
            <a:xfrm>
              <a:off x="4980373" y="2017254"/>
              <a:ext cx="2610035" cy="1835655"/>
            </a:xfrm>
            <a:prstGeom prst="rect">
              <a:avLst/>
            </a:prstGeom>
          </p:spPr>
        </p:pic>
        <p:pic>
          <p:nvPicPr>
            <p:cNvPr id="143" name="Picture 142"/>
            <p:cNvPicPr>
              <a:picLocks noChangeAspect="1"/>
            </p:cNvPicPr>
            <p:nvPr/>
          </p:nvPicPr>
          <p:blipFill rotWithShape="1"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897" t="38074" r="10665" b="20387"/>
            <a:stretch/>
          </p:blipFill>
          <p:spPr>
            <a:xfrm>
              <a:off x="5005350" y="3833886"/>
              <a:ext cx="2585058" cy="1369047"/>
            </a:xfrm>
            <a:prstGeom prst="rect">
              <a:avLst/>
            </a:prstGeom>
          </p:spPr>
        </p:pic>
      </p:grpSp>
      <p:grpSp>
        <p:nvGrpSpPr>
          <p:cNvPr id="144" name="Group 143"/>
          <p:cNvGrpSpPr/>
          <p:nvPr/>
        </p:nvGrpSpPr>
        <p:grpSpPr>
          <a:xfrm>
            <a:off x="0" y="1280160"/>
            <a:ext cx="12193795" cy="44820"/>
            <a:chOff x="0" y="1269402"/>
            <a:chExt cx="12193795" cy="44820"/>
          </a:xfrm>
        </p:grpSpPr>
        <p:cxnSp>
          <p:nvCxnSpPr>
            <p:cNvPr id="145" name="Straight Connector 144"/>
            <p:cNvCxnSpPr/>
            <p:nvPr/>
          </p:nvCxnSpPr>
          <p:spPr>
            <a:xfrm>
              <a:off x="0" y="1269402"/>
              <a:ext cx="12192000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/>
          </p:nvCxnSpPr>
          <p:spPr>
            <a:xfrm>
              <a:off x="1795" y="1314222"/>
              <a:ext cx="12192000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7" name="Title 1"/>
          <p:cNvSpPr>
            <a:spLocks noGrp="1"/>
          </p:cNvSpPr>
          <p:nvPr>
            <p:ph type="title"/>
          </p:nvPr>
        </p:nvSpPr>
        <p:spPr>
          <a:xfrm>
            <a:off x="839788" y="236031"/>
            <a:ext cx="10515600" cy="1325563"/>
          </a:xfrm>
        </p:spPr>
        <p:txBody>
          <a:bodyPr/>
          <a:lstStyle/>
          <a:p>
            <a:r>
              <a:rPr lang="en-US" b="1" dirty="0" smtClean="0"/>
              <a:t>Partitioning: </a:t>
            </a:r>
            <a:r>
              <a:rPr lang="en-US" sz="4000" b="1" dirty="0" err="1" smtClean="0">
                <a:solidFill>
                  <a:schemeClr val="accent4">
                    <a:lumMod val="50000"/>
                  </a:schemeClr>
                </a:solidFill>
              </a:rPr>
              <a:t>LyreSplit</a:t>
            </a:r>
            <a:r>
              <a:rPr lang="en-US" sz="4000" b="1" dirty="0" smtClean="0">
                <a:solidFill>
                  <a:schemeClr val="accent4">
                    <a:lumMod val="50000"/>
                  </a:schemeClr>
                </a:solidFill>
              </a:rPr>
              <a:t> Illustration</a:t>
            </a:r>
            <a:endParaRPr lang="en-US" sz="40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4176943" y="3162211"/>
            <a:ext cx="189652" cy="3198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9114248" y="2170599"/>
                <a:ext cx="2969741" cy="115550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schemeClr val="accent5"/>
                              </a:solidFill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𝒞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𝑎𝑣𝑔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sSubSup>
                        <m:sSubSupPr>
                          <m:ctrlPr>
                            <a:rPr lang="en-US" sz="2400" i="1">
                              <a:solidFill>
                                <a:schemeClr val="accent5"/>
                              </a:solidFill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f>
                            <m:fPr>
                              <m:ctrlPr>
                                <a:rPr lang="en-US" sz="2400" i="1">
                                  <a:solidFill>
                                    <a:schemeClr val="accent5"/>
                                  </a:solidFill>
                                  <a:latin typeface="Cambria Math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</m:den>
                          </m:f>
                          <m:r>
                            <a:rPr lang="en-US" sz="2400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𝒞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𝑎𝑣𝑔</m:t>
                          </m:r>
                        </m:sub>
                        <m:sup>
                          <m:r>
                            <a:rPr lang="en-US" sz="2400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𝜹</m:t>
                    </m:r>
                  </m:oMath>
                </a14:m>
                <a:r>
                  <a:rPr lang="en-US" sz="2400" b="1" dirty="0"/>
                  <a:t>-</a:t>
                </a:r>
                <a:r>
                  <a:rPr lang="en-US" sz="2400" b="1" dirty="0" smtClean="0"/>
                  <a:t>coherent: 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NO</a:t>
                </a:r>
                <a:endParaRPr lang="en-US" altLang="zh-CN" sz="2400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4248" y="2170599"/>
                <a:ext cx="2969741" cy="1155509"/>
              </a:xfrm>
              <a:prstGeom prst="rect">
                <a:avLst/>
              </a:prstGeom>
              <a:blipFill rotWithShape="0">
                <a:blip r:embed="rId19"/>
                <a:stretch>
                  <a:fillRect b="-110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/>
              <p:cNvSpPr txBox="1"/>
              <p:nvPr/>
            </p:nvSpPr>
            <p:spPr>
              <a:xfrm>
                <a:off x="7838191" y="2146113"/>
                <a:ext cx="1514199" cy="19938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i="1" smtClean="0">
                              <a:solidFill>
                                <a:schemeClr val="accent5"/>
                              </a:solidFill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𝒞</m:t>
                          </m:r>
                        </m:e>
                        <m:sub>
                          <m:r>
                            <a:rPr lang="en-US" sz="2200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𝑎𝑣𝑔</m:t>
                          </m:r>
                        </m:sub>
                      </m:sSub>
                      <m:r>
                        <a:rPr lang="en-US" altLang="zh-CN" sz="2200" b="0" i="0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2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33</m:t>
                      </m:r>
                    </m:oMath>
                  </m:oMathPara>
                </a14:m>
                <a:endParaRPr lang="en-US" altLang="zh-CN" sz="2200" b="0" dirty="0" smtClean="0">
                  <a:solidFill>
                    <a:schemeClr val="accent5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200" i="1">
                              <a:solidFill>
                                <a:schemeClr val="accent5"/>
                              </a:solidFill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200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200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𝒞</m:t>
                          </m:r>
                        </m:e>
                        <m:sub>
                          <m:r>
                            <a:rPr lang="en-US" sz="2200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𝑎𝑣𝑔</m:t>
                          </m:r>
                        </m:sub>
                        <m:sup>
                          <m:r>
                            <a:rPr lang="en-US" sz="2200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sz="2200" b="0" i="0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200" i="1" smtClean="0">
                              <a:solidFill>
                                <a:schemeClr val="accent5"/>
                              </a:solidFill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2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45</m:t>
                          </m:r>
                        </m:num>
                        <m:den>
                          <m:r>
                            <a:rPr lang="en-US" sz="22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sz="2200" dirty="0">
                  <a:solidFill>
                    <a:schemeClr val="accent5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r>
                        <a:rPr lang="en-US" sz="22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 lang="en-US" sz="2200" dirty="0" smtClean="0">
                  <a:solidFill>
                    <a:schemeClr val="accent5"/>
                  </a:solidFill>
                </a:endParaRPr>
              </a:p>
              <a:p>
                <a:pPr algn="ctr"/>
                <a:endParaRPr lang="en-US" dirty="0"/>
              </a:p>
              <a:p>
                <a:endParaRPr lang="en-US" altLang="zh-CN" b="0" dirty="0" smtClean="0"/>
              </a:p>
            </p:txBody>
          </p:sp>
        </mc:Choice>
        <mc:Fallback xmlns=""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8191" y="2146113"/>
                <a:ext cx="1514199" cy="1993816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CECCE-2625-4AB5-8C1A-2BB9559D5087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258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265" y="2430386"/>
            <a:ext cx="381000" cy="381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/>
              <p:cNvSpPr/>
              <p:nvPr/>
            </p:nvSpPr>
            <p:spPr>
              <a:xfrm>
                <a:off x="1997906" y="1946543"/>
                <a:ext cx="437661" cy="437662"/>
              </a:xfrm>
              <a:prstGeom prst="ellipse">
                <a:avLst/>
              </a:prstGeom>
              <a:no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Oval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7906" y="1946543"/>
                <a:ext cx="437661" cy="437662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222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/>
              <p:cNvSpPr/>
              <p:nvPr/>
            </p:nvSpPr>
            <p:spPr>
              <a:xfrm>
                <a:off x="1262285" y="3046082"/>
                <a:ext cx="437661" cy="437662"/>
              </a:xfrm>
              <a:prstGeom prst="ellipse">
                <a:avLst/>
              </a:prstGeom>
              <a:no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Oval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2285" y="3046082"/>
                <a:ext cx="437661" cy="437662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222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/>
              <p:cNvSpPr/>
              <p:nvPr/>
            </p:nvSpPr>
            <p:spPr>
              <a:xfrm>
                <a:off x="2693033" y="3044363"/>
                <a:ext cx="437661" cy="437662"/>
              </a:xfrm>
              <a:prstGeom prst="ellipse">
                <a:avLst/>
              </a:prstGeom>
              <a:no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Oval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3033" y="3044363"/>
                <a:ext cx="437661" cy="437662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222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/>
              <p:cNvSpPr/>
              <p:nvPr/>
            </p:nvSpPr>
            <p:spPr>
              <a:xfrm>
                <a:off x="1262285" y="4105067"/>
                <a:ext cx="437661" cy="437662"/>
              </a:xfrm>
              <a:prstGeom prst="ellipse">
                <a:avLst/>
              </a:prstGeom>
              <a:no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Oval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2285" y="4105067"/>
                <a:ext cx="437661" cy="437662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222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/>
              <p:cNvSpPr/>
              <p:nvPr/>
            </p:nvSpPr>
            <p:spPr>
              <a:xfrm>
                <a:off x="2112207" y="4105067"/>
                <a:ext cx="437661" cy="437662"/>
              </a:xfrm>
              <a:prstGeom prst="ellipse">
                <a:avLst/>
              </a:prstGeom>
              <a:no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Oval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2207" y="4105067"/>
                <a:ext cx="437661" cy="437662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 w="222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/>
              <p:cNvSpPr/>
              <p:nvPr/>
            </p:nvSpPr>
            <p:spPr>
              <a:xfrm>
                <a:off x="2718964" y="4105067"/>
                <a:ext cx="437661" cy="437662"/>
              </a:xfrm>
              <a:prstGeom prst="ellipse">
                <a:avLst/>
              </a:prstGeom>
              <a:no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Oval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8964" y="4105067"/>
                <a:ext cx="437661" cy="437662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 w="222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/>
              <p:cNvSpPr/>
              <p:nvPr/>
            </p:nvSpPr>
            <p:spPr>
              <a:xfrm>
                <a:off x="3337445" y="4105067"/>
                <a:ext cx="437661" cy="437662"/>
              </a:xfrm>
              <a:prstGeom prst="ellipse">
                <a:avLst/>
              </a:prstGeom>
              <a:no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Oval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7445" y="4105067"/>
                <a:ext cx="437661" cy="437662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 w="222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/>
          <p:cNvCxnSpPr>
            <a:stCxn id="4" idx="3"/>
            <a:endCxn id="6" idx="0"/>
          </p:cNvCxnSpPr>
          <p:nvPr/>
        </p:nvCxnSpPr>
        <p:spPr>
          <a:xfrm flipH="1">
            <a:off x="1481116" y="2320111"/>
            <a:ext cx="580884" cy="725971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4" idx="5"/>
            <a:endCxn id="7" idx="0"/>
          </p:cNvCxnSpPr>
          <p:nvPr/>
        </p:nvCxnSpPr>
        <p:spPr>
          <a:xfrm>
            <a:off x="2371473" y="2320111"/>
            <a:ext cx="540391" cy="724252"/>
          </a:xfrm>
          <a:prstGeom prst="straightConnector1">
            <a:avLst/>
          </a:prstGeom>
          <a:ln w="19050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6" idx="4"/>
            <a:endCxn id="8" idx="0"/>
          </p:cNvCxnSpPr>
          <p:nvPr/>
        </p:nvCxnSpPr>
        <p:spPr>
          <a:xfrm>
            <a:off x="1481116" y="3483744"/>
            <a:ext cx="0" cy="62132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7" idx="3"/>
            <a:endCxn id="9" idx="0"/>
          </p:cNvCxnSpPr>
          <p:nvPr/>
        </p:nvCxnSpPr>
        <p:spPr>
          <a:xfrm flipH="1">
            <a:off x="2331038" y="3417931"/>
            <a:ext cx="426089" cy="68713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7" idx="4"/>
            <a:endCxn id="10" idx="0"/>
          </p:cNvCxnSpPr>
          <p:nvPr/>
        </p:nvCxnSpPr>
        <p:spPr>
          <a:xfrm>
            <a:off x="2911864" y="3482025"/>
            <a:ext cx="25931" cy="62304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7" idx="5"/>
            <a:endCxn id="11" idx="0"/>
          </p:cNvCxnSpPr>
          <p:nvPr/>
        </p:nvCxnSpPr>
        <p:spPr>
          <a:xfrm>
            <a:off x="3066600" y="3417931"/>
            <a:ext cx="489676" cy="68713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ounded Rectangle 45"/>
          <p:cNvSpPr/>
          <p:nvPr/>
        </p:nvSpPr>
        <p:spPr>
          <a:xfrm>
            <a:off x="838200" y="1801368"/>
            <a:ext cx="3232727" cy="3158836"/>
          </a:xfrm>
          <a:prstGeom prst="round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2384970" y="1950779"/>
            <a:ext cx="408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1521715" y="2384205"/>
            <a:ext cx="408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2578790" y="2354276"/>
            <a:ext cx="408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981225" y="3078528"/>
            <a:ext cx="408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3099583" y="3038463"/>
            <a:ext cx="453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1185448" y="3587387"/>
            <a:ext cx="408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2253127" y="3589367"/>
            <a:ext cx="408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2881151" y="3593706"/>
            <a:ext cx="408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3311438" y="3576833"/>
            <a:ext cx="408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3402825" y="4536920"/>
            <a:ext cx="408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1262286" y="4535635"/>
            <a:ext cx="463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30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2138199" y="4535635"/>
            <a:ext cx="450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2757127" y="4529130"/>
            <a:ext cx="463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4471184" y="1801368"/>
            <a:ext cx="3232727" cy="3158836"/>
            <a:chOff x="4429610" y="2504028"/>
            <a:chExt cx="3232727" cy="315883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Oval 29"/>
                <p:cNvSpPr/>
                <p:nvPr/>
              </p:nvSpPr>
              <p:spPr>
                <a:xfrm>
                  <a:off x="5578558" y="2649977"/>
                  <a:ext cx="437661" cy="437662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222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0" name="Oval 2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78558" y="2649977"/>
                  <a:ext cx="437661" cy="437662"/>
                </a:xfrm>
                <a:prstGeom prst="ellipse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 w="2222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Oval 31"/>
                <p:cNvSpPr/>
                <p:nvPr/>
              </p:nvSpPr>
              <p:spPr>
                <a:xfrm>
                  <a:off x="4842937" y="3749516"/>
                  <a:ext cx="437661" cy="437662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222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" name="Oval 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42937" y="3749516"/>
                  <a:ext cx="437661" cy="437662"/>
                </a:xfrm>
                <a:prstGeom prst="ellipse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 w="2222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Oval 32"/>
                <p:cNvSpPr/>
                <p:nvPr/>
              </p:nvSpPr>
              <p:spPr>
                <a:xfrm>
                  <a:off x="6273685" y="3747797"/>
                  <a:ext cx="437661" cy="437662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222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3" name="Oval 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73685" y="3747797"/>
                  <a:ext cx="437661" cy="437662"/>
                </a:xfrm>
                <a:prstGeom prst="ellipse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 w="2222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Oval 34"/>
                <p:cNvSpPr/>
                <p:nvPr/>
              </p:nvSpPr>
              <p:spPr>
                <a:xfrm>
                  <a:off x="4842937" y="4808501"/>
                  <a:ext cx="437661" cy="437662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222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5" name="Oval 3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42937" y="4808501"/>
                  <a:ext cx="437661" cy="437662"/>
                </a:xfrm>
                <a:prstGeom prst="ellipse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 w="2222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Oval 35"/>
                <p:cNvSpPr/>
                <p:nvPr/>
              </p:nvSpPr>
              <p:spPr>
                <a:xfrm>
                  <a:off x="5692859" y="4808501"/>
                  <a:ext cx="437661" cy="437662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222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6" name="Oval 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92859" y="4808501"/>
                  <a:ext cx="437661" cy="437662"/>
                </a:xfrm>
                <a:prstGeom prst="ellipse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 w="2222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Oval 37"/>
                <p:cNvSpPr/>
                <p:nvPr/>
              </p:nvSpPr>
              <p:spPr>
                <a:xfrm>
                  <a:off x="6299616" y="4808501"/>
                  <a:ext cx="437661" cy="437662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222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8" name="Oval 3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99616" y="4808501"/>
                  <a:ext cx="437661" cy="437662"/>
                </a:xfrm>
                <a:prstGeom prst="ellipse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 w="2222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Oval 38"/>
                <p:cNvSpPr/>
                <p:nvPr/>
              </p:nvSpPr>
              <p:spPr>
                <a:xfrm>
                  <a:off x="6918097" y="4808501"/>
                  <a:ext cx="437661" cy="437662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222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9" name="Oval 3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18097" y="4808501"/>
                  <a:ext cx="437661" cy="437662"/>
                </a:xfrm>
                <a:prstGeom prst="ellipse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 w="2222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1" name="Straight Arrow Connector 40"/>
            <p:cNvCxnSpPr>
              <a:stCxn id="30" idx="3"/>
              <a:endCxn id="32" idx="0"/>
            </p:cNvCxnSpPr>
            <p:nvPr/>
          </p:nvCxnSpPr>
          <p:spPr>
            <a:xfrm flipH="1">
              <a:off x="5061768" y="3023545"/>
              <a:ext cx="580884" cy="72597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stCxn id="32" idx="4"/>
              <a:endCxn id="35" idx="0"/>
            </p:cNvCxnSpPr>
            <p:nvPr/>
          </p:nvCxnSpPr>
          <p:spPr>
            <a:xfrm>
              <a:off x="5061768" y="4187178"/>
              <a:ext cx="0" cy="6213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>
              <a:stCxn id="33" idx="3"/>
              <a:endCxn id="36" idx="0"/>
            </p:cNvCxnSpPr>
            <p:nvPr/>
          </p:nvCxnSpPr>
          <p:spPr>
            <a:xfrm flipH="1">
              <a:off x="5911690" y="4121365"/>
              <a:ext cx="426089" cy="68713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>
              <a:stCxn id="33" idx="4"/>
              <a:endCxn id="38" idx="0"/>
            </p:cNvCxnSpPr>
            <p:nvPr/>
          </p:nvCxnSpPr>
          <p:spPr>
            <a:xfrm>
              <a:off x="6492516" y="4185459"/>
              <a:ext cx="25931" cy="6230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>
              <a:stCxn id="33" idx="5"/>
              <a:endCxn id="39" idx="0"/>
            </p:cNvCxnSpPr>
            <p:nvPr/>
          </p:nvCxnSpPr>
          <p:spPr>
            <a:xfrm>
              <a:off x="6647252" y="4121365"/>
              <a:ext cx="489676" cy="68713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Rounded Rectangle 61"/>
            <p:cNvSpPr/>
            <p:nvPr/>
          </p:nvSpPr>
          <p:spPr>
            <a:xfrm>
              <a:off x="4429610" y="2504028"/>
              <a:ext cx="3232727" cy="3158836"/>
            </a:xfrm>
            <a:prstGeom prst="roundRect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5965622" y="2654213"/>
              <a:ext cx="4084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7</a:t>
              </a:r>
              <a:endParaRPr lang="en-US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5102367" y="3087639"/>
              <a:ext cx="4084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6</a:t>
              </a:r>
              <a:endParaRPr lang="en-US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4561877" y="3781962"/>
              <a:ext cx="4084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8</a:t>
              </a:r>
              <a:endParaRPr lang="en-US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6680235" y="3741897"/>
              <a:ext cx="453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4766100" y="4290821"/>
              <a:ext cx="4084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6</a:t>
              </a:r>
              <a:endParaRPr lang="en-US" dirty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5833779" y="4292801"/>
              <a:ext cx="4084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8</a:t>
              </a:r>
              <a:endParaRPr lang="en-US" dirty="0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6461803" y="4297140"/>
              <a:ext cx="4084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6</a:t>
              </a:r>
              <a:endParaRPr lang="en-US" dirty="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6892090" y="4280267"/>
              <a:ext cx="4084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7</a:t>
              </a:r>
              <a:endParaRPr lang="en-US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6983477" y="5240354"/>
              <a:ext cx="4084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8</a:t>
              </a:r>
              <a:endParaRPr lang="en-US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4842938" y="5239069"/>
              <a:ext cx="4636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30</a:t>
              </a:r>
              <a:endParaRPr lang="en-US" dirty="0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5718851" y="5239069"/>
              <a:ext cx="4509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12</a:t>
              </a:r>
              <a:endParaRPr lang="en-US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6337779" y="5232564"/>
              <a:ext cx="4636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414490" y="5330952"/>
            <a:ext cx="1548125" cy="1177705"/>
            <a:chOff x="5414490" y="5324428"/>
            <a:chExt cx="1548125" cy="1177705"/>
          </a:xfrm>
        </p:grpSpPr>
        <p:pic>
          <p:nvPicPr>
            <p:cNvPr id="131" name="Picture 130"/>
            <p:cNvPicPr>
              <a:picLocks noChangeAspect="1"/>
            </p:cNvPicPr>
            <p:nvPr/>
          </p:nvPicPr>
          <p:blipFill rotWithShape="1"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474" t="20154" r="10665" b="20387"/>
            <a:stretch/>
          </p:blipFill>
          <p:spPr>
            <a:xfrm>
              <a:off x="5414490" y="5324428"/>
              <a:ext cx="1350128" cy="1017988"/>
            </a:xfrm>
            <a:prstGeom prst="rect">
              <a:avLst/>
            </a:prstGeom>
          </p:spPr>
        </p:pic>
        <p:grpSp>
          <p:nvGrpSpPr>
            <p:cNvPr id="132" name="Group 131"/>
            <p:cNvGrpSpPr/>
            <p:nvPr/>
          </p:nvGrpSpPr>
          <p:grpSpPr>
            <a:xfrm>
              <a:off x="5766273" y="5604528"/>
              <a:ext cx="1196342" cy="897605"/>
              <a:chOff x="6577248" y="4954059"/>
              <a:chExt cx="2599013" cy="1959639"/>
            </a:xfrm>
          </p:grpSpPr>
          <p:sp>
            <p:nvSpPr>
              <p:cNvPr id="133" name="Rectangle 132"/>
              <p:cNvSpPr/>
              <p:nvPr/>
            </p:nvSpPr>
            <p:spPr>
              <a:xfrm>
                <a:off x="6648500" y="4977670"/>
                <a:ext cx="2513255" cy="184625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34" name="Picture 133"/>
              <p:cNvPicPr>
                <a:picLocks noChangeAspect="1"/>
              </p:cNvPicPr>
              <p:nvPr/>
            </p:nvPicPr>
            <p:blipFill rotWithShape="1"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474" t="20154" r="10665" b="20387"/>
              <a:stretch/>
            </p:blipFill>
            <p:spPr>
              <a:xfrm>
                <a:off x="6577248" y="4954059"/>
                <a:ext cx="2599013" cy="1959639"/>
              </a:xfrm>
              <a:prstGeom prst="rect">
                <a:avLst/>
              </a:prstGeom>
            </p:spPr>
          </p:pic>
        </p:grpSp>
      </p:grpSp>
      <p:grpSp>
        <p:nvGrpSpPr>
          <p:cNvPr id="141" name="Group 140"/>
          <p:cNvGrpSpPr/>
          <p:nvPr/>
        </p:nvGrpSpPr>
        <p:grpSpPr>
          <a:xfrm>
            <a:off x="1774180" y="5257800"/>
            <a:ext cx="1300435" cy="1380483"/>
            <a:chOff x="4980373" y="2017254"/>
            <a:chExt cx="2610035" cy="3185679"/>
          </a:xfrm>
        </p:grpSpPr>
        <p:pic>
          <p:nvPicPr>
            <p:cNvPr id="142" name="Picture 141"/>
            <p:cNvPicPr>
              <a:picLocks noChangeAspect="1"/>
            </p:cNvPicPr>
            <p:nvPr/>
          </p:nvPicPr>
          <p:blipFill rotWithShape="1"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139" t="20154" r="10665" b="24149"/>
            <a:stretch/>
          </p:blipFill>
          <p:spPr>
            <a:xfrm>
              <a:off x="4980373" y="2017254"/>
              <a:ext cx="2610035" cy="1835655"/>
            </a:xfrm>
            <a:prstGeom prst="rect">
              <a:avLst/>
            </a:prstGeom>
          </p:spPr>
        </p:pic>
        <p:pic>
          <p:nvPicPr>
            <p:cNvPr id="143" name="Picture 142"/>
            <p:cNvPicPr>
              <a:picLocks noChangeAspect="1"/>
            </p:cNvPicPr>
            <p:nvPr/>
          </p:nvPicPr>
          <p:blipFill rotWithShape="1"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897" t="38074" r="10665" b="20387"/>
            <a:stretch/>
          </p:blipFill>
          <p:spPr>
            <a:xfrm>
              <a:off x="5005350" y="3833886"/>
              <a:ext cx="2585058" cy="1369047"/>
            </a:xfrm>
            <a:prstGeom prst="rect">
              <a:avLst/>
            </a:prstGeom>
          </p:spPr>
        </p:pic>
      </p:grpSp>
      <p:grpSp>
        <p:nvGrpSpPr>
          <p:cNvPr id="144" name="Group 143"/>
          <p:cNvGrpSpPr/>
          <p:nvPr/>
        </p:nvGrpSpPr>
        <p:grpSpPr>
          <a:xfrm>
            <a:off x="0" y="1280160"/>
            <a:ext cx="12193795" cy="44820"/>
            <a:chOff x="0" y="1269402"/>
            <a:chExt cx="12193795" cy="44820"/>
          </a:xfrm>
        </p:grpSpPr>
        <p:cxnSp>
          <p:nvCxnSpPr>
            <p:cNvPr id="145" name="Straight Connector 144"/>
            <p:cNvCxnSpPr/>
            <p:nvPr/>
          </p:nvCxnSpPr>
          <p:spPr>
            <a:xfrm>
              <a:off x="0" y="1269402"/>
              <a:ext cx="12192000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/>
          </p:nvCxnSpPr>
          <p:spPr>
            <a:xfrm>
              <a:off x="1795" y="1314222"/>
              <a:ext cx="12192000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7" name="Title 1"/>
          <p:cNvSpPr>
            <a:spLocks noGrp="1"/>
          </p:cNvSpPr>
          <p:nvPr>
            <p:ph type="title"/>
          </p:nvPr>
        </p:nvSpPr>
        <p:spPr>
          <a:xfrm>
            <a:off x="839788" y="236031"/>
            <a:ext cx="10515600" cy="1325563"/>
          </a:xfrm>
        </p:spPr>
        <p:txBody>
          <a:bodyPr/>
          <a:lstStyle/>
          <a:p>
            <a:r>
              <a:rPr lang="en-US" b="1" dirty="0" smtClean="0"/>
              <a:t>Partitioning: </a:t>
            </a:r>
            <a:r>
              <a:rPr lang="en-US" sz="4000" b="1" dirty="0" err="1" smtClean="0">
                <a:solidFill>
                  <a:schemeClr val="accent4">
                    <a:lumMod val="50000"/>
                  </a:schemeClr>
                </a:solidFill>
              </a:rPr>
              <a:t>LyreSplit</a:t>
            </a:r>
            <a:r>
              <a:rPr lang="en-US" sz="4000" b="1" dirty="0" smtClean="0">
                <a:solidFill>
                  <a:schemeClr val="accent4">
                    <a:lumMod val="50000"/>
                  </a:schemeClr>
                </a:solidFill>
              </a:rPr>
              <a:t> Illustration</a:t>
            </a:r>
            <a:endParaRPr lang="en-US" sz="40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4176943" y="3162211"/>
            <a:ext cx="189652" cy="3198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9114248" y="2170599"/>
                <a:ext cx="2969741" cy="115550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schemeClr val="accent5"/>
                              </a:solidFill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𝒞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𝑎𝑣𝑔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sSubSup>
                        <m:sSubSupPr>
                          <m:ctrlPr>
                            <a:rPr lang="en-US" sz="2400" i="1">
                              <a:solidFill>
                                <a:schemeClr val="accent5"/>
                              </a:solidFill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f>
                            <m:fPr>
                              <m:ctrlPr>
                                <a:rPr lang="en-US" sz="2400" i="1">
                                  <a:solidFill>
                                    <a:schemeClr val="accent5"/>
                                  </a:solidFill>
                                  <a:latin typeface="Cambria Math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</m:den>
                          </m:f>
                          <m:r>
                            <a:rPr lang="en-US" sz="2400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𝒞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𝑎𝑣𝑔</m:t>
                          </m:r>
                        </m:sub>
                        <m:sup>
                          <m:r>
                            <a:rPr lang="en-US" sz="2400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𝜹</m:t>
                    </m:r>
                  </m:oMath>
                </a14:m>
                <a:r>
                  <a:rPr lang="en-US" sz="2400" b="1" dirty="0"/>
                  <a:t>-</a:t>
                </a:r>
                <a:r>
                  <a:rPr lang="en-US" sz="2400" b="1" dirty="0" smtClean="0"/>
                  <a:t>coherent: 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NO</a:t>
                </a:r>
                <a:endParaRPr lang="en-US" altLang="zh-CN" sz="2400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4248" y="2170599"/>
                <a:ext cx="2969741" cy="1155509"/>
              </a:xfrm>
              <a:prstGeom prst="rect">
                <a:avLst/>
              </a:prstGeom>
              <a:blipFill rotWithShape="0">
                <a:blip r:embed="rId19"/>
                <a:stretch>
                  <a:fillRect b="-110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/>
              <p:cNvSpPr txBox="1"/>
              <p:nvPr/>
            </p:nvSpPr>
            <p:spPr>
              <a:xfrm>
                <a:off x="7838191" y="2146113"/>
                <a:ext cx="1514199" cy="19938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i="1" smtClean="0">
                              <a:solidFill>
                                <a:schemeClr val="accent5"/>
                              </a:solidFill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𝒞</m:t>
                          </m:r>
                        </m:e>
                        <m:sub>
                          <m:r>
                            <a:rPr lang="en-US" sz="2200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𝑎𝑣𝑔</m:t>
                          </m:r>
                        </m:sub>
                      </m:sSub>
                      <m:r>
                        <a:rPr lang="en-US" altLang="zh-CN" sz="2200" b="0" i="0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2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33</m:t>
                      </m:r>
                    </m:oMath>
                  </m:oMathPara>
                </a14:m>
                <a:endParaRPr lang="en-US" altLang="zh-CN" sz="2200" b="0" dirty="0" smtClean="0">
                  <a:solidFill>
                    <a:schemeClr val="accent5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200" i="1">
                              <a:solidFill>
                                <a:schemeClr val="accent5"/>
                              </a:solidFill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200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200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𝒞</m:t>
                          </m:r>
                        </m:e>
                        <m:sub>
                          <m:r>
                            <a:rPr lang="en-US" sz="2200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𝑎𝑣𝑔</m:t>
                          </m:r>
                        </m:sub>
                        <m:sup>
                          <m:r>
                            <a:rPr lang="en-US" sz="2200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sz="2200" b="0" i="0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200" i="1" smtClean="0">
                              <a:solidFill>
                                <a:schemeClr val="accent5"/>
                              </a:solidFill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2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45</m:t>
                          </m:r>
                        </m:num>
                        <m:den>
                          <m:r>
                            <a:rPr lang="en-US" sz="22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sz="2200" dirty="0">
                  <a:solidFill>
                    <a:schemeClr val="accent5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r>
                        <a:rPr lang="en-US" sz="22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 lang="en-US" sz="2200" dirty="0" smtClean="0">
                  <a:solidFill>
                    <a:schemeClr val="accent5"/>
                  </a:solidFill>
                </a:endParaRPr>
              </a:p>
              <a:p>
                <a:pPr algn="ctr"/>
                <a:endParaRPr lang="en-US" dirty="0"/>
              </a:p>
              <a:p>
                <a:endParaRPr lang="en-US" altLang="zh-CN" b="0" dirty="0" smtClean="0"/>
              </a:p>
            </p:txBody>
          </p:sp>
        </mc:Choice>
        <mc:Fallback xmlns=""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8191" y="2146113"/>
                <a:ext cx="1514199" cy="1993816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Rectangle 76"/>
              <p:cNvSpPr/>
              <p:nvPr/>
            </p:nvSpPr>
            <p:spPr>
              <a:xfrm>
                <a:off x="9181481" y="3768302"/>
                <a:ext cx="2969741" cy="115550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𝒞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𝑎𝑣𝑔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sSubSup>
                        <m:sSubSupPr>
                          <m:ctrlPr>
                            <a:rPr lang="en-US" sz="240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f>
                            <m:fPr>
                              <m:ctrlPr>
                                <a:rPr lang="en-US" sz="240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</m:den>
                          </m:f>
                          <m:r>
                            <a:rPr lang="en-US" sz="240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𝒞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𝑎𝑣𝑔</m:t>
                          </m:r>
                        </m:sub>
                        <m:sup>
                          <m:r>
                            <a:rPr lang="en-US" sz="240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𝜹</m:t>
                    </m:r>
                  </m:oMath>
                </a14:m>
                <a:r>
                  <a:rPr lang="en-US" sz="2400" b="1" dirty="0"/>
                  <a:t>-</a:t>
                </a:r>
                <a:r>
                  <a:rPr lang="en-US" sz="2400" b="1" dirty="0" smtClean="0"/>
                  <a:t>coherent: </a:t>
                </a:r>
                <a:r>
                  <a:rPr lang="en-US" sz="2400" b="1" dirty="0" smtClean="0">
                    <a:solidFill>
                      <a:srgbClr val="C00000"/>
                    </a:solidFill>
                  </a:rPr>
                  <a:t>YES</a:t>
                </a:r>
                <a:endParaRPr lang="en-US" altLang="zh-CN" sz="2400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7" name="Rectangle 7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1481" y="3768302"/>
                <a:ext cx="2969741" cy="1155509"/>
              </a:xfrm>
              <a:prstGeom prst="rect">
                <a:avLst/>
              </a:prstGeom>
              <a:blipFill rotWithShape="0">
                <a:blip r:embed="rId21"/>
                <a:stretch>
                  <a:fillRect b="-110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7883728" y="3810135"/>
                <a:ext cx="1514199" cy="19869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𝒞</m:t>
                          </m:r>
                        </m:e>
                        <m:sub>
                          <m:r>
                            <a:rPr lang="en-US" sz="220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𝑎𝑣𝑔</m:t>
                          </m:r>
                        </m:sub>
                      </m:sSub>
                      <m:r>
                        <a:rPr lang="en-US" altLang="zh-CN" sz="2200" b="0" i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2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19</m:t>
                      </m:r>
                    </m:oMath>
                  </m:oMathPara>
                </a14:m>
                <a:endParaRPr lang="en-US" altLang="zh-CN" sz="2200" b="0" dirty="0" smtClean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20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20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20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𝒞</m:t>
                          </m:r>
                        </m:e>
                        <m:sub>
                          <m:r>
                            <a:rPr lang="en-US" sz="220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𝑎𝑣𝑔</m:t>
                          </m:r>
                        </m:sub>
                        <m:sup>
                          <m:r>
                            <a:rPr lang="en-US" sz="220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sz="2200" b="0" i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20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40</m:t>
                          </m:r>
                        </m:num>
                        <m:den>
                          <m:r>
                            <a:rPr lang="en-US" sz="2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sz="2200" dirty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r>
                        <a:rPr lang="en-US" sz="22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 lang="en-US" sz="2200" dirty="0" smtClean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pPr algn="ctr"/>
                <a:endParaRPr lang="en-US" dirty="0"/>
              </a:p>
              <a:p>
                <a:endParaRPr lang="en-US" altLang="zh-CN" b="0" dirty="0" smtClean="0"/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3728" y="3810135"/>
                <a:ext cx="1514199" cy="1986954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CECCE-2625-4AB5-8C1A-2BB9559D5087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286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0015" y="311337"/>
            <a:ext cx="11210366" cy="1325563"/>
          </a:xfrm>
        </p:spPr>
        <p:txBody>
          <a:bodyPr/>
          <a:lstStyle/>
          <a:p>
            <a:r>
              <a:rPr lang="en-US" b="1" dirty="0" smtClean="0"/>
              <a:t>Versioned Dataset Management In the Wild</a:t>
            </a:r>
            <a:endParaRPr lang="en-US" sz="40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0" y="1280160"/>
            <a:ext cx="12193795" cy="44820"/>
            <a:chOff x="0" y="1269402"/>
            <a:chExt cx="12193795" cy="44820"/>
          </a:xfrm>
        </p:grpSpPr>
        <p:cxnSp>
          <p:nvCxnSpPr>
            <p:cNvPr id="36" name="Straight Connector 35"/>
            <p:cNvCxnSpPr/>
            <p:nvPr/>
          </p:nvCxnSpPr>
          <p:spPr>
            <a:xfrm>
              <a:off x="0" y="1269402"/>
              <a:ext cx="12192000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1795" y="1314222"/>
              <a:ext cx="12192000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476750" y="1446562"/>
            <a:ext cx="3086100" cy="83099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Shared System/Folder: everyone can access</a:t>
            </a:r>
            <a:endParaRPr lang="en-US" sz="2400" dirty="0"/>
          </a:p>
        </p:txBody>
      </p:sp>
      <p:grpSp>
        <p:nvGrpSpPr>
          <p:cNvPr id="7" name="Group 6"/>
          <p:cNvGrpSpPr/>
          <p:nvPr/>
        </p:nvGrpSpPr>
        <p:grpSpPr>
          <a:xfrm>
            <a:off x="3179749" y="1636900"/>
            <a:ext cx="5668976" cy="4575123"/>
            <a:chOff x="2646349" y="1636899"/>
            <a:chExt cx="5668976" cy="4575123"/>
          </a:xfrm>
        </p:grpSpPr>
        <p:pic>
          <p:nvPicPr>
            <p:cNvPr id="11" name="Picture 8" descr="Image result for human cartoon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9558" b="68764"/>
            <a:stretch/>
          </p:blipFill>
          <p:spPr bwMode="auto">
            <a:xfrm>
              <a:off x="2646349" y="3969258"/>
              <a:ext cx="776690" cy="8503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8975" y="1636899"/>
              <a:ext cx="4575123" cy="4575123"/>
            </a:xfrm>
            <a:prstGeom prst="rect">
              <a:avLst/>
            </a:prstGeom>
          </p:spPr>
        </p:pic>
        <p:pic>
          <p:nvPicPr>
            <p:cNvPr id="12" name="Picture 8" descr="Image result for human cartoon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645" t="2062" r="59840" b="68691"/>
            <a:stretch/>
          </p:blipFill>
          <p:spPr bwMode="auto">
            <a:xfrm>
              <a:off x="6185198" y="2734759"/>
              <a:ext cx="661152" cy="6440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8" descr="Image result for human cartoon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0771" t="1043" r="19670" b="67989"/>
            <a:stretch/>
          </p:blipFill>
          <p:spPr bwMode="auto">
            <a:xfrm>
              <a:off x="7652736" y="3969258"/>
              <a:ext cx="662589" cy="7517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" name="Group 8"/>
          <p:cNvGrpSpPr/>
          <p:nvPr/>
        </p:nvGrpSpPr>
        <p:grpSpPr>
          <a:xfrm>
            <a:off x="190590" y="4625160"/>
            <a:ext cx="8902266" cy="2167888"/>
            <a:chOff x="190590" y="4625160"/>
            <a:chExt cx="8902266" cy="2167888"/>
          </a:xfrm>
        </p:grpSpPr>
        <p:cxnSp>
          <p:nvCxnSpPr>
            <p:cNvPr id="6" name="Straight Connector 5"/>
            <p:cNvCxnSpPr>
              <a:stCxn id="15" idx="0"/>
            </p:cNvCxnSpPr>
            <p:nvPr/>
          </p:nvCxnSpPr>
          <p:spPr>
            <a:xfrm flipV="1">
              <a:off x="3590925" y="5248275"/>
              <a:ext cx="1866900" cy="38272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16" idx="0"/>
            </p:cNvCxnSpPr>
            <p:nvPr/>
          </p:nvCxnSpPr>
          <p:spPr>
            <a:xfrm flipV="1">
              <a:off x="5379279" y="5248276"/>
              <a:ext cx="78546" cy="38272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Group 7"/>
            <p:cNvGrpSpPr/>
            <p:nvPr/>
          </p:nvGrpSpPr>
          <p:grpSpPr>
            <a:xfrm>
              <a:off x="190590" y="4625160"/>
              <a:ext cx="8902266" cy="2167888"/>
              <a:chOff x="190590" y="4625160"/>
              <a:chExt cx="8902266" cy="2167888"/>
            </a:xfrm>
          </p:grpSpPr>
          <p:pic>
            <p:nvPicPr>
              <p:cNvPr id="15" name="Picture 14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09900" y="5630998"/>
                <a:ext cx="1162050" cy="1162050"/>
              </a:xfrm>
              <a:prstGeom prst="rect">
                <a:avLst/>
              </a:prstGeom>
            </p:spPr>
          </p:pic>
          <p:pic>
            <p:nvPicPr>
              <p:cNvPr id="16" name="Picture 15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98254" y="5630998"/>
                <a:ext cx="1162050" cy="1162050"/>
              </a:xfrm>
              <a:prstGeom prst="rect">
                <a:avLst/>
              </a:prstGeom>
            </p:spPr>
          </p:pic>
          <p:cxnSp>
            <p:nvCxnSpPr>
              <p:cNvPr id="18" name="Straight Connector 17"/>
              <p:cNvCxnSpPr/>
              <p:nvPr/>
            </p:nvCxnSpPr>
            <p:spPr>
              <a:xfrm flipH="1" flipV="1">
                <a:off x="6448425" y="5324475"/>
                <a:ext cx="495300" cy="306523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9" name="Picture 18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00800" y="5630998"/>
                <a:ext cx="1162050" cy="1162050"/>
              </a:xfrm>
              <a:prstGeom prst="rect">
                <a:avLst/>
              </a:prstGeom>
            </p:spPr>
          </p:pic>
          <p:cxnSp>
            <p:nvCxnSpPr>
              <p:cNvPr id="22" name="Straight Connector 21"/>
              <p:cNvCxnSpPr>
                <a:stCxn id="23" idx="0"/>
              </p:cNvCxnSpPr>
              <p:nvPr/>
            </p:nvCxnSpPr>
            <p:spPr>
              <a:xfrm flipH="1" flipV="1">
                <a:off x="6444906" y="5324475"/>
                <a:ext cx="2066925" cy="279666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3" name="Picture 22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930806" y="5604141"/>
                <a:ext cx="1162050" cy="1162050"/>
              </a:xfrm>
              <a:prstGeom prst="rect">
                <a:avLst/>
              </a:prstGeom>
            </p:spPr>
          </p:pic>
          <p:sp>
            <p:nvSpPr>
              <p:cNvPr id="26" name="TextBox 25"/>
              <p:cNvSpPr txBox="1"/>
              <p:nvPr/>
            </p:nvSpPr>
            <p:spPr>
              <a:xfrm>
                <a:off x="190590" y="4625160"/>
                <a:ext cx="2913873" cy="1200329"/>
              </a:xfrm>
              <a:prstGeom prst="rect">
                <a:avLst/>
              </a:prstGeom>
              <a:noFill/>
              <a:ln>
                <a:solidFill>
                  <a:schemeClr val="accent5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 smtClean="0">
                    <a:solidFill>
                      <a:schemeClr val="accent5"/>
                    </a:solidFill>
                  </a:rPr>
                  <a:t>Make Private Copies, Modify, Analyze, and Integrate back.</a:t>
                </a:r>
                <a:endParaRPr lang="en-US" sz="2400" dirty="0">
                  <a:solidFill>
                    <a:schemeClr val="accent5"/>
                  </a:solidFill>
                </a:endParaRPr>
              </a:p>
            </p:txBody>
          </p:sp>
        </p:grp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CECCE-2625-4AB5-8C1A-2BB9559D5087}" type="slidenum">
              <a:rPr lang="en-US" smtClean="0"/>
              <a:t>4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7930807" y="2382282"/>
            <a:ext cx="3422994" cy="120032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rgbClr val="C00000"/>
                </a:solidFill>
              </a:rPr>
              <a:t>Massive Redundancy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rgbClr val="C00000"/>
                </a:solidFill>
              </a:rPr>
              <a:t>No True Collaboration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rgbClr val="C00000"/>
                </a:solidFill>
              </a:rPr>
              <a:t>N</a:t>
            </a:r>
            <a:r>
              <a:rPr lang="en-US" altLang="zh-CN" sz="2400" dirty="0" smtClean="0">
                <a:solidFill>
                  <a:srgbClr val="C00000"/>
                </a:solidFill>
              </a:rPr>
              <a:t>o Querying Capability</a:t>
            </a:r>
            <a:endParaRPr lang="en-US" sz="2400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5385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0015" y="311337"/>
            <a:ext cx="11210366" cy="1325563"/>
          </a:xfrm>
        </p:spPr>
        <p:txBody>
          <a:bodyPr/>
          <a:lstStyle/>
          <a:p>
            <a:r>
              <a:rPr lang="en-US" b="1" dirty="0" smtClean="0"/>
              <a:t>Existing Management Systems: </a:t>
            </a:r>
            <a:r>
              <a:rPr lang="en-US" sz="4000" b="1" dirty="0" smtClean="0">
                <a:solidFill>
                  <a:schemeClr val="accent4">
                    <a:lumMod val="50000"/>
                  </a:schemeClr>
                </a:solidFill>
              </a:rPr>
              <a:t>Alternatives</a:t>
            </a:r>
            <a:r>
              <a:rPr lang="en-US" b="1" dirty="0" smtClean="0">
                <a:solidFill>
                  <a:schemeClr val="accent4">
                    <a:lumMod val="50000"/>
                  </a:schemeClr>
                </a:solidFill>
              </a:rPr>
              <a:t> </a:t>
            </a:r>
            <a:endParaRPr lang="en-US" sz="40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0" y="1280160"/>
            <a:ext cx="12193795" cy="44820"/>
            <a:chOff x="0" y="1269402"/>
            <a:chExt cx="12193795" cy="44820"/>
          </a:xfrm>
        </p:grpSpPr>
        <p:cxnSp>
          <p:nvCxnSpPr>
            <p:cNvPr id="36" name="Straight Connector 35"/>
            <p:cNvCxnSpPr/>
            <p:nvPr/>
          </p:nvCxnSpPr>
          <p:spPr>
            <a:xfrm>
              <a:off x="0" y="1269402"/>
              <a:ext cx="12192000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1795" y="1314222"/>
              <a:ext cx="12192000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 Placeholder 2"/>
          <p:cNvSpPr txBox="1">
            <a:spLocks/>
          </p:cNvSpPr>
          <p:nvPr/>
        </p:nvSpPr>
        <p:spPr>
          <a:xfrm>
            <a:off x="657225" y="1607000"/>
            <a:ext cx="5157787" cy="8239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I</a:t>
            </a:r>
            <a:r>
              <a:rPr lang="en-US" dirty="0" smtClean="0">
                <a:solidFill>
                  <a:schemeClr val="accent1"/>
                </a:solidFill>
              </a:rPr>
              <a:t>. SC-VC, G</a:t>
            </a:r>
            <a:r>
              <a:rPr lang="en-US" altLang="zh-CN" dirty="0" smtClean="0">
                <a:solidFill>
                  <a:schemeClr val="accent1"/>
                </a:solidFill>
              </a:rPr>
              <a:t>itHub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0" name="Content Placeholder 3"/>
          <p:cNvSpPr>
            <a:spLocks noGrp="1"/>
          </p:cNvSpPr>
          <p:nvPr>
            <p:ph sz="half" idx="4294967295"/>
          </p:nvPr>
        </p:nvSpPr>
        <p:spPr>
          <a:xfrm>
            <a:off x="657225" y="2700501"/>
            <a:ext cx="5438775" cy="887799"/>
          </a:xfrm>
          <a:prstGeom prst="rect">
            <a:avLst/>
          </a:prstGeom>
        </p:spPr>
        <p:txBody>
          <a:bodyPr/>
          <a:lstStyle/>
          <a:p>
            <a:r>
              <a:rPr lang="en-US" sz="2400" dirty="0" smtClean="0"/>
              <a:t>Cannot scale to large dataset</a:t>
            </a:r>
            <a:endParaRPr lang="en-US" sz="2000" dirty="0" smtClean="0"/>
          </a:p>
          <a:p>
            <a:r>
              <a:rPr lang="en-US" sz="2400" dirty="0" smtClean="0"/>
              <a:t>Limited functionalities</a:t>
            </a:r>
            <a:endParaRPr lang="en-US" sz="2400" dirty="0"/>
          </a:p>
        </p:txBody>
      </p:sp>
      <p:sp>
        <p:nvSpPr>
          <p:cNvPr id="11" name="Text Placeholder 4"/>
          <p:cNvSpPr txBox="1">
            <a:spLocks/>
          </p:cNvSpPr>
          <p:nvPr/>
        </p:nvSpPr>
        <p:spPr>
          <a:xfrm>
            <a:off x="6172200" y="1611210"/>
            <a:ext cx="5183188" cy="82391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II. Temporal Databases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2" name="Content Placeholder 5"/>
          <p:cNvSpPr>
            <a:spLocks noGrp="1"/>
          </p:cNvSpPr>
          <p:nvPr>
            <p:ph sz="quarter" idx="4294967295"/>
          </p:nvPr>
        </p:nvSpPr>
        <p:spPr>
          <a:xfrm>
            <a:off x="6172200" y="2700501"/>
            <a:ext cx="5183188" cy="1018382"/>
          </a:xfrm>
          <a:prstGeom prst="rect">
            <a:avLst/>
          </a:prstGeom>
        </p:spPr>
        <p:txBody>
          <a:bodyPr/>
          <a:lstStyle/>
          <a:p>
            <a:r>
              <a:rPr lang="en-US" sz="2400" dirty="0" smtClean="0"/>
              <a:t>Only support a linear chain of versions</a:t>
            </a:r>
          </a:p>
          <a:p>
            <a:pPr marL="457200" lvl="1" indent="0">
              <a:buNone/>
            </a:pPr>
            <a:endParaRPr lang="en-US" altLang="zh-CN" sz="2000" dirty="0"/>
          </a:p>
          <a:p>
            <a:pPr lvl="1"/>
            <a:endParaRPr lang="en-US" dirty="0"/>
          </a:p>
        </p:txBody>
      </p:sp>
      <p:sp>
        <p:nvSpPr>
          <p:cNvPr id="13" name="Down Arrow 12"/>
          <p:cNvSpPr/>
          <p:nvPr/>
        </p:nvSpPr>
        <p:spPr>
          <a:xfrm>
            <a:off x="8174892" y="2198831"/>
            <a:ext cx="367323" cy="386143"/>
          </a:xfrm>
          <a:prstGeom prst="downArrow">
            <a:avLst/>
          </a:prstGeom>
          <a:solidFill>
            <a:srgbClr val="E3A6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/>
          <p:cNvSpPr/>
          <p:nvPr/>
        </p:nvSpPr>
        <p:spPr>
          <a:xfrm>
            <a:off x="2411044" y="2197222"/>
            <a:ext cx="367323" cy="386143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CECCE-2625-4AB5-8C1A-2BB9559D5087}" type="slidenum">
              <a:rPr lang="en-US" smtClean="0"/>
              <a:t>5</a:t>
            </a:fld>
            <a:endParaRPr lang="en-US" dirty="0"/>
          </a:p>
        </p:txBody>
      </p:sp>
      <p:sp>
        <p:nvSpPr>
          <p:cNvPr id="15" name="Text Placeholder 4"/>
          <p:cNvSpPr txBox="1">
            <a:spLocks/>
          </p:cNvSpPr>
          <p:nvPr/>
        </p:nvSpPr>
        <p:spPr>
          <a:xfrm>
            <a:off x="657225" y="4141817"/>
            <a:ext cx="5183188" cy="82391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solidFill>
                  <a:schemeClr val="accent2"/>
                </a:solidFill>
              </a:rPr>
              <a:t>III. Decibel [1], DEX [2]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6" name="Content Placeholder 3"/>
          <p:cNvSpPr>
            <a:spLocks noGrp="1"/>
          </p:cNvSpPr>
          <p:nvPr>
            <p:ph sz="half" idx="4294967295"/>
          </p:nvPr>
        </p:nvSpPr>
        <p:spPr>
          <a:xfrm>
            <a:off x="746423" y="5105077"/>
            <a:ext cx="5438775" cy="1764829"/>
          </a:xfrm>
          <a:prstGeom prst="rect">
            <a:avLst/>
          </a:prstGeom>
        </p:spPr>
        <p:txBody>
          <a:bodyPr/>
          <a:lstStyle/>
          <a:p>
            <a:r>
              <a:rPr lang="en-US" sz="2400" dirty="0" smtClean="0"/>
              <a:t>Build “from the ground up”</a:t>
            </a:r>
          </a:p>
          <a:p>
            <a:r>
              <a:rPr lang="en-US" altLang="zh-CN" sz="2400" dirty="0" smtClean="0"/>
              <a:t>No parser, query optimizer, transaction manager for now</a:t>
            </a:r>
          </a:p>
          <a:p>
            <a:endParaRPr lang="en-US" dirty="0"/>
          </a:p>
        </p:txBody>
      </p:sp>
      <p:sp>
        <p:nvSpPr>
          <p:cNvPr id="17" name="Down Arrow 16"/>
          <p:cNvSpPr/>
          <p:nvPr/>
        </p:nvSpPr>
        <p:spPr>
          <a:xfrm>
            <a:off x="2411044" y="4662447"/>
            <a:ext cx="367323" cy="386143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6369255" y="5041482"/>
            <a:ext cx="49919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/>
              <a:t>[1]</a:t>
            </a:r>
            <a:r>
              <a:rPr lang="en-US" sz="1600" i="1" dirty="0"/>
              <a:t> </a:t>
            </a:r>
            <a:r>
              <a:rPr lang="en-US" sz="1600" i="1" dirty="0" smtClean="0"/>
              <a:t>Decibel: The relational dataset branching system. PVLDB 2016.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369255" y="5698916"/>
            <a:ext cx="49845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/>
              <a:t>[2] DEX: Query Execution in a Delta-based Storage System. SIGMOD 2017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500042" y="3839414"/>
            <a:ext cx="3717021" cy="5847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“Bolt-on” Approach ?</a:t>
            </a:r>
            <a:endParaRPr lang="en-US" sz="32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7365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build="p"/>
      <p:bldP spid="13" grpId="0" animBg="1"/>
      <p:bldP spid="15" grpId="0"/>
      <p:bldP spid="16" grpId="0" uiExpand="1" build="p"/>
      <p:bldP spid="17" grpId="0" animBg="1"/>
      <p:bldP spid="18" grpId="0"/>
      <p:bldP spid="19" grpId="0"/>
      <p:bldP spid="2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Content Placeholder 2"/>
          <p:cNvSpPr>
            <a:spLocks noGrp="1"/>
          </p:cNvSpPr>
          <p:nvPr>
            <p:ph idx="1"/>
          </p:nvPr>
        </p:nvSpPr>
        <p:spPr>
          <a:xfrm>
            <a:off x="580015" y="2216029"/>
            <a:ext cx="11027486" cy="4351338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How to Support Compact S</a:t>
            </a:r>
            <a:r>
              <a:rPr lang="en-US" altLang="zh-CN" dirty="0" smtClean="0">
                <a:solidFill>
                  <a:srgbClr val="C00000"/>
                </a:solidFill>
              </a:rPr>
              <a:t>torage?</a:t>
            </a:r>
          </a:p>
          <a:p>
            <a:pPr lvl="1">
              <a:buFont typeface="Wingdings" panose="05000000000000000000" pitchFamily="2" charset="2"/>
              <a:buChar char="ü"/>
            </a:pPr>
            <a:endParaRPr lang="en-US" altLang="zh-CN" dirty="0"/>
          </a:p>
          <a:p>
            <a:pPr lvl="1">
              <a:buFont typeface="Wingdings" panose="05000000000000000000" pitchFamily="2" charset="2"/>
              <a:buChar char="ü"/>
            </a:pPr>
            <a:endParaRPr lang="en-US" altLang="zh-CN" dirty="0" smtClean="0"/>
          </a:p>
          <a:p>
            <a:r>
              <a:rPr lang="en-US" dirty="0">
                <a:solidFill>
                  <a:srgbClr val="C00000"/>
                </a:solidFill>
              </a:rPr>
              <a:t>How to Support True </a:t>
            </a:r>
            <a:r>
              <a:rPr lang="en-US" dirty="0" smtClean="0">
                <a:solidFill>
                  <a:srgbClr val="C00000"/>
                </a:solidFill>
              </a:rPr>
              <a:t>Collaboration?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chemeClr val="bg1"/>
                </a:solidFill>
              </a:rPr>
              <a:t>A</a:t>
            </a:r>
            <a:r>
              <a:rPr lang="en-US" altLang="zh-CN" dirty="0" smtClean="0">
                <a:solidFill>
                  <a:schemeClr val="bg1"/>
                </a:solidFill>
              </a:rPr>
              <a:t>llow branching, checkout, commit, merge</a:t>
            </a:r>
          </a:p>
          <a:p>
            <a:endParaRPr lang="en-US" dirty="0" smtClean="0">
              <a:solidFill>
                <a:srgbClr val="C00000"/>
              </a:solidFill>
            </a:endParaRPr>
          </a:p>
          <a:p>
            <a:r>
              <a:rPr lang="en-US" dirty="0" smtClean="0">
                <a:solidFill>
                  <a:srgbClr val="C00000"/>
                </a:solidFill>
              </a:rPr>
              <a:t>How </a:t>
            </a:r>
            <a:r>
              <a:rPr lang="en-US" dirty="0">
                <a:solidFill>
                  <a:srgbClr val="C00000"/>
                </a:solidFill>
              </a:rPr>
              <a:t>to Support Advanced </a:t>
            </a:r>
            <a:r>
              <a:rPr lang="en-US" dirty="0" smtClean="0">
                <a:solidFill>
                  <a:srgbClr val="C00000"/>
                </a:solidFill>
              </a:rPr>
              <a:t>Querying?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chemeClr val="bg1"/>
                </a:solidFill>
              </a:rPr>
              <a:t>Issue query against versioning provenance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chemeClr val="bg1"/>
                </a:solidFill>
              </a:rPr>
              <a:t>Identify versions satisfying some property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dirty="0" smtClean="0">
                <a:solidFill>
                  <a:schemeClr val="bg1"/>
                </a:solidFill>
              </a:rPr>
              <a:t>Show aggregate statistics across versions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en-US" sz="3100" dirty="0" smtClean="0">
              <a:solidFill>
                <a:srgbClr val="C00000"/>
              </a:solidFill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0" y="1280160"/>
            <a:ext cx="12193795" cy="44820"/>
            <a:chOff x="0" y="1269402"/>
            <a:chExt cx="12193795" cy="44820"/>
          </a:xfrm>
        </p:grpSpPr>
        <p:cxnSp>
          <p:nvCxnSpPr>
            <p:cNvPr id="36" name="Straight Connector 35"/>
            <p:cNvCxnSpPr/>
            <p:nvPr/>
          </p:nvCxnSpPr>
          <p:spPr>
            <a:xfrm>
              <a:off x="0" y="1269402"/>
              <a:ext cx="12192000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1795" y="1314222"/>
              <a:ext cx="12192000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CECCE-2625-4AB5-8C1A-2BB9559D5087}" type="slidenum">
              <a:rPr lang="en-US" smtClean="0"/>
              <a:t>6</a:t>
            </a:fld>
            <a:endParaRPr lang="en-US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3"/>
          <a:srcRect l="3241" t="2960"/>
          <a:stretch/>
        </p:blipFill>
        <p:spPr>
          <a:xfrm>
            <a:off x="8110123" y="3520467"/>
            <a:ext cx="2324719" cy="814859"/>
          </a:xfrm>
          <a:prstGeom prst="rect">
            <a:avLst/>
          </a:prstGeom>
        </p:spPr>
      </p:pic>
      <p:sp>
        <p:nvSpPr>
          <p:cNvPr id="11" name="Rounded Rectangle 10"/>
          <p:cNvSpPr/>
          <p:nvPr/>
        </p:nvSpPr>
        <p:spPr>
          <a:xfrm>
            <a:off x="9278446" y="2185848"/>
            <a:ext cx="2282166" cy="80066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Version Control Commands</a:t>
            </a:r>
            <a:endParaRPr lang="en-US" sz="2400" dirty="0"/>
          </a:p>
        </p:txBody>
      </p:sp>
      <p:sp>
        <p:nvSpPr>
          <p:cNvPr id="12" name="Rounded Rectangle 11"/>
          <p:cNvSpPr/>
          <p:nvPr/>
        </p:nvSpPr>
        <p:spPr>
          <a:xfrm>
            <a:off x="7288504" y="2170251"/>
            <a:ext cx="1732284" cy="80066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SQL Commands</a:t>
            </a:r>
            <a:endParaRPr lang="en-US" sz="2400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7447403" y="3510621"/>
            <a:ext cx="3808861" cy="0"/>
          </a:xfrm>
          <a:prstGeom prst="line">
            <a:avLst/>
          </a:prstGeom>
          <a:ln w="254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7447403" y="4822668"/>
            <a:ext cx="3808861" cy="0"/>
          </a:xfrm>
          <a:prstGeom prst="line">
            <a:avLst/>
          </a:prstGeom>
          <a:ln w="254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5001" y="4870816"/>
            <a:ext cx="827079" cy="88097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0628" y="4870816"/>
            <a:ext cx="827079" cy="880973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3717" y="4870816"/>
            <a:ext cx="827079" cy="880973"/>
          </a:xfrm>
          <a:prstGeom prst="rect">
            <a:avLst/>
          </a:prstGeom>
        </p:spPr>
      </p:pic>
      <p:cxnSp>
        <p:nvCxnSpPr>
          <p:cNvPr id="18" name="Straight Arrow Connector 17"/>
          <p:cNvCxnSpPr>
            <a:stCxn id="12" idx="2"/>
          </p:cNvCxnSpPr>
          <p:nvPr/>
        </p:nvCxnSpPr>
        <p:spPr>
          <a:xfrm>
            <a:off x="8154646" y="2970911"/>
            <a:ext cx="0" cy="56616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1" idx="2"/>
          </p:cNvCxnSpPr>
          <p:nvPr/>
        </p:nvCxnSpPr>
        <p:spPr>
          <a:xfrm>
            <a:off x="10419529" y="2986510"/>
            <a:ext cx="0" cy="52411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063603" y="5787951"/>
            <a:ext cx="2481128" cy="46166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/>
              <a:t>Unmodified DBMS</a:t>
            </a:r>
            <a:endParaRPr lang="en-US" sz="2400" dirty="0"/>
          </a:p>
        </p:txBody>
      </p:sp>
      <p:sp>
        <p:nvSpPr>
          <p:cNvPr id="21" name="TextBox 20"/>
          <p:cNvSpPr txBox="1"/>
          <p:nvPr/>
        </p:nvSpPr>
        <p:spPr>
          <a:xfrm>
            <a:off x="8148848" y="4291114"/>
            <a:ext cx="2247267" cy="461664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/>
              <a:t>Versioning Layer</a:t>
            </a:r>
            <a:endParaRPr lang="en-US" sz="2400" dirty="0"/>
          </a:p>
        </p:txBody>
      </p:sp>
      <p:sp>
        <p:nvSpPr>
          <p:cNvPr id="22" name="TextBox 21"/>
          <p:cNvSpPr txBox="1"/>
          <p:nvPr/>
        </p:nvSpPr>
        <p:spPr>
          <a:xfrm>
            <a:off x="8714485" y="1627158"/>
            <a:ext cx="935690" cy="461664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Client</a:t>
            </a:r>
            <a:endParaRPr lang="en-US" sz="2400" dirty="0"/>
          </a:p>
        </p:txBody>
      </p:sp>
      <p:sp>
        <p:nvSpPr>
          <p:cNvPr id="38" name="TextBox 37"/>
          <p:cNvSpPr txBox="1"/>
          <p:nvPr/>
        </p:nvSpPr>
        <p:spPr>
          <a:xfrm>
            <a:off x="1971538" y="1491833"/>
            <a:ext cx="2838206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</a:rPr>
              <a:t>Issues </a:t>
            </a:r>
            <a:r>
              <a:rPr lang="en-US" altLang="zh-CN" sz="3200" dirty="0" smtClean="0">
                <a:solidFill>
                  <a:schemeClr val="bg1"/>
                </a:solidFill>
              </a:rPr>
              <a:t>to </a:t>
            </a:r>
            <a:r>
              <a:rPr lang="en-US" altLang="zh-CN" sz="2800" dirty="0" smtClean="0">
                <a:solidFill>
                  <a:schemeClr val="bg1"/>
                </a:solidFill>
              </a:rPr>
              <a:t>address: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40" name="Title 1"/>
          <p:cNvSpPr>
            <a:spLocks noGrp="1"/>
          </p:cNvSpPr>
          <p:nvPr>
            <p:ph type="title"/>
          </p:nvPr>
        </p:nvSpPr>
        <p:spPr>
          <a:xfrm>
            <a:off x="580015" y="311337"/>
            <a:ext cx="11210366" cy="1325563"/>
          </a:xfrm>
        </p:spPr>
        <p:txBody>
          <a:bodyPr/>
          <a:lstStyle/>
          <a:p>
            <a:r>
              <a:rPr lang="en-US" b="1" dirty="0" smtClean="0"/>
              <a:t>Bolt-on Versioning: </a:t>
            </a:r>
            <a:r>
              <a:rPr lang="en-US" sz="4000" b="1" dirty="0" smtClean="0">
                <a:solidFill>
                  <a:schemeClr val="accent4">
                    <a:lumMod val="50000"/>
                  </a:schemeClr>
                </a:solidFill>
              </a:rPr>
              <a:t>“Reuse” Relational Databases</a:t>
            </a:r>
            <a:endParaRPr lang="en-US" sz="4000" b="1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4142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build="p"/>
      <p:bldP spid="3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Content Placeholder 2"/>
          <p:cNvSpPr>
            <a:spLocks noGrp="1"/>
          </p:cNvSpPr>
          <p:nvPr>
            <p:ph idx="1"/>
          </p:nvPr>
        </p:nvSpPr>
        <p:spPr>
          <a:xfrm>
            <a:off x="580015" y="2216029"/>
            <a:ext cx="11027486" cy="4351338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How to Support Compact S</a:t>
            </a:r>
            <a:r>
              <a:rPr lang="en-US" altLang="zh-CN" dirty="0" smtClean="0">
                <a:solidFill>
                  <a:srgbClr val="C00000"/>
                </a:solidFill>
              </a:rPr>
              <a:t>torage?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/>
              <a:t>Data Representation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ü"/>
            </a:pPr>
            <a:endParaRPr lang="en-US" altLang="zh-CN" dirty="0" smtClean="0"/>
          </a:p>
          <a:p>
            <a:r>
              <a:rPr lang="en-US" dirty="0">
                <a:solidFill>
                  <a:srgbClr val="C00000"/>
                </a:solidFill>
              </a:rPr>
              <a:t>How to Support True </a:t>
            </a:r>
            <a:r>
              <a:rPr lang="en-US" dirty="0" smtClean="0">
                <a:solidFill>
                  <a:srgbClr val="C00000"/>
                </a:solidFill>
              </a:rPr>
              <a:t>Collaboration?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/>
              <a:t>A</a:t>
            </a:r>
            <a:r>
              <a:rPr lang="en-US" altLang="zh-CN" dirty="0" smtClean="0"/>
              <a:t>llow branching, checkout, commit, merge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How to Support Advanced </a:t>
            </a:r>
            <a:r>
              <a:rPr lang="en-US" dirty="0" smtClean="0">
                <a:solidFill>
                  <a:srgbClr val="C00000"/>
                </a:solidFill>
              </a:rPr>
              <a:t>Querying?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/>
              <a:t>Issue query against versioning provenance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/>
              <a:t>Identify versions satisfying some property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dirty="0" smtClean="0"/>
              <a:t>Show aggregate statistics across versions</a:t>
            </a:r>
            <a:endParaRPr lang="en-US" altLang="zh-CN" dirty="0"/>
          </a:p>
          <a:p>
            <a:endParaRPr lang="en-US" sz="3100" dirty="0" smtClean="0">
              <a:solidFill>
                <a:srgbClr val="C00000"/>
              </a:solidFill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0" y="1280160"/>
            <a:ext cx="12193795" cy="44820"/>
            <a:chOff x="0" y="1269402"/>
            <a:chExt cx="12193795" cy="44820"/>
          </a:xfrm>
        </p:grpSpPr>
        <p:cxnSp>
          <p:nvCxnSpPr>
            <p:cNvPr id="36" name="Straight Connector 35"/>
            <p:cNvCxnSpPr/>
            <p:nvPr/>
          </p:nvCxnSpPr>
          <p:spPr>
            <a:xfrm>
              <a:off x="0" y="1269402"/>
              <a:ext cx="12192000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1795" y="1314222"/>
              <a:ext cx="12192000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CECCE-2625-4AB5-8C1A-2BB9559D5087}" type="slidenum">
              <a:rPr lang="en-US" smtClean="0"/>
              <a:t>7</a:t>
            </a:fld>
            <a:endParaRPr lang="en-US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3"/>
          <a:srcRect l="3241" t="2960"/>
          <a:stretch/>
        </p:blipFill>
        <p:spPr>
          <a:xfrm>
            <a:off x="8110123" y="3520467"/>
            <a:ext cx="2324719" cy="814859"/>
          </a:xfrm>
          <a:prstGeom prst="rect">
            <a:avLst/>
          </a:prstGeom>
        </p:spPr>
      </p:pic>
      <p:sp>
        <p:nvSpPr>
          <p:cNvPr id="11" name="Rounded Rectangle 10"/>
          <p:cNvSpPr/>
          <p:nvPr/>
        </p:nvSpPr>
        <p:spPr>
          <a:xfrm>
            <a:off x="9278446" y="2185848"/>
            <a:ext cx="2282166" cy="80066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Version Control Commands</a:t>
            </a:r>
            <a:endParaRPr lang="en-US" sz="2400" dirty="0"/>
          </a:p>
        </p:txBody>
      </p:sp>
      <p:sp>
        <p:nvSpPr>
          <p:cNvPr id="12" name="Rounded Rectangle 11"/>
          <p:cNvSpPr/>
          <p:nvPr/>
        </p:nvSpPr>
        <p:spPr>
          <a:xfrm>
            <a:off x="7288504" y="2170251"/>
            <a:ext cx="1732284" cy="80066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SQL Commands</a:t>
            </a:r>
            <a:endParaRPr lang="en-US" sz="2400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7447403" y="3510621"/>
            <a:ext cx="3808861" cy="0"/>
          </a:xfrm>
          <a:prstGeom prst="line">
            <a:avLst/>
          </a:prstGeom>
          <a:ln w="254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7447403" y="4822668"/>
            <a:ext cx="3808861" cy="0"/>
          </a:xfrm>
          <a:prstGeom prst="line">
            <a:avLst/>
          </a:prstGeom>
          <a:ln w="254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5001" y="4870816"/>
            <a:ext cx="827079" cy="88097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0628" y="4870816"/>
            <a:ext cx="827079" cy="880973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3717" y="4870816"/>
            <a:ext cx="827079" cy="880973"/>
          </a:xfrm>
          <a:prstGeom prst="rect">
            <a:avLst/>
          </a:prstGeom>
        </p:spPr>
      </p:pic>
      <p:cxnSp>
        <p:nvCxnSpPr>
          <p:cNvPr id="18" name="Straight Arrow Connector 17"/>
          <p:cNvCxnSpPr>
            <a:stCxn id="12" idx="2"/>
          </p:cNvCxnSpPr>
          <p:nvPr/>
        </p:nvCxnSpPr>
        <p:spPr>
          <a:xfrm>
            <a:off x="8154646" y="2970911"/>
            <a:ext cx="0" cy="56616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1" idx="2"/>
          </p:cNvCxnSpPr>
          <p:nvPr/>
        </p:nvCxnSpPr>
        <p:spPr>
          <a:xfrm>
            <a:off x="10419529" y="2986510"/>
            <a:ext cx="0" cy="52411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063603" y="5787951"/>
            <a:ext cx="2481128" cy="46166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/>
              <a:t>Unmodified DBMS</a:t>
            </a:r>
            <a:endParaRPr lang="en-US" sz="2400" dirty="0"/>
          </a:p>
        </p:txBody>
      </p:sp>
      <p:sp>
        <p:nvSpPr>
          <p:cNvPr id="21" name="TextBox 20"/>
          <p:cNvSpPr txBox="1"/>
          <p:nvPr/>
        </p:nvSpPr>
        <p:spPr>
          <a:xfrm>
            <a:off x="8148848" y="4291114"/>
            <a:ext cx="2247267" cy="461664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/>
              <a:t>Versioning Layer</a:t>
            </a:r>
            <a:endParaRPr lang="en-US" sz="2400" dirty="0"/>
          </a:p>
        </p:txBody>
      </p:sp>
      <p:sp>
        <p:nvSpPr>
          <p:cNvPr id="22" name="TextBox 21"/>
          <p:cNvSpPr txBox="1"/>
          <p:nvPr/>
        </p:nvSpPr>
        <p:spPr>
          <a:xfrm>
            <a:off x="8714485" y="1627158"/>
            <a:ext cx="935690" cy="461664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Client</a:t>
            </a:r>
            <a:endParaRPr lang="en-US" sz="2400" dirty="0"/>
          </a:p>
        </p:txBody>
      </p:sp>
      <p:sp>
        <p:nvSpPr>
          <p:cNvPr id="38" name="TextBox 37"/>
          <p:cNvSpPr txBox="1"/>
          <p:nvPr/>
        </p:nvSpPr>
        <p:spPr>
          <a:xfrm>
            <a:off x="1971538" y="1491833"/>
            <a:ext cx="2838206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</a:rPr>
              <a:t>Issues </a:t>
            </a:r>
            <a:r>
              <a:rPr lang="en-US" altLang="zh-CN" sz="3200" dirty="0" smtClean="0">
                <a:solidFill>
                  <a:schemeClr val="bg1"/>
                </a:solidFill>
              </a:rPr>
              <a:t>to </a:t>
            </a:r>
            <a:r>
              <a:rPr lang="en-US" altLang="zh-CN" sz="2800" dirty="0" smtClean="0">
                <a:solidFill>
                  <a:schemeClr val="bg1"/>
                </a:solidFill>
              </a:rPr>
              <a:t>address: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40" name="Title 1"/>
          <p:cNvSpPr>
            <a:spLocks noGrp="1"/>
          </p:cNvSpPr>
          <p:nvPr>
            <p:ph type="title"/>
          </p:nvPr>
        </p:nvSpPr>
        <p:spPr>
          <a:xfrm>
            <a:off x="580015" y="311337"/>
            <a:ext cx="11210366" cy="1325563"/>
          </a:xfrm>
        </p:spPr>
        <p:txBody>
          <a:bodyPr/>
          <a:lstStyle/>
          <a:p>
            <a:r>
              <a:rPr lang="en-US" b="1" dirty="0" smtClean="0"/>
              <a:t>Bolt-on Versioning: </a:t>
            </a:r>
            <a:r>
              <a:rPr lang="en-US" sz="4000" b="1" dirty="0" smtClean="0">
                <a:solidFill>
                  <a:schemeClr val="accent4">
                    <a:lumMod val="50000"/>
                  </a:schemeClr>
                </a:solidFill>
              </a:rPr>
              <a:t>“Reuse” Relational Databases</a:t>
            </a:r>
            <a:endParaRPr lang="en-US" sz="4000" b="1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0300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0015" y="311337"/>
            <a:ext cx="11210366" cy="1325563"/>
          </a:xfrm>
        </p:spPr>
        <p:txBody>
          <a:bodyPr/>
          <a:lstStyle/>
          <a:p>
            <a:r>
              <a:rPr lang="en-US" b="1" dirty="0" smtClean="0"/>
              <a:t>Outline</a:t>
            </a:r>
            <a:endParaRPr lang="en-US" sz="40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0" y="1280160"/>
            <a:ext cx="12193795" cy="44820"/>
            <a:chOff x="0" y="1269402"/>
            <a:chExt cx="12193795" cy="44820"/>
          </a:xfrm>
        </p:grpSpPr>
        <p:cxnSp>
          <p:nvCxnSpPr>
            <p:cNvPr id="36" name="Straight Connector 35"/>
            <p:cNvCxnSpPr/>
            <p:nvPr/>
          </p:nvCxnSpPr>
          <p:spPr>
            <a:xfrm>
              <a:off x="0" y="1269402"/>
              <a:ext cx="12192000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1795" y="1314222"/>
              <a:ext cx="12192000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CECCE-2625-4AB5-8C1A-2BB9559D5087}" type="slidenum">
              <a:rPr lang="en-US" smtClean="0"/>
              <a:t>8</a:t>
            </a:fld>
            <a:endParaRPr lang="en-US"/>
          </a:p>
        </p:txBody>
      </p:sp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1027486" cy="4351338"/>
          </a:xfrm>
        </p:spPr>
        <p:txBody>
          <a:bodyPr>
            <a:normAutofit/>
          </a:bodyPr>
          <a:lstStyle/>
          <a:p>
            <a:r>
              <a:rPr lang="en-US" altLang="zh-CN" sz="3200" dirty="0" err="1"/>
              <a:t>Strawman</a:t>
            </a:r>
            <a:r>
              <a:rPr lang="en-US" altLang="zh-CN" sz="3200" dirty="0"/>
              <a:t> Approach</a:t>
            </a:r>
          </a:p>
          <a:p>
            <a:pPr marL="457200" lvl="1" indent="0">
              <a:buNone/>
            </a:pPr>
            <a:endParaRPr lang="en-US" altLang="zh-CN" sz="3200" dirty="0" smtClean="0"/>
          </a:p>
          <a:p>
            <a:r>
              <a:rPr lang="en-US" sz="3200" dirty="0" smtClean="0"/>
              <a:t>Data Representation</a:t>
            </a:r>
          </a:p>
          <a:p>
            <a:endParaRPr lang="en-US" sz="3200" dirty="0"/>
          </a:p>
          <a:p>
            <a:r>
              <a:rPr lang="en-US" sz="3200" dirty="0" smtClean="0"/>
              <a:t>Access/Storage Optimization </a:t>
            </a:r>
          </a:p>
          <a:p>
            <a:endParaRPr lang="en-US" sz="3100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144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0015" y="311337"/>
            <a:ext cx="11210366" cy="1325563"/>
          </a:xfrm>
        </p:spPr>
        <p:txBody>
          <a:bodyPr/>
          <a:lstStyle/>
          <a:p>
            <a:r>
              <a:rPr lang="en-US" b="1" dirty="0" err="1" smtClean="0"/>
              <a:t>Strawman</a:t>
            </a:r>
            <a:r>
              <a:rPr lang="en-US" b="1" dirty="0" smtClean="0"/>
              <a:t> Approach</a:t>
            </a:r>
            <a:r>
              <a:rPr lang="en-US" sz="4000" b="1" dirty="0"/>
              <a:t> : </a:t>
            </a:r>
            <a:r>
              <a:rPr lang="en-US" sz="4000" b="1" dirty="0" smtClean="0">
                <a:solidFill>
                  <a:schemeClr val="accent4">
                    <a:lumMod val="50000"/>
                  </a:schemeClr>
                </a:solidFill>
              </a:rPr>
              <a:t>Issues</a:t>
            </a:r>
            <a:endParaRPr lang="en-US" sz="40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0" y="1280160"/>
            <a:ext cx="12193795" cy="44820"/>
            <a:chOff x="0" y="1269402"/>
            <a:chExt cx="12193795" cy="44820"/>
          </a:xfrm>
        </p:grpSpPr>
        <p:cxnSp>
          <p:nvCxnSpPr>
            <p:cNvPr id="36" name="Straight Connector 35"/>
            <p:cNvCxnSpPr/>
            <p:nvPr/>
          </p:nvCxnSpPr>
          <p:spPr>
            <a:xfrm>
              <a:off x="0" y="1269402"/>
              <a:ext cx="12192000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1795" y="1314222"/>
              <a:ext cx="12192000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2111017"/>
              </p:ext>
            </p:extLst>
          </p:nvPr>
        </p:nvGraphicFramePr>
        <p:xfrm>
          <a:off x="1664057" y="2414900"/>
          <a:ext cx="4308916" cy="3870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58938">
                  <a:extLst>
                    <a:ext uri="{9D8B030D-6E8A-4147-A177-3AD203B41FA5}">
                      <a16:colId xmlns="" xmlns:a16="http://schemas.microsoft.com/office/drawing/2014/main" val="3289718748"/>
                    </a:ext>
                  </a:extLst>
                </a:gridCol>
                <a:gridCol w="958938">
                  <a:extLst>
                    <a:ext uri="{9D8B030D-6E8A-4147-A177-3AD203B41FA5}">
                      <a16:colId xmlns="" xmlns:a16="http://schemas.microsoft.com/office/drawing/2014/main" val="1369651013"/>
                    </a:ext>
                  </a:extLst>
                </a:gridCol>
                <a:gridCol w="958938">
                  <a:extLst>
                    <a:ext uri="{9D8B030D-6E8A-4147-A177-3AD203B41FA5}">
                      <a16:colId xmlns="" xmlns:a16="http://schemas.microsoft.com/office/drawing/2014/main" val="3576401344"/>
                    </a:ext>
                  </a:extLst>
                </a:gridCol>
                <a:gridCol w="958938">
                  <a:extLst>
                    <a:ext uri="{9D8B030D-6E8A-4147-A177-3AD203B41FA5}">
                      <a16:colId xmlns="" xmlns:a16="http://schemas.microsoft.com/office/drawing/2014/main" val="2188335039"/>
                    </a:ext>
                  </a:extLst>
                </a:gridCol>
                <a:gridCol w="473164">
                  <a:extLst>
                    <a:ext uri="{9D8B030D-6E8A-4147-A177-3AD203B41FA5}">
                      <a16:colId xmlns="" xmlns:a16="http://schemas.microsoft.com/office/drawing/2014/main" val="3954111251"/>
                    </a:ext>
                  </a:extLst>
                </a:gridCol>
              </a:tblGrid>
              <a:tr h="31173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Neighborhood</a:t>
                      </a:r>
                      <a:endParaRPr lang="en-US" sz="2000" b="1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err="1" smtClean="0"/>
                        <a:t>Cooccurrence</a:t>
                      </a:r>
                      <a:endParaRPr lang="en-US" sz="2000" b="1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1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905111384"/>
                  </a:ext>
                </a:extLst>
              </a:tr>
              <a:tr h="31173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ENSP1</a:t>
                      </a:r>
                      <a:endParaRPr lang="en-US" sz="20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ENSP2</a:t>
                      </a:r>
                      <a:endParaRPr lang="en-US" sz="20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53</a:t>
                      </a:r>
                      <a:endParaRPr lang="en-US" sz="20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V1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261955150"/>
                  </a:ext>
                </a:extLst>
              </a:tr>
              <a:tr h="31173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ENSP1</a:t>
                      </a:r>
                      <a:endParaRPr lang="en-US" sz="20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ENSP2</a:t>
                      </a:r>
                      <a:endParaRPr lang="en-US" sz="20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53</a:t>
                      </a:r>
                      <a:endParaRPr lang="en-US" sz="20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V2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190722192"/>
                  </a:ext>
                </a:extLst>
              </a:tr>
              <a:tr h="31173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ENSP1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ENSP2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225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53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V3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07164452"/>
                  </a:ext>
                </a:extLst>
              </a:tr>
              <a:tr h="31173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ENSP1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ENSP3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87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V1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65762037"/>
                  </a:ext>
                </a:extLst>
              </a:tr>
              <a:tr h="31173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ENSP1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ENSP3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87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V2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046620054"/>
                  </a:ext>
                </a:extLst>
              </a:tr>
              <a:tr h="31173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ENSP1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ENSP3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87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V3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549453768"/>
                  </a:ext>
                </a:extLst>
              </a:tr>
              <a:tr h="31173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ENSP4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ENSP5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426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V1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44374052"/>
                  </a:ext>
                </a:extLst>
              </a:tr>
              <a:tr h="31173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ENSP4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ENSP5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426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V3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66492738"/>
                  </a:ext>
                </a:extLst>
              </a:tr>
            </a:tbl>
          </a:graphicData>
        </a:graphic>
      </p:graphicFrame>
      <p:grpSp>
        <p:nvGrpSpPr>
          <p:cNvPr id="19" name="Group 18"/>
          <p:cNvGrpSpPr/>
          <p:nvPr/>
        </p:nvGrpSpPr>
        <p:grpSpPr>
          <a:xfrm>
            <a:off x="1596698" y="2575456"/>
            <a:ext cx="2170456" cy="402701"/>
            <a:chOff x="189451" y="1700635"/>
            <a:chExt cx="2170456" cy="402701"/>
          </a:xfrm>
        </p:grpSpPr>
        <p:sp>
          <p:nvSpPr>
            <p:cNvPr id="20" name="TextBox 19"/>
            <p:cNvSpPr txBox="1"/>
            <p:nvPr/>
          </p:nvSpPr>
          <p:spPr>
            <a:xfrm>
              <a:off x="189451" y="1703226"/>
              <a:ext cx="12869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Protein1</a:t>
              </a:r>
              <a:endParaRPr lang="en-US" sz="2000" b="1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150233" y="1700635"/>
              <a:ext cx="12096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Protein2</a:t>
              </a:r>
              <a:endParaRPr lang="en-US" sz="2200" b="1" dirty="0"/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5473595" y="2575456"/>
            <a:ext cx="6708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accent5"/>
                </a:solidFill>
              </a:rPr>
              <a:t>VID</a:t>
            </a:r>
            <a:endParaRPr lang="en-US" sz="2200" b="1" dirty="0">
              <a:solidFill>
                <a:schemeClr val="accent5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80015" y="1636900"/>
            <a:ext cx="6476999" cy="523220"/>
          </a:xfrm>
          <a:prstGeom prst="rect">
            <a:avLst/>
          </a:prstGeom>
          <a:noFill/>
          <a:ln w="15875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5"/>
                </a:solidFill>
              </a:rPr>
              <a:t>Augment each tuple with a version ID (VID)</a:t>
            </a:r>
            <a:endParaRPr lang="en-US" sz="2800" dirty="0">
              <a:solidFill>
                <a:schemeClr val="accent5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655411" y="3115869"/>
            <a:ext cx="526771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C00000"/>
                </a:solidFill>
              </a:rPr>
              <a:t>1. Storage is Huge</a:t>
            </a:r>
          </a:p>
          <a:p>
            <a:pPr algn="ctr"/>
            <a:endParaRPr lang="en-US" sz="2800" dirty="0" smtClean="0">
              <a:solidFill>
                <a:srgbClr val="C00000"/>
              </a:solidFill>
            </a:endParaRPr>
          </a:p>
          <a:p>
            <a:pPr algn="ctr"/>
            <a:r>
              <a:rPr lang="en-US" sz="2800" dirty="0" smtClean="0">
                <a:solidFill>
                  <a:srgbClr val="C00000"/>
                </a:solidFill>
              </a:rPr>
              <a:t>Optimized Representation Scheme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CECCE-2625-4AB5-8C1A-2BB9559D5087}" type="slidenum">
              <a:rPr lang="en-US" smtClean="0"/>
              <a:t>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426938" y="2421221"/>
            <a:ext cx="1985682" cy="57478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Two Issues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15" name="Down Arrow 14"/>
          <p:cNvSpPr/>
          <p:nvPr/>
        </p:nvSpPr>
        <p:spPr>
          <a:xfrm>
            <a:off x="9236118" y="3707465"/>
            <a:ext cx="367323" cy="386143"/>
          </a:xfrm>
          <a:prstGeom prst="downArrow">
            <a:avLst/>
          </a:prstGeom>
          <a:solidFill>
            <a:srgbClr val="E3A6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6986721" y="4522680"/>
            <a:ext cx="486611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C00000"/>
                </a:solidFill>
              </a:rPr>
              <a:t> 2. Checkout is Costly</a:t>
            </a:r>
          </a:p>
          <a:p>
            <a:pPr algn="ctr"/>
            <a:endParaRPr lang="en-US" sz="2800" dirty="0" smtClean="0">
              <a:solidFill>
                <a:srgbClr val="C00000"/>
              </a:solidFill>
            </a:endParaRPr>
          </a:p>
          <a:p>
            <a:pPr algn="ctr"/>
            <a:r>
              <a:rPr lang="en-US" sz="2800" dirty="0" smtClean="0">
                <a:solidFill>
                  <a:srgbClr val="C00000"/>
                </a:solidFill>
              </a:rPr>
              <a:t>Partition Scheme</a:t>
            </a:r>
          </a:p>
        </p:txBody>
      </p:sp>
      <p:sp>
        <p:nvSpPr>
          <p:cNvPr id="18" name="Down Arrow 17"/>
          <p:cNvSpPr/>
          <p:nvPr/>
        </p:nvSpPr>
        <p:spPr>
          <a:xfrm>
            <a:off x="9236118" y="5022107"/>
            <a:ext cx="367323" cy="386143"/>
          </a:xfrm>
          <a:prstGeom prst="downArrow">
            <a:avLst/>
          </a:prstGeom>
          <a:solidFill>
            <a:srgbClr val="E3A6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547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5" grpId="0" animBg="1"/>
      <p:bldP spid="1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25400">
          <a:solidFill>
            <a:srgbClr val="C00000"/>
          </a:solidFill>
          <a:prstDash val="sysDot"/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13379</TotalTime>
  <Words>2526</Words>
  <Application>Microsoft Macintosh PowerPoint</Application>
  <PresentationFormat>Widescreen</PresentationFormat>
  <Paragraphs>944</Paragraphs>
  <Slides>36</Slides>
  <Notes>36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5" baseType="lpstr">
      <vt:lpstr>Arial</vt:lpstr>
      <vt:lpstr>Arial Narrow</vt:lpstr>
      <vt:lpstr>Calibri</vt:lpstr>
      <vt:lpstr>Calibri Light</vt:lpstr>
      <vt:lpstr>Cambria Math</vt:lpstr>
      <vt:lpstr>Wingdings</vt:lpstr>
      <vt:lpstr>等线</vt:lpstr>
      <vt:lpstr>等线 Light</vt:lpstr>
      <vt:lpstr>Office Theme</vt:lpstr>
      <vt:lpstr>OrpheusDB: Bolt-on Versioning for Relational Databases</vt:lpstr>
      <vt:lpstr>Motivation: Dataset Versioning</vt:lpstr>
      <vt:lpstr>Motivation: Example from Biological Domain</vt:lpstr>
      <vt:lpstr>Versioned Dataset Management In the Wild</vt:lpstr>
      <vt:lpstr>Existing Management Systems: Alternatives </vt:lpstr>
      <vt:lpstr>Bolt-on Versioning: “Reuse” Relational Databases</vt:lpstr>
      <vt:lpstr>Bolt-on Versioning: “Reuse” Relational Databases</vt:lpstr>
      <vt:lpstr>Outline</vt:lpstr>
      <vt:lpstr>Strawman Approach : Issues</vt:lpstr>
      <vt:lpstr>Outline</vt:lpstr>
      <vt:lpstr>Data Representation: Alternatives</vt:lpstr>
      <vt:lpstr>Data Representation: Alternatives</vt:lpstr>
      <vt:lpstr>Data Representation: Alternatives</vt:lpstr>
      <vt:lpstr>Outline</vt:lpstr>
      <vt:lpstr>Access and Storage Trade Off: Partitioning</vt:lpstr>
      <vt:lpstr>Access and Storage Trade Off: Partitioning</vt:lpstr>
      <vt:lpstr>Access and Storage Trade Off: Cost Model</vt:lpstr>
      <vt:lpstr>Access and Storage Trade Off: Two Extremes</vt:lpstr>
      <vt:lpstr>Access and Storage Trade Off: Two Extremes</vt:lpstr>
      <vt:lpstr>Partitioning: LyreSplit</vt:lpstr>
      <vt:lpstr>Partitioning: High-level Idea of LyreSplit</vt:lpstr>
      <vt:lpstr>Partitioning: LyreSplit Illustration</vt:lpstr>
      <vt:lpstr>Partitioning: Experimental Setting</vt:lpstr>
      <vt:lpstr>Comparison of Partitioning Algorithms: Effectiveness</vt:lpstr>
      <vt:lpstr>PowerPoint Presentation</vt:lpstr>
      <vt:lpstr>Benefits of Partitioning: Storage vs. Access </vt:lpstr>
      <vt:lpstr>PowerPoint Presentation</vt:lpstr>
      <vt:lpstr>PowerPoint Presentation</vt:lpstr>
      <vt:lpstr>Proposal: “Reuse” Relational Database</vt:lpstr>
      <vt:lpstr>Data Representation: Performance Comparison</vt:lpstr>
      <vt:lpstr>Access and Storage Trade Off: Dataset</vt:lpstr>
      <vt:lpstr>Access and Storage Trade Off: Formulation</vt:lpstr>
      <vt:lpstr>Access and Storage Trade Off: Two Extremes</vt:lpstr>
      <vt:lpstr>Partitioning: LyreSplit Illustration</vt:lpstr>
      <vt:lpstr>Partitioning: LyreSplit Illustration</vt:lpstr>
      <vt:lpstr>Partitioning: LyreSplit Illustration</vt:lpstr>
    </vt:vector>
  </TitlesOfParts>
  <Company>MSRSuppDeploy</Company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Silu Huang</dc:creator>
  <cp:lastModifiedBy>Xu, Liqi</cp:lastModifiedBy>
  <cp:revision>855</cp:revision>
  <cp:lastPrinted>2017-08-25T23:56:35Z</cp:lastPrinted>
  <dcterms:created xsi:type="dcterms:W3CDTF">2017-08-01T03:05:30Z</dcterms:created>
  <dcterms:modified xsi:type="dcterms:W3CDTF">2017-12-04T00:09:53Z</dcterms:modified>
</cp:coreProperties>
</file>