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71" r:id="rId11"/>
    <p:sldId id="272" r:id="rId12"/>
    <p:sldId id="273" r:id="rId13"/>
    <p:sldId id="274" r:id="rId14"/>
    <p:sldId id="275" r:id="rId15"/>
    <p:sldId id="276" r:id="rId16"/>
    <p:sldId id="259" r:id="rId17"/>
    <p:sldId id="277" r:id="rId18"/>
    <p:sldId id="278" r:id="rId19"/>
    <p:sldId id="260" r:id="rId20"/>
    <p:sldId id="261" r:id="rId21"/>
    <p:sldId id="262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1"/>
    <p:restoredTop sz="75951"/>
  </p:normalViewPr>
  <p:slideViewPr>
    <p:cSldViewPr snapToGrid="0" snapToObjects="1">
      <p:cViewPr>
        <p:scale>
          <a:sx n="80" d="100"/>
          <a:sy n="80" d="100"/>
        </p:scale>
        <p:origin x="152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8E242-5088-924F-B053-58B3B78FCBE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25CF4-0A57-2941-9B8A-453B80DE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7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4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54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5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9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1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2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9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3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38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5CF4-0A57-2941-9B8A-453B80DED3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CA91-CD90-844F-9D88-3141CC235F0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D245-6412-664A-9229-1AEC111C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CA91-CD90-844F-9D88-3141CC235F0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D245-6412-664A-9229-1AEC111C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CA91-CD90-844F-9D88-3141CC235F0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D245-6412-664A-9229-1AEC111C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1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CA91-CD90-844F-9D88-3141CC235F0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D245-6412-664A-9229-1AEC111C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CA91-CD90-844F-9D88-3141CC235F0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D245-6412-664A-9229-1AEC111C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5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CA91-CD90-844F-9D88-3141CC235F0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D245-6412-664A-9229-1AEC111C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CA91-CD90-844F-9D88-3141CC235F0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D245-6412-664A-9229-1AEC111C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CA91-CD90-844F-9D88-3141CC235F0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D245-6412-664A-9229-1AEC111C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5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CA91-CD90-844F-9D88-3141CC235F0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D245-6412-664A-9229-1AEC111C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8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CA91-CD90-844F-9D88-3141CC235F0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D245-6412-664A-9229-1AEC111C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CA91-CD90-844F-9D88-3141CC235F0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D245-6412-664A-9229-1AEC111C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CA91-CD90-844F-9D88-3141CC235F0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0D245-6412-664A-9229-1AEC111C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5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dbTouch</a:t>
            </a:r>
            <a:r>
              <a:rPr lang="en-US" dirty="0" smtClean="0"/>
              <a:t>: Analytics at your Fingertips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Authors: </a:t>
            </a:r>
            <a:r>
              <a:rPr lang="en-US" dirty="0" err="1" smtClean="0"/>
              <a:t>Stratos</a:t>
            </a:r>
            <a:r>
              <a:rPr lang="en-US" dirty="0" smtClean="0"/>
              <a:t> </a:t>
            </a:r>
            <a:r>
              <a:rPr lang="en-US" dirty="0" err="1" smtClean="0"/>
              <a:t>Idreos</a:t>
            </a:r>
            <a:r>
              <a:rPr lang="en-US" dirty="0" smtClean="0"/>
              <a:t>, </a:t>
            </a:r>
            <a:r>
              <a:rPr lang="en-US" dirty="0" err="1" smtClean="0"/>
              <a:t>Erietta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iarou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Presenter: Peter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dbTouch</a:t>
            </a:r>
            <a:r>
              <a:rPr lang="en-US" dirty="0" smtClean="0"/>
              <a:t>: Front-end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Question: </a:t>
            </a:r>
            <a:r>
              <a:rPr lang="en-US" sz="2000" dirty="0"/>
              <a:t>what users experience and what they expect when interacting with a </a:t>
            </a:r>
            <a:r>
              <a:rPr lang="en-US" sz="2000" dirty="0" err="1"/>
              <a:t>dbTouch</a:t>
            </a:r>
            <a:r>
              <a:rPr lang="en-US" sz="2000" dirty="0"/>
              <a:t> </a:t>
            </a:r>
            <a:r>
              <a:rPr lang="en-US" sz="2000" dirty="0" smtClean="0"/>
              <a:t>system?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Data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Schema-less Querying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90" y="3482642"/>
            <a:ext cx="6657219" cy="26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" r="7762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dbTouch</a:t>
            </a:r>
            <a:r>
              <a:rPr lang="en-US" dirty="0"/>
              <a:t>: Slide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Slide</a:t>
            </a:r>
          </a:p>
          <a:p>
            <a:pPr lvl="1"/>
            <a:r>
              <a:rPr lang="en-US" sz="1600" dirty="0" smtClean="0"/>
              <a:t>What are the challenges here?</a:t>
            </a:r>
          </a:p>
          <a:p>
            <a:pPr lvl="1"/>
            <a:r>
              <a:rPr lang="en-US" sz="1600" dirty="0" smtClean="0"/>
              <a:t>Data storage and data access decisions</a:t>
            </a:r>
            <a:endParaRPr lang="en-US" sz="1600" dirty="0"/>
          </a:p>
          <a:p>
            <a:r>
              <a:rPr lang="en-US" sz="2000" dirty="0"/>
              <a:t>Scan and </a:t>
            </a:r>
            <a:r>
              <a:rPr lang="en-US" sz="2000" dirty="0" smtClean="0"/>
              <a:t>Aggregates</a:t>
            </a:r>
          </a:p>
          <a:p>
            <a:pPr lvl="1"/>
            <a:r>
              <a:rPr lang="en-US" sz="1600" dirty="0" smtClean="0"/>
              <a:t>Slide speed</a:t>
            </a:r>
          </a:p>
          <a:p>
            <a:pPr lvl="1"/>
            <a:r>
              <a:rPr lang="en-US" sz="1600" dirty="0" smtClean="0"/>
              <a:t>Data object size</a:t>
            </a:r>
          </a:p>
          <a:p>
            <a:pPr lvl="1"/>
            <a:r>
              <a:rPr lang="en-US" sz="1600" dirty="0" smtClean="0"/>
              <a:t>Exact area touched</a:t>
            </a:r>
            <a:endParaRPr lang="en-US" sz="1600" dirty="0"/>
          </a:p>
          <a:p>
            <a:r>
              <a:rPr lang="en-US" sz="2000" dirty="0"/>
              <a:t>Query </a:t>
            </a:r>
            <a:r>
              <a:rPr lang="en-US" sz="2000" dirty="0" smtClean="0"/>
              <a:t>Processing</a:t>
            </a:r>
          </a:p>
          <a:p>
            <a:pPr lvl="1"/>
            <a:r>
              <a:rPr lang="en-US" sz="1600" dirty="0" smtClean="0"/>
              <a:t>Which operation in traditional database kernels is equivalent to the slide gesture?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i="1" dirty="0" smtClean="0"/>
              <a:t>next</a:t>
            </a:r>
            <a:r>
              <a:rPr lang="en-US" sz="1600" dirty="0" smtClean="0"/>
              <a:t> operation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01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dbTouch</a:t>
            </a:r>
            <a:r>
              <a:rPr lang="en-US" dirty="0"/>
              <a:t>: Slide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716" cy="4351338"/>
          </a:xfrm>
        </p:spPr>
        <p:txBody>
          <a:bodyPr/>
          <a:lstStyle/>
          <a:p>
            <a:r>
              <a:rPr lang="en-US" dirty="0"/>
              <a:t>Slide Example</a:t>
            </a:r>
          </a:p>
          <a:p>
            <a:r>
              <a:rPr lang="en-US" dirty="0"/>
              <a:t>Inspecting Results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sz="2000" dirty="0"/>
              <a:t>How should data be stored and accessed? </a:t>
            </a:r>
          </a:p>
          <a:p>
            <a:pPr lvl="1"/>
            <a:r>
              <a:rPr lang="en-US" sz="2000" dirty="0"/>
              <a:t>What happens when the slide patterns such as speed and directions change? </a:t>
            </a:r>
          </a:p>
          <a:p>
            <a:pPr lvl="1"/>
            <a:r>
              <a:rPr lang="en-US" sz="2000" dirty="0"/>
              <a:t>Which data tuples exactly do we process with every touch? </a:t>
            </a:r>
          </a:p>
          <a:p>
            <a:pPr lvl="1"/>
            <a:endParaRPr lang="en-US" sz="1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1" b="16699"/>
          <a:stretch/>
        </p:blipFill>
        <p:spPr>
          <a:xfrm>
            <a:off x="7784560" y="2879099"/>
            <a:ext cx="3312567" cy="22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dbTouch</a:t>
            </a:r>
            <a:r>
              <a:rPr lang="en-US" dirty="0" smtClean="0"/>
              <a:t>: From Touch to Tuple Identifiers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Object view</a:t>
                </a:r>
              </a:p>
              <a:p>
                <a:pPr lvl="1"/>
                <a:r>
                  <a:rPr lang="en-US" dirty="0" smtClean="0"/>
                  <a:t>Views are placeholders for visual objects.</a:t>
                </a:r>
              </a:p>
              <a:p>
                <a:pPr lvl="2"/>
                <a:r>
                  <a:rPr lang="en-US" dirty="0" smtClean="0"/>
                  <a:t>Master view</a:t>
                </a:r>
              </a:p>
              <a:p>
                <a:pPr lvl="2"/>
                <a:r>
                  <a:rPr lang="en-US" dirty="0" smtClean="0"/>
                  <a:t>Properties (size of the view, the location of the view within its master view, what kind of gestures are allowed over the view,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Mapping a touch to a </a:t>
                </a:r>
                <a:r>
                  <a:rPr lang="en-US" dirty="0" err="1" smtClean="0"/>
                  <a:t>RowID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Properties:</a:t>
                </a:r>
              </a:p>
              <a:p>
                <a:pPr lvl="2"/>
                <a:r>
                  <a:rPr lang="en-US" dirty="0" smtClean="0"/>
                  <a:t>The </a:t>
                </a:r>
                <a:r>
                  <a:rPr lang="en-US" dirty="0"/>
                  <a:t>number of data entries in the underlying column or table </a:t>
                </a:r>
              </a:p>
              <a:p>
                <a:pPr lvl="2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data </a:t>
                </a:r>
                <a:r>
                  <a:rPr lang="en-US" dirty="0" smtClean="0"/>
                  <a:t>type(s)</a:t>
                </a:r>
              </a:p>
              <a:p>
                <a:pPr lvl="2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data size, etc. </a:t>
                </a:r>
              </a:p>
              <a:p>
                <a:pPr lvl="1"/>
                <a:r>
                  <a:rPr lang="en-US" dirty="0" smtClean="0"/>
                  <a:t>Tuple identifier</a:t>
                </a:r>
              </a:p>
              <a:p>
                <a:pPr lvl="1"/>
                <a:r>
                  <a:rPr lang="en-US" dirty="0" smtClean="0"/>
                  <a:t>Rule of Three </a:t>
                </a:r>
              </a:p>
              <a:p>
                <a:pPr lvl="2"/>
                <a:r>
                  <a:rPr lang="en-US" b="0" dirty="0" smtClean="0"/>
                  <a:t>Tuple identifier: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𝑖𝑑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/</m:t>
                    </m:r>
                    <m:r>
                      <a:rPr lang="en-US" b="0" i="1" smtClean="0">
                        <a:latin typeface="Cambria Math" charset="0"/>
                      </a:rPr>
                      <m:t>𝑜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t</a:t>
                </a:r>
                <a:r>
                  <a:rPr lang="en-US" dirty="0" smtClean="0"/>
                  <a:t> = touch location</a:t>
                </a:r>
              </a:p>
              <a:p>
                <a:pPr lvl="2"/>
                <a:r>
                  <a:rPr lang="en-US" dirty="0" smtClean="0"/>
                  <a:t>o = the size of the data object</a:t>
                </a:r>
              </a:p>
              <a:p>
                <a:pPr lvl="2"/>
                <a:r>
                  <a:rPr lang="en-US" dirty="0"/>
                  <a:t>n</a:t>
                </a:r>
                <a:r>
                  <a:rPr lang="en-US" dirty="0" smtClean="0"/>
                  <a:t> = the number of total tuples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9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dbTouch</a:t>
            </a:r>
            <a:r>
              <a:rPr lang="en-US" dirty="0"/>
              <a:t>: From Touch to Tuple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a touch to a </a:t>
            </a:r>
            <a:r>
              <a:rPr lang="en-US" dirty="0" err="1"/>
              <a:t>RowID</a:t>
            </a:r>
            <a:endParaRPr lang="en-US" dirty="0"/>
          </a:p>
          <a:p>
            <a:pPr lvl="1"/>
            <a:r>
              <a:rPr lang="en-US" dirty="0" smtClean="0"/>
              <a:t>Single column -&gt; height dimension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ull table -&gt; both dimensions</a:t>
            </a:r>
          </a:p>
          <a:p>
            <a:pPr lvl="2"/>
            <a:r>
              <a:rPr lang="en-US" dirty="0"/>
              <a:t>vertical slide </a:t>
            </a:r>
          </a:p>
          <a:p>
            <a:pPr lvl="2"/>
            <a:r>
              <a:rPr lang="en-US" dirty="0"/>
              <a:t>horizontal slide </a:t>
            </a:r>
          </a:p>
          <a:p>
            <a:pPr lvl="1"/>
            <a:r>
              <a:rPr lang="en-US" dirty="0" smtClean="0"/>
              <a:t>Rotation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dbTouch</a:t>
            </a:r>
            <a:r>
              <a:rPr lang="en-US" dirty="0" smtClean="0"/>
              <a:t>: Data Access and Touch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Touching sample</a:t>
            </a:r>
          </a:p>
          <a:p>
            <a:pPr lvl="1"/>
            <a:r>
              <a:rPr lang="en-US" sz="2000" dirty="0" smtClean="0"/>
              <a:t>Physical constraints (what are those?)</a:t>
            </a:r>
          </a:p>
          <a:p>
            <a:pPr lvl="2"/>
            <a:r>
              <a:rPr lang="en-US" dirty="0" smtClean="0"/>
              <a:t>Finger size</a:t>
            </a:r>
          </a:p>
          <a:p>
            <a:pPr lvl="2"/>
            <a:r>
              <a:rPr lang="en-US" dirty="0" smtClean="0"/>
              <a:t>Object size</a:t>
            </a:r>
          </a:p>
          <a:p>
            <a:r>
              <a:rPr lang="en-US" sz="2000" dirty="0" smtClean="0"/>
              <a:t>Exploration speed</a:t>
            </a:r>
          </a:p>
          <a:p>
            <a:pPr lvl="1"/>
            <a:r>
              <a:rPr lang="en-US" sz="2000" dirty="0" smtClean="0"/>
              <a:t>Faster slide -&gt; fewer tuples</a:t>
            </a:r>
          </a:p>
          <a:p>
            <a:pPr lvl="1"/>
            <a:r>
              <a:rPr lang="en-US" sz="2000" dirty="0" smtClean="0"/>
              <a:t>Slower slide -&gt; more tuples</a:t>
            </a:r>
          </a:p>
          <a:p>
            <a:pPr lvl="1"/>
            <a:r>
              <a:rPr lang="en-US" sz="2000" dirty="0" smtClean="0"/>
              <a:t>Granularity</a:t>
            </a:r>
          </a:p>
          <a:p>
            <a:r>
              <a:rPr lang="en-US" sz="2000" dirty="0" smtClean="0"/>
              <a:t>Zoom-in/Zoom-out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81" y="2654133"/>
            <a:ext cx="6657219" cy="26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3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dbTouch</a:t>
            </a:r>
            <a:r>
              <a:rPr lang="en-US" dirty="0"/>
              <a:t>: Storing and Accessing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Gesture Evolution</a:t>
            </a:r>
          </a:p>
          <a:p>
            <a:r>
              <a:rPr lang="en-US" dirty="0" smtClean="0"/>
              <a:t>Physical Layout</a:t>
            </a:r>
          </a:p>
          <a:p>
            <a:pPr lvl="1"/>
            <a:r>
              <a:rPr lang="en-US" dirty="0" smtClean="0"/>
              <a:t>Fixed-width per attribute (Pros? Cons?)</a:t>
            </a:r>
          </a:p>
          <a:p>
            <a:r>
              <a:rPr lang="en-US" dirty="0" smtClean="0"/>
              <a:t>Sample-based Storage</a:t>
            </a:r>
          </a:p>
          <a:p>
            <a:pPr lvl="1"/>
            <a:r>
              <a:rPr lang="en-US" dirty="0" smtClean="0"/>
              <a:t>Factors: size of the object and speed of the gesture</a:t>
            </a:r>
          </a:p>
          <a:p>
            <a:pPr lvl="1"/>
            <a:r>
              <a:rPr lang="en-US" dirty="0" smtClean="0"/>
              <a:t>Issue: continuous variation</a:t>
            </a:r>
          </a:p>
          <a:p>
            <a:r>
              <a:rPr lang="en-US" dirty="0" smtClean="0"/>
              <a:t>Prefetching Data</a:t>
            </a:r>
          </a:p>
          <a:p>
            <a:r>
              <a:rPr lang="en-US" dirty="0" smtClean="0"/>
              <a:t>Caching Data</a:t>
            </a:r>
          </a:p>
          <a:p>
            <a:r>
              <a:rPr lang="en-US" dirty="0" smtClean="0"/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168547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dbTouch</a:t>
            </a:r>
            <a:r>
              <a:rPr lang="en-US" dirty="0" smtClean="0"/>
              <a:t>: Interactive Summaries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idea is that when sliding through a data object, </a:t>
                </a:r>
                <a:r>
                  <a:rPr lang="en-US" dirty="0" err="1"/>
                  <a:t>dbTouch</a:t>
                </a:r>
                <a:r>
                  <a:rPr lang="en-US" dirty="0"/>
                  <a:t> returns a </a:t>
                </a:r>
                <a:r>
                  <a:rPr lang="en-US" dirty="0" smtClean="0"/>
                  <a:t>summary </a:t>
                </a:r>
                <a:r>
                  <a:rPr lang="en-US" dirty="0"/>
                  <a:t>of x items as opposed to simply returning a single data entry which corresponds to the exact touch location.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𝑙𝑜𝑐𝑎𝑡𝑖𝑜𝑛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𝑜𝑓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𝑜𝑏𝑗𝑒𝑐𝑡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b="0" i="1" smtClean="0">
                          <a:latin typeface="Cambria Math" charset="0"/>
                        </a:rPr>
                        <m:t>𝑡𝑢𝑝𝑙𝑒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𝑖𝑑𝑒𝑛𝑡𝑖𝑓𝑖𝑒𝑟</m:t>
                      </m:r>
                      <m:r>
                        <a:rPr lang="en-US" b="0" i="1" smtClean="0">
                          <a:latin typeface="Cambria Math" charset="0"/>
                        </a:rPr>
                        <m:t>.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/>
                  <a:t>I</a:t>
                </a:r>
                <a:r>
                  <a:rPr lang="en-US" dirty="0" smtClean="0"/>
                  <a:t>nspect </a:t>
                </a:r>
                <a:r>
                  <a:rPr lang="en-US" dirty="0"/>
                  <a:t>more data </a:t>
                </a:r>
              </a:p>
              <a:p>
                <a:r>
                  <a:rPr lang="en-US" dirty="0"/>
                  <a:t>Q</a:t>
                </a:r>
                <a:r>
                  <a:rPr lang="en-US" dirty="0" smtClean="0"/>
                  <a:t>uick </a:t>
                </a:r>
                <a:r>
                  <a:rPr lang="en-US" dirty="0"/>
                  <a:t>inspection of properties and patterns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4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dbTouch</a:t>
            </a:r>
            <a:r>
              <a:rPr lang="en-US" dirty="0" smtClean="0"/>
              <a:t>: </a:t>
            </a:r>
            <a:r>
              <a:rPr lang="en-US" dirty="0"/>
              <a:t>Schema and Storage Layout </a:t>
            </a:r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 gesture</a:t>
            </a:r>
          </a:p>
          <a:p>
            <a:r>
              <a:rPr lang="en-US" dirty="0" smtClean="0"/>
              <a:t>Group or ungroup</a:t>
            </a:r>
          </a:p>
          <a:p>
            <a:r>
              <a:rPr lang="en-US" dirty="0" smtClean="0"/>
              <a:t>Rotate gesture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dbTouch</a:t>
            </a:r>
            <a:r>
              <a:rPr lang="en-US" dirty="0"/>
              <a:t>: Query Plans and Complex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Queries</a:t>
            </a:r>
          </a:p>
          <a:p>
            <a:pPr lvl="1"/>
            <a:r>
              <a:rPr lang="en-US" i="1" dirty="0" smtClean="0"/>
              <a:t>where, select, join</a:t>
            </a:r>
          </a:p>
          <a:p>
            <a:r>
              <a:rPr lang="en-US" dirty="0" smtClean="0"/>
              <a:t>Joins</a:t>
            </a:r>
          </a:p>
          <a:p>
            <a:pPr lvl="1"/>
            <a:r>
              <a:rPr lang="en-US" dirty="0" smtClean="0"/>
              <a:t>Blocking operator</a:t>
            </a:r>
          </a:p>
          <a:p>
            <a:r>
              <a:rPr lang="en-US" dirty="0" smtClean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598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Brief Overlook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Motivation: </a:t>
            </a:r>
            <a:r>
              <a:rPr lang="en-US" dirty="0"/>
              <a:t>Interactive </a:t>
            </a:r>
            <a:r>
              <a:rPr lang="en-US" dirty="0" smtClean="0"/>
              <a:t>Data Exploration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Vision: </a:t>
            </a:r>
            <a:r>
              <a:rPr lang="en-US" dirty="0" err="1" smtClean="0"/>
              <a:t>dbTouch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Interface: Touch Input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Challenges: From Gestures to Query Processing</a:t>
            </a:r>
          </a:p>
          <a:p>
            <a:r>
              <a:rPr lang="en-US" dirty="0" smtClean="0"/>
              <a:t>Exploiting </a:t>
            </a:r>
            <a:r>
              <a:rPr lang="en-US" dirty="0" err="1" smtClean="0"/>
              <a:t>dbTouch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Interactive </a:t>
            </a:r>
            <a:r>
              <a:rPr lang="en-US" dirty="0" smtClean="0"/>
              <a:t>Exploration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Front-end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Slide to </a:t>
            </a:r>
            <a:r>
              <a:rPr lang="en-US" dirty="0" smtClean="0"/>
              <a:t>Explore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Touch to Tuple </a:t>
            </a:r>
            <a:r>
              <a:rPr lang="en-US" dirty="0" smtClean="0"/>
              <a:t>Identifiers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Access and Touch </a:t>
            </a:r>
            <a:r>
              <a:rPr lang="en-US" dirty="0" smtClean="0"/>
              <a:t>Granularity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Storing and Accessing </a:t>
            </a:r>
            <a:r>
              <a:rPr lang="en-US" dirty="0" smtClean="0"/>
              <a:t>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Interactive </a:t>
            </a:r>
            <a:r>
              <a:rPr lang="en-US" dirty="0" smtClean="0"/>
              <a:t>Summaries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Schema and Storage Layout Gestures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Query Plans and Complex Queries </a:t>
            </a:r>
            <a:endParaRPr lang="en-US" dirty="0" smtClean="0"/>
          </a:p>
          <a:p>
            <a:r>
              <a:rPr lang="en-US" dirty="0" err="1" smtClean="0"/>
              <a:t>dbTouch</a:t>
            </a:r>
            <a:r>
              <a:rPr lang="en-US" dirty="0" smtClean="0"/>
              <a:t> Prototype</a:t>
            </a:r>
          </a:p>
          <a:p>
            <a:r>
              <a:rPr lang="en-US" dirty="0" smtClean="0"/>
              <a:t>Challenges and Opportunities</a:t>
            </a:r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8" b="-1"/>
          <a:stretch/>
        </p:blipFill>
        <p:spPr>
          <a:xfrm>
            <a:off x="6969159" y="907151"/>
            <a:ext cx="2891871" cy="295335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 err="1"/>
              <a:t>dbTouch</a:t>
            </a:r>
            <a:r>
              <a:rPr lang="en-US" dirty="0"/>
              <a:t>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/>
              <a:t>slide or single tap for scan, aggregation and interactive summaries </a:t>
            </a:r>
            <a:endParaRPr lang="en-US" dirty="0" smtClean="0"/>
          </a:p>
          <a:p>
            <a:pPr lvl="1"/>
            <a:r>
              <a:rPr lang="en-US" dirty="0" smtClean="0"/>
              <a:t>zoom-in/zoom-out </a:t>
            </a:r>
            <a:r>
              <a:rPr lang="en-US" dirty="0"/>
              <a:t>for a more detailed or a more high level exploration. </a:t>
            </a:r>
            <a:endParaRPr lang="en-US" dirty="0" smtClean="0"/>
          </a:p>
          <a:p>
            <a:r>
              <a:rPr lang="en-US" dirty="0" smtClean="0"/>
              <a:t>Evaluation</a:t>
            </a:r>
            <a:endParaRPr lang="en-US" dirty="0"/>
          </a:p>
          <a:p>
            <a:pPr lvl="1"/>
            <a:r>
              <a:rPr lang="en-US" dirty="0"/>
              <a:t>Varying Gesture Speed</a:t>
            </a:r>
          </a:p>
          <a:p>
            <a:pPr lvl="1"/>
            <a:r>
              <a:rPr lang="en-US" dirty="0"/>
              <a:t>Varying Object Size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53" y="3860501"/>
            <a:ext cx="3836084" cy="23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Behavior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Remote Processing</a:t>
            </a:r>
          </a:p>
          <a:p>
            <a:r>
              <a:rPr lang="en-US" dirty="0" smtClean="0"/>
              <a:t>Alternative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</a:p>
          <a:p>
            <a:r>
              <a:rPr lang="en-US" dirty="0" smtClean="0"/>
              <a:t>Online Aggregation</a:t>
            </a:r>
          </a:p>
          <a:p>
            <a:r>
              <a:rPr lang="en-US" dirty="0" smtClean="0"/>
              <a:t>Visual Analytics</a:t>
            </a:r>
          </a:p>
          <a:p>
            <a:pPr lvl="1"/>
            <a:r>
              <a:rPr lang="en-US" dirty="0"/>
              <a:t>Polaris: A system for query, analysis, and visualization of multidimensional relational databases. </a:t>
            </a:r>
            <a:r>
              <a:rPr lang="en-US" dirty="0" smtClean="0"/>
              <a:t>(41)</a:t>
            </a:r>
          </a:p>
          <a:p>
            <a:r>
              <a:rPr lang="en-US" dirty="0" smtClean="0"/>
              <a:t>Data3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4" name="dbTouch4L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8056" y="1690688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57447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Data </a:t>
            </a:r>
            <a:r>
              <a:rPr lang="en-US" dirty="0" smtClean="0"/>
              <a:t>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Exploit the map reduce and the cloud paradigms [1, 12, 34, 2, 38, 32]</a:t>
            </a:r>
          </a:p>
          <a:p>
            <a:r>
              <a:rPr lang="en-US" dirty="0" smtClean="0"/>
              <a:t>Database kernels for approximate query processing [3, 31, 40]</a:t>
            </a:r>
          </a:p>
          <a:p>
            <a:r>
              <a:rPr lang="en-US" dirty="0" smtClean="0"/>
              <a:t>Adaptive indexing [26, 27, 28, 18, 16, 29]</a:t>
            </a:r>
          </a:p>
          <a:p>
            <a:r>
              <a:rPr lang="en-US" dirty="0" smtClean="0"/>
              <a:t>Adaptive data loading [24, 4]</a:t>
            </a:r>
          </a:p>
          <a:p>
            <a:r>
              <a:rPr lang="en-US" dirty="0" smtClean="0"/>
              <a:t>High performance column-store [43, 8, 25]</a:t>
            </a:r>
          </a:p>
          <a:p>
            <a:r>
              <a:rPr lang="en-US" dirty="0" smtClean="0"/>
              <a:t>Hybrid database kernels [6, 30, 11, 17, 13]</a:t>
            </a:r>
          </a:p>
          <a:p>
            <a:r>
              <a:rPr lang="en-US" dirty="0" smtClean="0"/>
              <a:t>Crowdsourcing and anthropocentric systems [35, 15, 39, 14, 44]</a:t>
            </a:r>
          </a:p>
          <a:p>
            <a:pPr lvl="1"/>
            <a:r>
              <a:rPr lang="en-US" dirty="0" err="1"/>
              <a:t>Crowdscreen</a:t>
            </a:r>
            <a:r>
              <a:rPr lang="en-US" dirty="0"/>
              <a:t>: algorithms for filtering data with humans. </a:t>
            </a:r>
            <a:r>
              <a:rPr lang="en-US" dirty="0" smtClean="0"/>
              <a:t>(39)</a:t>
            </a:r>
            <a:endParaRPr lang="en-US" dirty="0"/>
          </a:p>
          <a:p>
            <a:pPr lvl="1"/>
            <a:r>
              <a:rPr lang="en-US" dirty="0" err="1"/>
              <a:t>Crowddb</a:t>
            </a:r>
            <a:r>
              <a:rPr lang="en-US" dirty="0"/>
              <a:t>: answering queries with crowdsourcing </a:t>
            </a:r>
            <a:r>
              <a:rPr lang="en-US" dirty="0" smtClean="0"/>
              <a:t>(15)</a:t>
            </a:r>
          </a:p>
          <a:p>
            <a:r>
              <a:rPr lang="en-US" dirty="0" smtClean="0"/>
              <a:t>Exploitation of modern hardware [20, 10, 36, 7]</a:t>
            </a:r>
          </a:p>
          <a:p>
            <a:r>
              <a:rPr lang="en-US" dirty="0" smtClean="0"/>
              <a:t>Usability [37]</a:t>
            </a:r>
          </a:p>
          <a:p>
            <a:r>
              <a:rPr lang="en-US" dirty="0" smtClean="0"/>
              <a:t>Energy aware system [21, 33]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9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Interactive </a:t>
            </a:r>
            <a:r>
              <a:rPr lang="en-US" dirty="0"/>
              <a:t>Data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are in search for interesting patterns often not knowing a priori exactly what we are looking for.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astronomer wants to browse parts of the sky to look for interesting effects.</a:t>
            </a:r>
          </a:p>
          <a:p>
            <a:pPr lvl="1"/>
            <a:r>
              <a:rPr lang="en-US" dirty="0" smtClean="0"/>
              <a:t>A data analyst of an IT business browses daily data of monitoring streams to figure out user behavior patterns.</a:t>
            </a:r>
          </a:p>
          <a:p>
            <a:pPr lvl="1"/>
            <a:r>
              <a:rPr lang="en-US" dirty="0" smtClean="0"/>
              <a:t>Identifying candidate features for machine learning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4" r="15375" b="3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Vision: </a:t>
            </a:r>
            <a:r>
              <a:rPr lang="en-US" dirty="0" err="1"/>
              <a:t>dbTouch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Core database research + touch interfaces</a:t>
            </a:r>
          </a:p>
          <a:p>
            <a:r>
              <a:rPr lang="en-US" sz="2000" dirty="0" smtClean="0"/>
              <a:t>Redefine query </a:t>
            </a:r>
            <a:r>
              <a:rPr lang="en-US" sz="2000" dirty="0"/>
              <a:t>plan and data </a:t>
            </a:r>
            <a:r>
              <a:rPr lang="en-US" sz="2000" dirty="0" smtClean="0"/>
              <a:t>flow </a:t>
            </a:r>
            <a:endParaRPr lang="en-US" sz="2000" dirty="0"/>
          </a:p>
          <a:p>
            <a:r>
              <a:rPr lang="en-US" sz="2000" dirty="0" smtClean="0"/>
              <a:t>Touches and gestures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database system does not have control anymore on the data flow. </a:t>
            </a:r>
          </a:p>
          <a:p>
            <a:r>
              <a:rPr lang="en-US" sz="2000" dirty="0" smtClean="0"/>
              <a:t>Challenges?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57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 from Apple (2008), Android from Google, Windows 8 from Microsoft and </a:t>
            </a:r>
            <a:r>
              <a:rPr lang="en-US" dirty="0" err="1" smtClean="0"/>
              <a:t>WebOS</a:t>
            </a:r>
            <a:r>
              <a:rPr lang="en-US" dirty="0" smtClean="0"/>
              <a:t> from Palm</a:t>
            </a:r>
          </a:p>
          <a:p>
            <a:r>
              <a:rPr lang="en-US" dirty="0" smtClean="0"/>
              <a:t>Simplicity and interactive</a:t>
            </a:r>
          </a:p>
          <a:p>
            <a:pPr lvl="1"/>
            <a:r>
              <a:rPr lang="en-US" dirty="0" smtClean="0"/>
              <a:t>More people use and interact with touch interfaces.</a:t>
            </a:r>
          </a:p>
          <a:p>
            <a:pPr lvl="1"/>
            <a:r>
              <a:rPr lang="en-US" dirty="0" smtClean="0"/>
              <a:t>New kinds of applications appear.</a:t>
            </a:r>
          </a:p>
        </p:txBody>
      </p:sp>
    </p:spTree>
    <p:extLst>
      <p:ext uri="{BB962C8B-B14F-4D97-AF65-F5344CB8AC3E}">
        <p14:creationId xmlns:p14="http://schemas.microsoft.com/office/powerpoint/2010/main" val="10178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From Gestures to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architectures and visualization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Translation: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we translate touch gestures to database query processing algorithms/operators?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we translate different gestures speed or movement to database processing algorithms/operators?</a:t>
            </a:r>
            <a:endParaRPr lang="en-US" dirty="0"/>
          </a:p>
          <a:p>
            <a:pPr lvl="1"/>
            <a:r>
              <a:rPr lang="en-US" dirty="0" smtClean="0"/>
              <a:t>Interactive and continuously changing mode</a:t>
            </a:r>
          </a:p>
          <a:p>
            <a:pPr lvl="1"/>
            <a:r>
              <a:rPr lang="en-US" dirty="0" smtClean="0"/>
              <a:t>The user is now in control of the data flow.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Optimization: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we avoid stalling when a user giving interactive requests?</a:t>
            </a:r>
          </a:p>
          <a:p>
            <a:pPr lvl="1"/>
            <a:r>
              <a:rPr lang="en-US" dirty="0" smtClean="0"/>
              <a:t>Efficiently access, </a:t>
            </a:r>
            <a:r>
              <a:rPr lang="en-US" dirty="0" err="1" smtClean="0"/>
              <a:t>prefetch</a:t>
            </a:r>
            <a:r>
              <a:rPr lang="en-US" dirty="0" smtClean="0"/>
              <a:t> and precompute </a:t>
            </a:r>
          </a:p>
        </p:txBody>
      </p:sp>
    </p:spTree>
    <p:extLst>
      <p:ext uri="{BB962C8B-B14F-4D97-AF65-F5344CB8AC3E}">
        <p14:creationId xmlns:p14="http://schemas.microsoft.com/office/powerpoint/2010/main" val="16624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vision of </a:t>
            </a:r>
            <a:r>
              <a:rPr lang="en-US" dirty="0" err="1" smtClean="0"/>
              <a:t>dbTouch</a:t>
            </a:r>
            <a:r>
              <a:rPr lang="en-US" dirty="0" smtClean="0"/>
              <a:t> system</a:t>
            </a:r>
          </a:p>
          <a:p>
            <a:r>
              <a:rPr lang="en-US" dirty="0"/>
              <a:t>A</a:t>
            </a:r>
            <a:r>
              <a:rPr lang="en-US" dirty="0" smtClean="0"/>
              <a:t>lgorithms and functionalities for several basic gestures</a:t>
            </a:r>
          </a:p>
          <a:p>
            <a:r>
              <a:rPr lang="en-US" dirty="0"/>
              <a:t>O</a:t>
            </a:r>
            <a:r>
              <a:rPr lang="en-US" dirty="0" smtClean="0"/>
              <a:t>ptimizations, challenges and opportunities </a:t>
            </a:r>
          </a:p>
          <a:p>
            <a:r>
              <a:rPr lang="en-US" dirty="0" smtClean="0"/>
              <a:t>First implementation, evaluation and demo of an early prototype</a:t>
            </a:r>
          </a:p>
        </p:txBody>
      </p:sp>
    </p:spTree>
    <p:extLst>
      <p:ext uri="{BB962C8B-B14F-4D97-AF65-F5344CB8AC3E}">
        <p14:creationId xmlns:p14="http://schemas.microsoft.com/office/powerpoint/2010/main" val="2328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dbTouch</a:t>
            </a:r>
            <a:r>
              <a:rPr lang="en-US" dirty="0" smtClean="0"/>
              <a:t>: Interactive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 Exploration</a:t>
            </a:r>
          </a:p>
          <a:p>
            <a:pPr lvl="1"/>
            <a:r>
              <a:rPr lang="en-US" dirty="0" smtClean="0"/>
              <a:t>Quality of the data</a:t>
            </a:r>
          </a:p>
          <a:p>
            <a:pPr lvl="1"/>
            <a:r>
              <a:rPr lang="en-US" dirty="0" smtClean="0"/>
              <a:t>Possible patterns and properties</a:t>
            </a:r>
          </a:p>
          <a:p>
            <a:r>
              <a:rPr lang="en-US" dirty="0" smtClean="0"/>
              <a:t>Interactive feeling (touching the data)</a:t>
            </a:r>
          </a:p>
          <a:p>
            <a:r>
              <a:rPr lang="en-US" dirty="0" smtClean="0"/>
              <a:t>Incremental and adaptive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Low level query processing action </a:t>
            </a:r>
          </a:p>
          <a:p>
            <a:pPr lvl="1"/>
            <a:r>
              <a:rPr lang="en-US" dirty="0" smtClean="0"/>
              <a:t>Visualization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980</Words>
  <Application>Microsoft Macintosh PowerPoint</Application>
  <PresentationFormat>Widescreen</PresentationFormat>
  <Paragraphs>194</Paragraphs>
  <Slides>23</Slides>
  <Notes>16</Notes>
  <HiddenSlides>2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Cambria Math</vt:lpstr>
      <vt:lpstr>Arial</vt:lpstr>
      <vt:lpstr>Office Theme</vt:lpstr>
      <vt:lpstr>dbTouch: Analytics at your Fingertips</vt:lpstr>
      <vt:lpstr>Introduction</vt:lpstr>
      <vt:lpstr>The Big Data Era</vt:lpstr>
      <vt:lpstr>Motivation: Interactive Data Exploration</vt:lpstr>
      <vt:lpstr>Vision: dbTouch</vt:lpstr>
      <vt:lpstr>Touch Input</vt:lpstr>
      <vt:lpstr>Challenge: From Gestures to Query Processing</vt:lpstr>
      <vt:lpstr>Contribution</vt:lpstr>
      <vt:lpstr>dbTouch: Interactive Exploration</vt:lpstr>
      <vt:lpstr>dbTouch: Front-end </vt:lpstr>
      <vt:lpstr>dbTouch: Slide to Explore</vt:lpstr>
      <vt:lpstr>dbTouch: Slide to Explore</vt:lpstr>
      <vt:lpstr>dbTouch: From Touch to Tuple Identifiers</vt:lpstr>
      <vt:lpstr>dbTouch: From Touch to Tuple Identifiers</vt:lpstr>
      <vt:lpstr>dbTouch: Data Access and Touch Granularity</vt:lpstr>
      <vt:lpstr>dbTouch: Storing and Accessing Data</vt:lpstr>
      <vt:lpstr>dbTouch: Interactive Summaries</vt:lpstr>
      <vt:lpstr>dbTouch: Schema and Storage Layout Gestures</vt:lpstr>
      <vt:lpstr>dbTouch: Query Plans and Complex Queries</vt:lpstr>
      <vt:lpstr>dbTouch Prototype</vt:lpstr>
      <vt:lpstr>Challenges and Opportunities</vt:lpstr>
      <vt:lpstr>Related Work</vt:lpstr>
      <vt:lpstr>Q&amp;A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Liu</dc:creator>
  <cp:lastModifiedBy>Peter Liu</cp:lastModifiedBy>
  <cp:revision>55</cp:revision>
  <dcterms:created xsi:type="dcterms:W3CDTF">2017-10-27T16:55:52Z</dcterms:created>
  <dcterms:modified xsi:type="dcterms:W3CDTF">2017-10-30T18:57:39Z</dcterms:modified>
</cp:coreProperties>
</file>