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6"/>
  </p:normalViewPr>
  <p:slideViewPr>
    <p:cSldViewPr snapToGrid="0" snapToObjects="1">
      <p:cViewPr varScale="1">
        <p:scale>
          <a:sx n="143" d="100"/>
          <a:sy n="143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FC63-7566-BC40-8DAE-224E11C639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845C-807E-C144-A52A-9627F7E3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31D0-1F72-1348-8757-F29A029F32E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6BA5-59F2-B741-AF5D-CCA83E65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Gestural Query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49548"/>
            <a:ext cx="6858000" cy="1241822"/>
          </a:xfrm>
        </p:spPr>
        <p:txBody>
          <a:bodyPr>
            <a:normAutofit/>
          </a:bodyPr>
          <a:lstStyle/>
          <a:p>
            <a:r>
              <a:rPr lang="en-US" sz="2100" dirty="0"/>
              <a:t>Saar Kuzi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8983" y="2941045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Arnab Nandi      Lilong Jiang      Michael Mandel</a:t>
            </a:r>
          </a:p>
        </p:txBody>
      </p:sp>
    </p:spTree>
    <p:extLst>
      <p:ext uri="{BB962C8B-B14F-4D97-AF65-F5344CB8AC3E}">
        <p14:creationId xmlns:p14="http://schemas.microsoft.com/office/powerpoint/2010/main" val="13234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70" y="1190006"/>
            <a:ext cx="4031437" cy="529581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603" y="0"/>
            <a:ext cx="7886700" cy="1325563"/>
          </a:xfrm>
        </p:spPr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br>
              <a:rPr lang="en-US" dirty="0" smtClean="0"/>
            </a:br>
            <a:r>
              <a:rPr lang="en-US" sz="2800" dirty="0" smtClean="0"/>
              <a:t>Interactive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Number of gestures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75" y="2255189"/>
            <a:ext cx="2914912" cy="164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90" y="4562752"/>
            <a:ext cx="2924697" cy="1645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" y="4583301"/>
            <a:ext cx="3053990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3" y="2275738"/>
            <a:ext cx="2825496" cy="1646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4558" y="3921658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 X 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460" y="6221931"/>
            <a:ext cx="12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MIN(N,M)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01138" y="6198166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 X 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57991" y="3905092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Considerations (Cont.)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Interactive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 and pragmatic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2" y="2602073"/>
            <a:ext cx="255005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39" y="2602073"/>
            <a:ext cx="2569828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69" y="2602073"/>
            <a:ext cx="280626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9" y="2187387"/>
            <a:ext cx="8397258" cy="3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 as 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312949"/>
            <a:ext cx="966595" cy="97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Gesture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030" y="3920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39343" y="3312949"/>
            <a:ext cx="615861" cy="48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39343" y="3835818"/>
            <a:ext cx="615861" cy="66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5204" y="3128283"/>
            <a:ext cx="156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55204" y="4308861"/>
            <a:ext cx="156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Compatability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53937" y="3308436"/>
            <a:ext cx="966595" cy="97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61" y="3373074"/>
            <a:ext cx="2843408" cy="8477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34336" y="3566117"/>
            <a:ext cx="31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+</a:t>
            </a:r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5228564" y="3566117"/>
            <a:ext cx="136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72588" y="4308861"/>
            <a:ext cx="15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goodness </a:t>
            </a:r>
            <a:r>
              <a:rPr lang="en-US" smtClean="0"/>
              <a:t>of query q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Predicting the most likely query based on the gesture features and the DB state</a:t>
            </a:r>
            <a:endParaRPr lang="en-US" dirty="0"/>
          </a:p>
        </p:txBody>
      </p:sp>
      <p:sp>
        <p:nvSpPr>
          <p:cNvPr id="28" name="Magnetic Disk 27"/>
          <p:cNvSpPr/>
          <p:nvPr/>
        </p:nvSpPr>
        <p:spPr>
          <a:xfrm>
            <a:off x="628650" y="4955192"/>
            <a:ext cx="943443" cy="103395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39343" y="4631780"/>
            <a:ext cx="615861" cy="48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0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7" y="1690689"/>
            <a:ext cx="7265766" cy="46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17" y="365126"/>
            <a:ext cx="2247140" cy="96188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19131"/>
              </p:ext>
            </p:extLst>
          </p:nvPr>
        </p:nvGraphicFramePr>
        <p:xfrm>
          <a:off x="1016956" y="1690689"/>
          <a:ext cx="6855912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807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the user begins the gesture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“Touching” features receive -∞ for all possible queries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touches the headers of the tables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“2</a:t>
                      </a:r>
                      <a:r>
                        <a:rPr lang="en-US" baseline="0" dirty="0" smtClean="0"/>
                        <a:t> touching points” feature is 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Queries that do not include 2 tables are ruled 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”Close” feature is -</a:t>
                      </a:r>
                      <a:r>
                        <a:rPr lang="en-US" dirty="0" smtClean="0"/>
                        <a:t>∞ for</a:t>
                      </a:r>
                      <a:r>
                        <a:rPr lang="en-US" baseline="0" dirty="0" smtClean="0"/>
                        <a:t> all queries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brings the tables close to each other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”Close” feature is turned 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“Stacked” feature is -</a:t>
                      </a:r>
                      <a:r>
                        <a:rPr lang="en-US" dirty="0" smtClean="0"/>
                        <a:t>∞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We remain only with Join queries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the “Join” feature to identify the most compatible attributes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6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Experimental Setup:</a:t>
            </a:r>
          </a:p>
          <a:p>
            <a:r>
              <a:rPr lang="en-US" dirty="0" smtClean="0"/>
              <a:t>30 users</a:t>
            </a:r>
          </a:p>
          <a:p>
            <a:r>
              <a:rPr lang="en-US" dirty="0" smtClean="0"/>
              <a:t>Even distribution of proficiency</a:t>
            </a:r>
          </a:p>
          <a:p>
            <a:r>
              <a:rPr lang="en-US" dirty="0" smtClean="0"/>
              <a:t>Randomized order of tasks (Learning effects)</a:t>
            </a:r>
          </a:p>
          <a:p>
            <a:r>
              <a:rPr lang="en-US" dirty="0" smtClean="0"/>
              <a:t>Limited time (Fatigue effects)</a:t>
            </a:r>
          </a:p>
          <a:p>
            <a:r>
              <a:rPr lang="en-US" dirty="0" smtClean="0"/>
              <a:t>Baselines:</a:t>
            </a:r>
          </a:p>
          <a:p>
            <a:pPr lvl="1"/>
            <a:r>
              <a:rPr lang="en-US" dirty="0" smtClean="0"/>
              <a:t>Console-based SQL (SQLite)</a:t>
            </a:r>
          </a:p>
          <a:p>
            <a:pPr lvl="1"/>
            <a:r>
              <a:rPr lang="en-US" dirty="0" smtClean="0"/>
              <a:t>Visual Query Builder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6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" y="2650809"/>
            <a:ext cx="7327726" cy="3866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49" y="1490597"/>
            <a:ext cx="72126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total time it takes, on average, to complete a task in a given interface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118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61" y="1690689"/>
            <a:ext cx="6428839" cy="45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520"/>
            <a:ext cx="7886700" cy="14336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Are widely used, </a:t>
            </a:r>
            <a:r>
              <a:rPr lang="en-US" sz="2600" dirty="0"/>
              <a:t>given the proliferation of </a:t>
            </a:r>
            <a:r>
              <a:rPr lang="en-US" sz="2600" dirty="0" smtClean="0"/>
              <a:t>touch-based devices </a:t>
            </a:r>
            <a:r>
              <a:rPr lang="en-US" sz="2600" dirty="0"/>
              <a:t>such as </a:t>
            </a:r>
            <a:r>
              <a:rPr lang="en-US" sz="2600" dirty="0" smtClean="0"/>
              <a:t>smartphones</a:t>
            </a:r>
            <a:endParaRPr lang="en-US" sz="2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50281" y="3691053"/>
            <a:ext cx="693236" cy="1594624"/>
            <a:chOff x="3001535" y="3757961"/>
            <a:chExt cx="693236" cy="1594624"/>
          </a:xfrm>
        </p:grpSpPr>
        <p:sp>
          <p:nvSpPr>
            <p:cNvPr id="4" name="Oval 3"/>
            <p:cNvSpPr/>
            <p:nvPr/>
          </p:nvSpPr>
          <p:spPr>
            <a:xfrm>
              <a:off x="3100039" y="3757961"/>
              <a:ext cx="468351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334214" y="4215161"/>
              <a:ext cx="11151" cy="825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001535" y="4222595"/>
              <a:ext cx="312234" cy="312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21980" y="5040351"/>
              <a:ext cx="312234" cy="312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34214" y="5040351"/>
              <a:ext cx="34940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45365" y="4222595"/>
              <a:ext cx="34940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091210" y="3691053"/>
            <a:ext cx="1505415" cy="162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Gesture Recognition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70700" y="3691053"/>
            <a:ext cx="1505415" cy="162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Inference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39590" y="4460487"/>
            <a:ext cx="1182030" cy="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29870" y="4453053"/>
            <a:ext cx="1182030" cy="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2072" y="4516244"/>
            <a:ext cx="11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6215" y="4562410"/>
            <a:ext cx="145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Gesture Type </a:t>
            </a:r>
            <a:r>
              <a:rPr lang="en-US" smtClean="0"/>
              <a:t>+ Metadata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88140" y="3307615"/>
            <a:ext cx="25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mtClean="0"/>
              <a:t>User Interface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95870" y="3333653"/>
            <a:ext cx="25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mtClean="0"/>
              <a:t>Application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3745" y="3314958"/>
            <a:ext cx="25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1" y="2830882"/>
            <a:ext cx="8280629" cy="288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49" y="1490597"/>
            <a:ext cx="7212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intuitive the interactions of the interface are?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292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ability of three different classifiers to anticipate user’s intent?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" y="3103330"/>
            <a:ext cx="7026350" cy="30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the gestural query specification problem</a:t>
            </a:r>
          </a:p>
          <a:p>
            <a:r>
              <a:rPr lang="en-US" dirty="0" smtClean="0"/>
              <a:t>Proposing a novel gestural querying framework, and system</a:t>
            </a:r>
          </a:p>
          <a:p>
            <a:r>
              <a:rPr lang="en-US" dirty="0" smtClean="0"/>
              <a:t>Exhaustive user studies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Open Challenges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7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541"/>
            <a:ext cx="7886700" cy="51550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3100" dirty="0"/>
              <a:t>G</a:t>
            </a:r>
            <a:r>
              <a:rPr lang="en-US" sz="3100" dirty="0" smtClean="0"/>
              <a:t>estures performed by the user are mapped to queries</a:t>
            </a:r>
          </a:p>
          <a:p>
            <a:pPr>
              <a:lnSpc>
                <a:spcPct val="170000"/>
              </a:lnSpc>
            </a:pPr>
            <a:r>
              <a:rPr lang="en-US" sz="3100" dirty="0" smtClean="0"/>
              <a:t>Mapping to queries might be challenging: </a:t>
            </a:r>
          </a:p>
          <a:p>
            <a:pPr lvl="1">
              <a:lnSpc>
                <a:spcPct val="170000"/>
              </a:lnSpc>
            </a:pPr>
            <a:r>
              <a:rPr lang="en-US" sz="2600" dirty="0" smtClean="0"/>
              <a:t>Depends on the query language, the schema, and the data</a:t>
            </a:r>
          </a:p>
          <a:p>
            <a:pPr>
              <a:lnSpc>
                <a:spcPct val="170000"/>
              </a:lnSpc>
            </a:pPr>
            <a:r>
              <a:rPr lang="en-US" sz="3100" dirty="0" smtClean="0"/>
              <a:t>Solution: multi modal interface</a:t>
            </a:r>
          </a:p>
          <a:p>
            <a:pPr lvl="1">
              <a:lnSpc>
                <a:spcPct val="170000"/>
              </a:lnSpc>
            </a:pPr>
            <a:r>
              <a:rPr lang="en-US" sz="2600" dirty="0" smtClean="0"/>
              <a:t>Fluidity?</a:t>
            </a:r>
          </a:p>
          <a:p>
            <a:pPr lvl="1">
              <a:lnSpc>
                <a:spcPct val="170000"/>
              </a:lnSpc>
            </a:pPr>
            <a:r>
              <a:rPr lang="en-US" sz="2600" dirty="0" smtClean="0"/>
              <a:t>What if the user is not sure what query to use?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28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Task: </a:t>
            </a:r>
            <a:r>
              <a:rPr lang="en-US" i="1" dirty="0"/>
              <a:t>find the </a:t>
            </a:r>
            <a:r>
              <a:rPr lang="en-US" i="1" dirty="0" smtClean="0"/>
              <a:t>titles of </a:t>
            </a:r>
            <a:r>
              <a:rPr lang="en-US" i="1" dirty="0"/>
              <a:t>all the albums created by the artist “Black </a:t>
            </a:r>
            <a:r>
              <a:rPr lang="en-US" i="1" dirty="0" smtClean="0"/>
              <a:t>Sabbath”.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1" y="2921619"/>
            <a:ext cx="8335684" cy="35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Interaction is continuous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Different from the query→result interaction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The user expects to receive constant feedback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Direct manipulation interface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Performing actions on the data by interacting with it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system is expected to guide the user through the process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91"/>
            <a:ext cx="7886700" cy="1325563"/>
          </a:xfrm>
        </p:spPr>
        <p:txBody>
          <a:bodyPr/>
          <a:lstStyle/>
          <a:p>
            <a:r>
              <a:rPr lang="en-US" dirty="0" smtClean="0"/>
              <a:t>Query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7655" y="1110831"/>
            <a:ext cx="5604882" cy="662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Task: </a:t>
            </a:r>
            <a:r>
              <a:rPr lang="en-US" i="1" dirty="0" smtClean="0">
                <a:solidFill>
                  <a:schemeClr val="tx1"/>
                </a:solidFill>
              </a:rPr>
              <a:t>find the titles of all the albums created by the artist “Black Sabbath”</a:t>
            </a:r>
            <a:r>
              <a:rPr lang="en-US" i="1" dirty="0" smtClean="0"/>
              <a:t>”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-186785" y="3770940"/>
            <a:ext cx="132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  <a:p>
            <a:pPr algn="ctr"/>
            <a:r>
              <a:rPr lang="en-US" dirty="0"/>
              <a:t>C</a:t>
            </a:r>
            <a:r>
              <a:rPr lang="en-US" dirty="0" smtClean="0"/>
              <a:t>ontext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9315" y="2635677"/>
            <a:ext cx="4627756" cy="663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rag the Artist relation into the 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99315" y="3775810"/>
            <a:ext cx="4627756" cy="663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“Black Sabbath”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9315" y="4889325"/>
            <a:ext cx="4627756" cy="663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Bring the Artist and Album relations close to each 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99315" y="6051764"/>
            <a:ext cx="4627756" cy="663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ArtistId  as the join attribute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5213193" y="3299328"/>
            <a:ext cx="0" cy="47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0" idx="0"/>
          </p:cNvCxnSpPr>
          <p:nvPr/>
        </p:nvCxnSpPr>
        <p:spPr>
          <a:xfrm>
            <a:off x="5213193" y="4439461"/>
            <a:ext cx="0" cy="4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5213193" y="5552976"/>
            <a:ext cx="0" cy="49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60167" y="5387063"/>
            <a:ext cx="1490082" cy="83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The most likely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5213193" y="5798273"/>
            <a:ext cx="2246974" cy="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71318" y="5668896"/>
            <a:ext cx="1490082" cy="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861431" y="2767613"/>
            <a:ext cx="535259" cy="2810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11300" y="2685848"/>
            <a:ext cx="132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  <a:p>
            <a:pPr algn="ctr"/>
            <a:r>
              <a:rPr lang="en-US" dirty="0" smtClean="0"/>
              <a:t>Intent #1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11300" y="3769485"/>
            <a:ext cx="132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  <a:p>
            <a:pPr algn="ctr"/>
            <a:r>
              <a:rPr lang="en-US" dirty="0" smtClean="0"/>
              <a:t>Intent #2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162514" y="4925312"/>
            <a:ext cx="132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  <a:p>
            <a:pPr algn="ctr"/>
            <a:r>
              <a:rPr lang="en-US" dirty="0" smtClean="0"/>
              <a:t>Intent #3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198751" y="6038827"/>
            <a:ext cx="132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  <a:p>
            <a:pPr algn="ctr"/>
            <a:r>
              <a:rPr lang="en-US" dirty="0" smtClean="0"/>
              <a:t>Intent #4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97563" y="3328703"/>
            <a:ext cx="0" cy="47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65964" y="4468836"/>
            <a:ext cx="0" cy="4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65964" y="5578254"/>
            <a:ext cx="0" cy="49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15764" y="1881197"/>
            <a:ext cx="229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Query</a:t>
            </a:r>
            <a:r>
              <a:rPr lang="en-US" dirty="0" smtClean="0"/>
              <a:t> </a:t>
            </a:r>
            <a:r>
              <a:rPr lang="en-US" smtClean="0"/>
              <a:t>Intent </a:t>
            </a:r>
            <a:r>
              <a:rPr lang="en-US" dirty="0" smtClean="0"/>
              <a:t>Transition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38296" y="2475571"/>
            <a:ext cx="0" cy="4239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66708" y="1969149"/>
            <a:ext cx="229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Sequence of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851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estural 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</a:t>
            </a:r>
            <a:r>
              <a:rPr lang="en-US" dirty="0" smtClean="0"/>
              <a:t>anguage Principles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Data Manipulation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Closure &amp; Composition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Feedback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Expressivity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03" y="0"/>
            <a:ext cx="7886700" cy="1325563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9710" r="4045" b="2697"/>
          <a:stretch/>
        </p:blipFill>
        <p:spPr>
          <a:xfrm>
            <a:off x="289603" y="1078983"/>
            <a:ext cx="8484528" cy="407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t="3629" r="5730" b="15294"/>
          <a:stretch/>
        </p:blipFill>
        <p:spPr>
          <a:xfrm>
            <a:off x="289603" y="5018925"/>
            <a:ext cx="4234508" cy="1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603" y="0"/>
            <a:ext cx="7886700" cy="1325563"/>
          </a:xfrm>
        </p:spPr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" b="6817"/>
          <a:stretch/>
        </p:blipFill>
        <p:spPr>
          <a:xfrm>
            <a:off x="2393879" y="911701"/>
            <a:ext cx="6429696" cy="5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501</Words>
  <Application>Microsoft Macintosh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Gestural Query Specification </vt:lpstr>
      <vt:lpstr>Gestural Interfaces</vt:lpstr>
      <vt:lpstr>Gestural Databases</vt:lpstr>
      <vt:lpstr>Motivating Example</vt:lpstr>
      <vt:lpstr>Challenges</vt:lpstr>
      <vt:lpstr>Query Specification</vt:lpstr>
      <vt:lpstr>Gestural Query Language Principles </vt:lpstr>
      <vt:lpstr>FILTER</vt:lpstr>
      <vt:lpstr>AGGREGATE</vt:lpstr>
      <vt:lpstr>UNION</vt:lpstr>
      <vt:lpstr>Design Considerations Interactive Join</vt:lpstr>
      <vt:lpstr>Design Considerations (Cont.) Interactive Join</vt:lpstr>
      <vt:lpstr>System Architecture</vt:lpstr>
      <vt:lpstr>Gesture Recognition as Classification</vt:lpstr>
      <vt:lpstr>Feature Design</vt:lpstr>
      <vt:lpstr>Classification Example</vt:lpstr>
      <vt:lpstr>User Studies</vt:lpstr>
      <vt:lpstr>Completion Time</vt:lpstr>
      <vt:lpstr>User Survey</vt:lpstr>
      <vt:lpstr>Discoverability</vt:lpstr>
      <vt:lpstr>Anticipation</vt:lpstr>
      <vt:lpstr>Summary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Gestural Query Specification </dc:title>
  <dc:creator>Kuzi, Saar</dc:creator>
  <cp:lastModifiedBy>Kuzi, Saar</cp:lastModifiedBy>
  <cp:revision>38</cp:revision>
  <dcterms:created xsi:type="dcterms:W3CDTF">2017-10-29T23:37:44Z</dcterms:created>
  <dcterms:modified xsi:type="dcterms:W3CDTF">2017-10-30T19:18:11Z</dcterms:modified>
</cp:coreProperties>
</file>