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While ZQL is pretty general, each query has to be tailored to a specific dataset -&gt; how to improve that</a:t>
            </a:r>
          </a:p>
          <a:p>
            <a:pPr lvl="0">
              <a:spcBef>
                <a:spcPts val="0"/>
              </a:spcBef>
              <a:buNone/>
            </a:pPr>
            <a:r>
              <a:t/>
            </a:r>
            <a:endParaRPr/>
          </a:p>
          <a:p>
            <a:pPr lvl="0">
              <a:spcBef>
                <a:spcPts val="0"/>
              </a:spcBef>
              <a:buNone/>
            </a:pPr>
            <a:r>
              <a:rPr lang="en"/>
              <a:t>How to improve the understandability of a ZQL Query?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Speculation: </a:t>
            </a:r>
            <a:r>
              <a:rPr lang="en"/>
              <a:t>. So, a superset of f3, the set of profit over year visualizations for various products for all locations and categories (as opposed to just those that satisfy p1 and p2), could be retrieved pre-emptively</a:t>
            </a:r>
          </a:p>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PostgreSQL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 Query which returns the sales visualizations for the 10 products whose sales visualizations are the most different from the others.</a:t>
            </a:r>
          </a:p>
          <a:p>
            <a:pPr lvl="0">
              <a:spcBef>
                <a:spcPts val="0"/>
              </a:spcBef>
              <a:buNone/>
            </a:pPr>
            <a:r>
              <a:t/>
            </a:r>
            <a:endParaRPr/>
          </a:p>
          <a:p>
            <a:pPr lvl="0">
              <a:spcBef>
                <a:spcPts val="0"/>
              </a:spcBef>
              <a:buNone/>
            </a:pPr>
            <a:r>
              <a:rPr lang="en"/>
              <a:t>(our frontend just uses one axis variable -- causes issues!)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Ask class: how can we automate this search for desired visual patterns? </a:t>
            </a:r>
          </a:p>
          <a:p>
            <a:pPr lvl="0">
              <a:spcBef>
                <a:spcPts val="0"/>
              </a:spcBef>
              <a:buNone/>
            </a:pPr>
            <a:r>
              <a:rPr lang="en"/>
              <a:t>Zenvisage provides a novel approach that allows makes data exploration on large datasets much easier for data analysts.</a:t>
            </a:r>
          </a:p>
          <a:p>
            <a:pPr lvl="0">
              <a:spcBef>
                <a:spcPts val="0"/>
              </a:spcBef>
              <a:buNone/>
            </a:pPr>
            <a:r>
              <a:rPr lang="en"/>
              <a:t>One espeically useful case is when data analysts want to “play around” and test some hypotheses. Rather than taking time to create a custom data analytic pipeline they can first use our tool to explore their hypotheses and see if it’s worth pursuing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Explain interface, then switch to working version, run a few sketch and drag and drop searches</a:t>
            </a:r>
          </a:p>
          <a:p>
            <a:pPr lvl="0">
              <a:spcBef>
                <a:spcPts val="0"/>
              </a:spcBef>
              <a:buNone/>
            </a:pPr>
            <a:r>
              <a:rPr lang="en"/>
              <a:t>How does this work? =&gt; Query sent to ZQL, which I will explain next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rPr lang="en"/>
              <a:t>SQL allows users to work with relational data (usually in tables) in a declarative fashion: we write what we want to see, and the system does the steps and optimizations to return to result desired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X and Y columns specify the attributes for the x and y axes</a:t>
            </a:r>
          </a:p>
          <a:p>
            <a:pPr lvl="0">
              <a:spcBef>
                <a:spcPts val="0"/>
              </a:spcBef>
              <a:buNone/>
            </a:pPr>
            <a:r>
              <a:rPr lang="en"/>
              <a:t>Z column specifies the subsets of data that make different visualizations in a collection ‘attribute_name’.’attribute_value’</a:t>
            </a:r>
          </a:p>
          <a:p>
            <a:pPr lvl="0">
              <a:spcBef>
                <a:spcPts val="0"/>
              </a:spcBef>
              <a:buNone/>
            </a:pPr>
            <a:r>
              <a:rPr lang="en"/>
              <a:t>Viz allows support for visualization type, binning, and aggregation functions &lt;type&gt;.&lt;bin+aggr&gt;</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Axis variables: v1 iterates over all the product values</a:t>
            </a:r>
          </a:p>
          <a:p>
            <a:pPr lvl="0">
              <a:spcBef>
                <a:spcPts val="0"/>
              </a:spcBef>
              <a:buNone/>
            </a:pPr>
            <a:r>
              <a:rPr lang="en"/>
              <a:t> axis variable x1 &lt;- {‘year’, ‘month’} iterates over year and month</a:t>
            </a:r>
          </a:p>
          <a:p>
            <a:pPr lvl="0">
              <a:spcBef>
                <a:spcPts val="0"/>
              </a:spcBef>
              <a:buNone/>
            </a:pPr>
            <a:r>
              <a:t/>
            </a:r>
            <a:endParaRPr/>
          </a:p>
          <a:p>
            <a:pPr lvl="0">
              <a:spcBef>
                <a:spcPts val="0"/>
              </a:spcBef>
              <a:buNone/>
            </a:pPr>
            <a:r>
              <a:rPr lang="en"/>
              <a:t>Find the top 10 products (v1) whose distance values are the largest</a:t>
            </a:r>
          </a:p>
          <a:p>
            <a:pPr lvl="0">
              <a:spcBef>
                <a:spcPts val="0"/>
              </a:spcBef>
              <a:buNone/>
            </a:pPr>
            <a:r>
              <a:t/>
            </a:r>
            <a:endParaRPr/>
          </a:p>
          <a:p>
            <a:pPr lvl="0">
              <a:spcBef>
                <a:spcPts val="0"/>
              </a:spcBef>
              <a:buNone/>
            </a:pPr>
            <a:r>
              <a:rPr lang="en"/>
              <a:t>This is one example of a process, let us continue to the general form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Two function primitives are supported through this structure</a:t>
            </a:r>
          </a:p>
          <a:p>
            <a:pPr lvl="0">
              <a:spcBef>
                <a:spcPts val="0"/>
              </a:spcBef>
              <a:buNone/>
            </a:pPr>
            <a:r>
              <a:rPr lang="en"/>
              <a:t>T(f) -&gt; R takes a visualization f and returns a real number measuring some visual property of the trend f</a:t>
            </a:r>
          </a:p>
          <a:p>
            <a:pPr lvl="0">
              <a:spcBef>
                <a:spcPts val="0"/>
              </a:spcBef>
              <a:buNone/>
            </a:pPr>
            <a:r>
              <a:rPr lang="en"/>
              <a:t>	Eg, Increasingness/growth (how increasing)</a:t>
            </a:r>
          </a:p>
          <a:p>
            <a:pPr lvl="0">
              <a:spcBef>
                <a:spcPts val="0"/>
              </a:spcBef>
              <a:buNone/>
            </a:pPr>
            <a:r>
              <a:rPr lang="en"/>
              <a:t>D(f1, f2) -&gt; R  Takes two visualizations and measures distance (euclidean, earth movers)</a:t>
            </a:r>
          </a:p>
          <a:p>
            <a:pPr lvl="0">
              <a:spcBef>
                <a:spcPts val="0"/>
              </a:spcBef>
              <a:buNone/>
            </a:pPr>
            <a:r>
              <a:t/>
            </a:r>
            <a:endParaRPr/>
          </a:p>
          <a:p>
            <a:pPr lvl="0">
              <a:spcBef>
                <a:spcPts val="0"/>
              </a:spcBef>
              <a:buNone/>
            </a:pPr>
            <a:r>
              <a:rPr lang="en"/>
              <a:t>User defined functions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Zenvisage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Edward Xue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ZQL examples</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30" name="Shape 130"/>
          <p:cNvPicPr preferRelativeResize="0"/>
          <p:nvPr/>
        </p:nvPicPr>
        <p:blipFill>
          <a:blip r:embed="rId3">
            <a:alphaModFix/>
          </a:blip>
          <a:stretch>
            <a:fillRect/>
          </a:stretch>
        </p:blipFill>
        <p:spPr>
          <a:xfrm>
            <a:off x="311699" y="1152475"/>
            <a:ext cx="8609176" cy="354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General ZQL Questions</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What are some limitations of ZQL?</a:t>
            </a:r>
          </a:p>
          <a:p>
            <a:pPr indent="-317500" lvl="1" marL="914400" rtl="0">
              <a:spcBef>
                <a:spcPts val="0"/>
              </a:spcBef>
              <a:spcAft>
                <a:spcPts val="0"/>
              </a:spcAft>
              <a:buSzPct val="100000"/>
            </a:pPr>
            <a:r>
              <a:rPr lang="en"/>
              <a:t>How to improve those limitations?</a:t>
            </a:r>
          </a:p>
          <a:p>
            <a:pPr indent="-342900" lvl="0" marL="457200" rtl="0">
              <a:spcBef>
                <a:spcPts val="0"/>
              </a:spcBef>
              <a:buSzPct val="100000"/>
            </a:pPr>
            <a:r>
              <a:rPr lang="en"/>
              <a:t>How easy is it to understand a ZQL query?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Query execution</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ZQL queries are parsed and executed by the back end</a:t>
            </a:r>
          </a:p>
          <a:p>
            <a:pPr indent="-342900" lvl="0" marL="457200" rtl="0">
              <a:spcBef>
                <a:spcPts val="0"/>
              </a:spcBef>
              <a:spcAft>
                <a:spcPts val="0"/>
              </a:spcAft>
              <a:buSzPct val="100000"/>
            </a:pPr>
            <a:r>
              <a:rPr lang="en"/>
              <a:t>The backend translate ZQL queries into a query plan in the form of a directed acyclic graph. </a:t>
            </a:r>
          </a:p>
          <a:p>
            <a:pPr indent="-342900" lvl="0" marL="457200" rtl="0">
              <a:spcBef>
                <a:spcPts val="0"/>
              </a:spcBef>
              <a:spcAft>
                <a:spcPts val="0"/>
              </a:spcAft>
              <a:buSzPct val="100000"/>
            </a:pPr>
            <a:r>
              <a:rPr lang="en"/>
              <a:t>Two kinds of nodes:</a:t>
            </a:r>
          </a:p>
          <a:p>
            <a:pPr indent="-317500" lvl="1" marL="914400" rtl="0">
              <a:spcBef>
                <a:spcPts val="0"/>
              </a:spcBef>
              <a:spcAft>
                <a:spcPts val="0"/>
              </a:spcAft>
              <a:buSzPct val="100000"/>
            </a:pPr>
            <a:r>
              <a:rPr lang="en"/>
              <a:t>Collection Nodes</a:t>
            </a:r>
          </a:p>
          <a:p>
            <a:pPr indent="-317500" lvl="1" marL="914400" rtl="0">
              <a:spcBef>
                <a:spcPts val="0"/>
              </a:spcBef>
              <a:buSzPct val="100000"/>
            </a:pPr>
            <a:r>
              <a:rPr lang="en"/>
              <a:t>Process Nodes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Query Execution</a:t>
            </a:r>
          </a:p>
        </p:txBody>
      </p:sp>
      <p:pic>
        <p:nvPicPr>
          <p:cNvPr id="148" name="Shape 148"/>
          <p:cNvPicPr preferRelativeResize="0"/>
          <p:nvPr/>
        </p:nvPicPr>
        <p:blipFill>
          <a:blip r:embed="rId3">
            <a:alphaModFix/>
          </a:blip>
          <a:stretch>
            <a:fillRect/>
          </a:stretch>
        </p:blipFill>
        <p:spPr>
          <a:xfrm>
            <a:off x="152400" y="1170125"/>
            <a:ext cx="8839201" cy="35243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Optimization Techniques</a:t>
            </a: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Parallelization</a:t>
            </a:r>
          </a:p>
          <a:p>
            <a:pPr indent="-317500" lvl="1" marL="914400" rtl="0">
              <a:spcBef>
                <a:spcPts val="0"/>
              </a:spcBef>
              <a:spcAft>
                <a:spcPts val="0"/>
              </a:spcAft>
              <a:buSzPct val="100000"/>
            </a:pPr>
            <a:r>
              <a:rPr lang="en"/>
              <a:t>Some nodes can run in parallel</a:t>
            </a:r>
          </a:p>
          <a:p>
            <a:pPr indent="-317500" lvl="1" marL="914400" rtl="0">
              <a:spcBef>
                <a:spcPts val="0"/>
              </a:spcBef>
              <a:spcAft>
                <a:spcPts val="0"/>
              </a:spcAft>
              <a:buSzPct val="100000"/>
            </a:pPr>
            <a:r>
              <a:rPr lang="en"/>
              <a:t>Concurrent SQL queries</a:t>
            </a:r>
          </a:p>
          <a:p>
            <a:pPr indent="-342900" lvl="0" marL="457200" rtl="0">
              <a:spcBef>
                <a:spcPts val="0"/>
              </a:spcBef>
              <a:spcAft>
                <a:spcPts val="0"/>
              </a:spcAft>
              <a:buSzPct val="100000"/>
            </a:pPr>
            <a:r>
              <a:rPr lang="en"/>
              <a:t>Speculation</a:t>
            </a:r>
          </a:p>
          <a:p>
            <a:pPr indent="-317500" lvl="1" marL="914400" rtl="0">
              <a:spcBef>
                <a:spcPts val="0"/>
              </a:spcBef>
              <a:spcAft>
                <a:spcPts val="0"/>
              </a:spcAft>
              <a:buSzPct val="100000"/>
            </a:pPr>
            <a:r>
              <a:rPr lang="en"/>
              <a:t>Fetch sql queries ahead of time by using superset of the necessary info for a collection node</a:t>
            </a:r>
          </a:p>
          <a:p>
            <a:pPr indent="-342900" lvl="0" marL="457200" rtl="0">
              <a:spcBef>
                <a:spcPts val="0"/>
              </a:spcBef>
              <a:spcAft>
                <a:spcPts val="0"/>
              </a:spcAft>
              <a:buSzPct val="100000"/>
            </a:pPr>
            <a:r>
              <a:rPr lang="en"/>
              <a:t>Query Combination</a:t>
            </a:r>
          </a:p>
          <a:p>
            <a:pPr indent="-317500" lvl="1" marL="914400" rtl="0">
              <a:spcBef>
                <a:spcPts val="0"/>
              </a:spcBef>
              <a:spcAft>
                <a:spcPts val="0"/>
              </a:spcAft>
              <a:buSzPct val="100000"/>
            </a:pPr>
            <a:r>
              <a:rPr lang="en"/>
              <a:t>Overall runtime depends on number of queries being issued</a:t>
            </a:r>
          </a:p>
          <a:p>
            <a:pPr indent="-317500" lvl="1" marL="914400" rtl="0">
              <a:spcBef>
                <a:spcPts val="0"/>
              </a:spcBef>
              <a:spcAft>
                <a:spcPts val="0"/>
              </a:spcAft>
              <a:buSzPct val="100000"/>
            </a:pPr>
            <a:r>
              <a:rPr lang="en"/>
              <a:t>Combine queries to reduce overall runtime</a:t>
            </a:r>
          </a:p>
          <a:p>
            <a:pPr indent="-342900" lvl="0" marL="457200" rtl="0">
              <a:spcBef>
                <a:spcPts val="0"/>
              </a:spcBef>
              <a:spcAft>
                <a:spcPts val="0"/>
              </a:spcAft>
              <a:buSzPct val="100000"/>
            </a:pPr>
            <a:r>
              <a:rPr lang="en"/>
              <a:t>Cache Aware Execution</a:t>
            </a:r>
          </a:p>
          <a:p>
            <a:pPr indent="-317500" lvl="1" marL="914400" rtl="0">
              <a:spcBef>
                <a:spcPts val="0"/>
              </a:spcBef>
              <a:spcAft>
                <a:spcPts val="0"/>
              </a:spcAft>
              <a:buSzPct val="100000"/>
            </a:pPr>
            <a:r>
              <a:rPr lang="en"/>
              <a:t>Cache optimizations for process nodes (multiple nested loops)</a:t>
            </a:r>
          </a:p>
          <a:p>
            <a:pPr indent="-317500" lvl="1" marL="914400" rtl="0">
              <a:spcBef>
                <a:spcPts val="0"/>
              </a:spcBef>
              <a:buSzPct val="100000"/>
            </a:pPr>
            <a:r>
              <a:rPr lang="en"/>
              <a:t>Tries to maximize the time blocks of data remain in L3 cache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Optimization Techniques</a:t>
            </a: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buSzPct val="100000"/>
            </a:pPr>
            <a:r>
              <a:rPr lang="en"/>
              <a:t>Why no improvements with parallelism?</a:t>
            </a:r>
          </a:p>
        </p:txBody>
      </p:sp>
      <p:pic>
        <p:nvPicPr>
          <p:cNvPr id="161" name="Shape 161"/>
          <p:cNvPicPr preferRelativeResize="0"/>
          <p:nvPr/>
        </p:nvPicPr>
        <p:blipFill>
          <a:blip r:embed="rId3">
            <a:alphaModFix/>
          </a:blip>
          <a:stretch>
            <a:fillRect/>
          </a:stretch>
        </p:blipFill>
        <p:spPr>
          <a:xfrm>
            <a:off x="1228800" y="1870425"/>
            <a:ext cx="6410325" cy="297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Thanks for listening!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Another example</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73" name="Shape 173"/>
          <p:cNvPicPr preferRelativeResize="0"/>
          <p:nvPr/>
        </p:nvPicPr>
        <p:blipFill>
          <a:blip r:embed="rId3">
            <a:alphaModFix/>
          </a:blip>
          <a:stretch>
            <a:fillRect/>
          </a:stretch>
        </p:blipFill>
        <p:spPr>
          <a:xfrm>
            <a:off x="230150" y="1984863"/>
            <a:ext cx="8683701" cy="117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Motivation</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Visual data exploration can be tedious, manual trial and error process</a:t>
            </a:r>
          </a:p>
          <a:p>
            <a:pPr indent="-317500" lvl="1" marL="914400" rtl="0">
              <a:spcBef>
                <a:spcPts val="0"/>
              </a:spcBef>
              <a:spcAft>
                <a:spcPts val="0"/>
              </a:spcAft>
              <a:buSzPct val="100000"/>
            </a:pPr>
            <a:r>
              <a:rPr lang="en"/>
              <a:t>Other Visual Analytic tools support one visualization at a time</a:t>
            </a:r>
          </a:p>
          <a:p>
            <a:pPr indent="-342900" lvl="0" marL="457200" rtl="0">
              <a:spcBef>
                <a:spcPts val="0"/>
              </a:spcBef>
              <a:spcAft>
                <a:spcPts val="0"/>
              </a:spcAft>
              <a:buSzPct val="100000"/>
            </a:pPr>
            <a:r>
              <a:rPr lang="en"/>
              <a:t>Finding patterns in large datasets is tough</a:t>
            </a:r>
          </a:p>
          <a:p>
            <a:pPr indent="-342900" lvl="0" marL="457200" rtl="0">
              <a:spcBef>
                <a:spcPts val="0"/>
              </a:spcBef>
              <a:spcAft>
                <a:spcPts val="0"/>
              </a:spcAft>
              <a:buSzPct val="100000"/>
            </a:pPr>
            <a:r>
              <a:rPr lang="en"/>
              <a:t>A lot of data exploration falls into a few key operations</a:t>
            </a:r>
          </a:p>
          <a:p>
            <a:pPr indent="-317500" lvl="1" marL="914400" rtl="0">
              <a:spcBef>
                <a:spcPts val="0"/>
              </a:spcBef>
              <a:spcAft>
                <a:spcPts val="0"/>
              </a:spcAft>
              <a:buSzPct val="100000"/>
            </a:pPr>
            <a:r>
              <a:rPr lang="en"/>
              <a:t>Composing visualization collections</a:t>
            </a:r>
          </a:p>
          <a:p>
            <a:pPr indent="-317500" lvl="1" marL="914400" rtl="0">
              <a:spcBef>
                <a:spcPts val="0"/>
              </a:spcBef>
              <a:spcAft>
                <a:spcPts val="0"/>
              </a:spcAft>
              <a:buSzPct val="100000"/>
            </a:pPr>
            <a:r>
              <a:rPr lang="en"/>
              <a:t>Filtering visualization collections</a:t>
            </a:r>
          </a:p>
          <a:p>
            <a:pPr indent="-317500" lvl="1" marL="914400" rtl="0">
              <a:spcBef>
                <a:spcPts val="0"/>
              </a:spcBef>
              <a:spcAft>
                <a:spcPts val="0"/>
              </a:spcAft>
              <a:buSzPct val="100000"/>
            </a:pPr>
            <a:r>
              <a:rPr lang="en"/>
              <a:t>Comparing visualizations</a:t>
            </a:r>
          </a:p>
          <a:p>
            <a:pPr indent="-317500" lvl="1" marL="914400" rtl="0">
              <a:spcBef>
                <a:spcPts val="0"/>
              </a:spcBef>
              <a:spcAft>
                <a:spcPts val="0"/>
              </a:spcAft>
              <a:buSzPct val="100000"/>
            </a:pPr>
            <a:r>
              <a:rPr lang="en"/>
              <a:t>Sorting visualizations</a:t>
            </a:r>
          </a:p>
          <a:p>
            <a:pPr indent="-342900" lvl="0" marL="457200">
              <a:spcBef>
                <a:spcPts val="0"/>
              </a:spcBef>
              <a:buSzPct val="100000"/>
            </a:pPr>
            <a:r>
              <a:rPr lang="en"/>
              <a:t>What if we can automate this search for desired visual patterns?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192275"/>
            <a:ext cx="8520600" cy="572700"/>
          </a:xfrm>
          <a:prstGeom prst="rect">
            <a:avLst/>
          </a:prstGeom>
        </p:spPr>
        <p:txBody>
          <a:bodyPr anchorCtr="0" anchor="t" bIns="91425" lIns="91425" rIns="91425" wrap="square" tIns="91425">
            <a:noAutofit/>
          </a:bodyPr>
          <a:lstStyle/>
          <a:p>
            <a:pPr lvl="0">
              <a:spcBef>
                <a:spcPts val="0"/>
              </a:spcBef>
              <a:buNone/>
            </a:pPr>
            <a:r>
              <a:rPr lang="en"/>
              <a:t>Zenvisage Interface</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68" name="Shape 68"/>
          <p:cNvPicPr preferRelativeResize="0"/>
          <p:nvPr/>
        </p:nvPicPr>
        <p:blipFill>
          <a:blip r:embed="rId3">
            <a:alphaModFix/>
          </a:blip>
          <a:stretch>
            <a:fillRect/>
          </a:stretch>
        </p:blipFill>
        <p:spPr>
          <a:xfrm>
            <a:off x="214531" y="864799"/>
            <a:ext cx="8714945" cy="427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Zenvisage Query Language (ZQL)</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ZQL treats visualizations as first class citizens</a:t>
            </a:r>
          </a:p>
          <a:p>
            <a:pPr indent="-317500" lvl="1" marL="914400" rtl="0">
              <a:spcBef>
                <a:spcPts val="0"/>
              </a:spcBef>
              <a:spcAft>
                <a:spcPts val="0"/>
              </a:spcAft>
              <a:buSzPct val="100000"/>
            </a:pPr>
            <a:r>
              <a:rPr lang="en"/>
              <a:t>Can be assigned to a variable</a:t>
            </a:r>
          </a:p>
          <a:p>
            <a:pPr indent="-317500" lvl="1" marL="914400" rtl="0">
              <a:spcBef>
                <a:spcPts val="0"/>
              </a:spcBef>
              <a:spcAft>
                <a:spcPts val="0"/>
              </a:spcAft>
              <a:buSzPct val="100000"/>
            </a:pPr>
            <a:r>
              <a:rPr lang="en"/>
              <a:t>Can be passed as an argument</a:t>
            </a:r>
          </a:p>
          <a:p>
            <a:pPr indent="-317500" lvl="1" marL="914400" rtl="0">
              <a:spcBef>
                <a:spcPts val="0"/>
              </a:spcBef>
              <a:spcAft>
                <a:spcPts val="0"/>
              </a:spcAft>
              <a:buSzPct val="100000"/>
            </a:pPr>
            <a:r>
              <a:rPr lang="en"/>
              <a:t>Can be returned from a function</a:t>
            </a:r>
          </a:p>
          <a:p>
            <a:pPr indent="-317500" lvl="1" marL="914400" rtl="0">
              <a:spcBef>
                <a:spcPts val="0"/>
              </a:spcBef>
              <a:spcAft>
                <a:spcPts val="0"/>
              </a:spcAft>
              <a:buSzPct val="100000"/>
            </a:pPr>
            <a:r>
              <a:rPr lang="en"/>
              <a:t>Can be modified</a:t>
            </a:r>
          </a:p>
          <a:p>
            <a:pPr indent="-342900" lvl="0" marL="457200" rtl="0">
              <a:spcBef>
                <a:spcPts val="0"/>
              </a:spcBef>
              <a:buSzPct val="100000"/>
            </a:pPr>
            <a:r>
              <a:rPr lang="en"/>
              <a:t>Allows users to operate on collections of visualizations in a declarative fashion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ZQL High Level Overview</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A ZQL Query consists of one or more rows</a:t>
            </a:r>
          </a:p>
          <a:p>
            <a:pPr indent="-342900" lvl="0" marL="457200" rtl="0">
              <a:spcBef>
                <a:spcPts val="0"/>
              </a:spcBef>
              <a:spcAft>
                <a:spcPts val="0"/>
              </a:spcAft>
              <a:buSzPct val="100000"/>
            </a:pPr>
            <a:r>
              <a:rPr lang="en"/>
              <a:t>Each row has well defined columns:</a:t>
            </a:r>
          </a:p>
          <a:p>
            <a:pPr indent="-317500" lvl="1" marL="914400" rtl="0">
              <a:spcBef>
                <a:spcPts val="0"/>
              </a:spcBef>
              <a:spcAft>
                <a:spcPts val="0"/>
              </a:spcAft>
              <a:buSzPct val="100000"/>
            </a:pPr>
            <a:r>
              <a:rPr lang="en"/>
              <a:t>Name column</a:t>
            </a:r>
          </a:p>
          <a:p>
            <a:pPr indent="-317500" lvl="1" marL="914400" rtl="0">
              <a:spcBef>
                <a:spcPts val="0"/>
              </a:spcBef>
              <a:spcAft>
                <a:spcPts val="0"/>
              </a:spcAft>
              <a:buSzPct val="100000"/>
            </a:pPr>
            <a:r>
              <a:rPr lang="en"/>
              <a:t>Columns that define a collection of visualization</a:t>
            </a:r>
          </a:p>
          <a:p>
            <a:pPr indent="-317500" lvl="2" marL="1371600" rtl="0">
              <a:spcBef>
                <a:spcPts val="0"/>
              </a:spcBef>
              <a:spcAft>
                <a:spcPts val="0"/>
              </a:spcAft>
              <a:buSzPct val="100000"/>
            </a:pPr>
            <a:r>
              <a:rPr lang="en"/>
              <a:t>X,Y,Z</a:t>
            </a:r>
          </a:p>
          <a:p>
            <a:pPr indent="-317500" lvl="2" marL="1371600" rtl="0">
              <a:spcBef>
                <a:spcPts val="0"/>
              </a:spcBef>
              <a:spcAft>
                <a:spcPts val="0"/>
              </a:spcAft>
              <a:buSzPct val="100000"/>
            </a:pPr>
            <a:r>
              <a:rPr lang="en"/>
              <a:t>Constraints</a:t>
            </a:r>
          </a:p>
          <a:p>
            <a:pPr indent="-317500" lvl="2" marL="1371600" rtl="0">
              <a:spcBef>
                <a:spcPts val="0"/>
              </a:spcBef>
              <a:spcAft>
                <a:spcPts val="0"/>
              </a:spcAft>
              <a:buSzPct val="100000"/>
            </a:pPr>
            <a:r>
              <a:rPr lang="en"/>
              <a:t>Viz</a:t>
            </a:r>
          </a:p>
          <a:p>
            <a:pPr indent="-317500" lvl="1" marL="914400" rtl="0">
              <a:spcBef>
                <a:spcPts val="0"/>
              </a:spcBef>
              <a:spcAft>
                <a:spcPts val="0"/>
              </a:spcAft>
              <a:buSzPct val="100000"/>
            </a:pPr>
            <a:r>
              <a:rPr lang="en"/>
              <a:t>Process column</a:t>
            </a:r>
          </a:p>
          <a:p>
            <a:pPr indent="-317500" lvl="2" marL="1371600" rtl="0">
              <a:spcBef>
                <a:spcPts val="0"/>
              </a:spcBef>
              <a:spcAft>
                <a:spcPts val="0"/>
              </a:spcAft>
              <a:buSzPct val="100000"/>
            </a:pPr>
            <a:r>
              <a:rPr lang="en"/>
              <a:t>Operates on collections of visualizations</a:t>
            </a:r>
          </a:p>
          <a:p>
            <a:pPr indent="-317500" lvl="2" marL="1371600">
              <a:spcBef>
                <a:spcPts val="0"/>
              </a:spcBef>
              <a:buSzPct val="100000"/>
            </a:pPr>
            <a:r>
              <a:rPr lang="en"/>
              <a:t>Filtering, sorting, comparing</a:t>
            </a:r>
          </a:p>
        </p:txBody>
      </p:sp>
      <p:pic>
        <p:nvPicPr>
          <p:cNvPr id="81" name="Shape 81"/>
          <p:cNvPicPr preferRelativeResize="0"/>
          <p:nvPr/>
        </p:nvPicPr>
        <p:blipFill>
          <a:blip r:embed="rId3">
            <a:alphaModFix/>
          </a:blip>
          <a:stretch>
            <a:fillRect/>
          </a:stretch>
        </p:blipFill>
        <p:spPr>
          <a:xfrm>
            <a:off x="539250" y="3946488"/>
            <a:ext cx="4381500" cy="80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grpSp>
        <p:nvGrpSpPr>
          <p:cNvPr id="86" name="Shape 86"/>
          <p:cNvGrpSpPr/>
          <p:nvPr/>
        </p:nvGrpSpPr>
        <p:grpSpPr>
          <a:xfrm>
            <a:off x="5426115" y="1714850"/>
            <a:ext cx="2963255" cy="789075"/>
            <a:chOff x="4915025" y="400175"/>
            <a:chExt cx="2646000" cy="789075"/>
          </a:xfrm>
        </p:grpSpPr>
        <p:pic>
          <p:nvPicPr>
            <p:cNvPr id="87" name="Shape 87"/>
            <p:cNvPicPr preferRelativeResize="0"/>
            <p:nvPr/>
          </p:nvPicPr>
          <p:blipFill rotWithShape="1">
            <a:blip r:embed="rId3">
              <a:alphaModFix/>
            </a:blip>
            <a:srcRect b="0" l="0" r="16464" t="0"/>
            <a:stretch/>
          </p:blipFill>
          <p:spPr>
            <a:xfrm>
              <a:off x="4915025" y="400175"/>
              <a:ext cx="2468925" cy="789075"/>
            </a:xfrm>
            <a:prstGeom prst="rect">
              <a:avLst/>
            </a:prstGeom>
            <a:noFill/>
            <a:ln>
              <a:noFill/>
            </a:ln>
          </p:spPr>
        </p:pic>
        <p:pic>
          <p:nvPicPr>
            <p:cNvPr id="88" name="Shape 88"/>
            <p:cNvPicPr preferRelativeResize="0"/>
            <p:nvPr/>
          </p:nvPicPr>
          <p:blipFill rotWithShape="1">
            <a:blip r:embed="rId3">
              <a:alphaModFix/>
            </a:blip>
            <a:srcRect b="0" l="94008" r="0" t="0"/>
            <a:stretch/>
          </p:blipFill>
          <p:spPr>
            <a:xfrm>
              <a:off x="7383950" y="400175"/>
              <a:ext cx="177075" cy="789075"/>
            </a:xfrm>
            <a:prstGeom prst="rect">
              <a:avLst/>
            </a:prstGeom>
            <a:noFill/>
            <a:ln>
              <a:noFill/>
            </a:ln>
          </p:spPr>
        </p:pic>
      </p:grpSp>
      <p:grpSp>
        <p:nvGrpSpPr>
          <p:cNvPr id="89" name="Shape 89"/>
          <p:cNvGrpSpPr/>
          <p:nvPr/>
        </p:nvGrpSpPr>
        <p:grpSpPr>
          <a:xfrm>
            <a:off x="5292165" y="1839300"/>
            <a:ext cx="2963255" cy="789075"/>
            <a:chOff x="4915025" y="400175"/>
            <a:chExt cx="2646000" cy="789075"/>
          </a:xfrm>
        </p:grpSpPr>
        <p:pic>
          <p:nvPicPr>
            <p:cNvPr id="90" name="Shape 90"/>
            <p:cNvPicPr preferRelativeResize="0"/>
            <p:nvPr/>
          </p:nvPicPr>
          <p:blipFill rotWithShape="1">
            <a:blip r:embed="rId3">
              <a:alphaModFix/>
            </a:blip>
            <a:srcRect b="0" l="0" r="16464" t="0"/>
            <a:stretch/>
          </p:blipFill>
          <p:spPr>
            <a:xfrm>
              <a:off x="4915025" y="400175"/>
              <a:ext cx="2468925" cy="789075"/>
            </a:xfrm>
            <a:prstGeom prst="rect">
              <a:avLst/>
            </a:prstGeom>
            <a:noFill/>
            <a:ln>
              <a:noFill/>
            </a:ln>
          </p:spPr>
        </p:pic>
        <p:pic>
          <p:nvPicPr>
            <p:cNvPr id="91" name="Shape 91"/>
            <p:cNvPicPr preferRelativeResize="0"/>
            <p:nvPr/>
          </p:nvPicPr>
          <p:blipFill rotWithShape="1">
            <a:blip r:embed="rId3">
              <a:alphaModFix/>
            </a:blip>
            <a:srcRect b="0" l="94008" r="0" t="0"/>
            <a:stretch/>
          </p:blipFill>
          <p:spPr>
            <a:xfrm>
              <a:off x="7383950" y="400175"/>
              <a:ext cx="177075" cy="789075"/>
            </a:xfrm>
            <a:prstGeom prst="rect">
              <a:avLst/>
            </a:prstGeom>
            <a:noFill/>
            <a:ln>
              <a:noFill/>
            </a:ln>
          </p:spPr>
        </p:pic>
      </p:grpSp>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ZQL Table Based Queries</a:t>
            </a:r>
          </a:p>
        </p:txBody>
      </p:sp>
      <p:pic>
        <p:nvPicPr>
          <p:cNvPr id="93" name="Shape 93"/>
          <p:cNvPicPr preferRelativeResize="0"/>
          <p:nvPr/>
        </p:nvPicPr>
        <p:blipFill>
          <a:blip r:embed="rId4">
            <a:alphaModFix/>
          </a:blip>
          <a:stretch>
            <a:fillRect/>
          </a:stretch>
        </p:blipFill>
        <p:spPr>
          <a:xfrm>
            <a:off x="143775" y="1866900"/>
            <a:ext cx="4553225" cy="1978800"/>
          </a:xfrm>
          <a:prstGeom prst="rect">
            <a:avLst/>
          </a:prstGeom>
          <a:noFill/>
          <a:ln>
            <a:noFill/>
          </a:ln>
        </p:spPr>
      </p:pic>
      <p:pic>
        <p:nvPicPr>
          <p:cNvPr id="94" name="Shape 94"/>
          <p:cNvPicPr preferRelativeResize="0"/>
          <p:nvPr/>
        </p:nvPicPr>
        <p:blipFill>
          <a:blip r:embed="rId5">
            <a:alphaModFix/>
          </a:blip>
          <a:stretch>
            <a:fillRect/>
          </a:stretch>
        </p:blipFill>
        <p:spPr>
          <a:xfrm>
            <a:off x="4731150" y="3109450"/>
            <a:ext cx="4305849" cy="613250"/>
          </a:xfrm>
          <a:prstGeom prst="rect">
            <a:avLst/>
          </a:prstGeom>
          <a:noFill/>
          <a:ln>
            <a:noFill/>
          </a:ln>
        </p:spPr>
      </p:pic>
      <p:grpSp>
        <p:nvGrpSpPr>
          <p:cNvPr id="95" name="Shape 95"/>
          <p:cNvGrpSpPr/>
          <p:nvPr/>
        </p:nvGrpSpPr>
        <p:grpSpPr>
          <a:xfrm>
            <a:off x="5108840" y="1982788"/>
            <a:ext cx="2963255" cy="789075"/>
            <a:chOff x="4915025" y="400175"/>
            <a:chExt cx="2646000" cy="789075"/>
          </a:xfrm>
        </p:grpSpPr>
        <p:pic>
          <p:nvPicPr>
            <p:cNvPr id="96" name="Shape 96"/>
            <p:cNvPicPr preferRelativeResize="0"/>
            <p:nvPr/>
          </p:nvPicPr>
          <p:blipFill rotWithShape="1">
            <a:blip r:embed="rId3">
              <a:alphaModFix/>
            </a:blip>
            <a:srcRect b="0" l="0" r="16464" t="0"/>
            <a:stretch/>
          </p:blipFill>
          <p:spPr>
            <a:xfrm>
              <a:off x="4915025" y="400175"/>
              <a:ext cx="2468925" cy="789075"/>
            </a:xfrm>
            <a:prstGeom prst="rect">
              <a:avLst/>
            </a:prstGeom>
            <a:noFill/>
            <a:ln>
              <a:noFill/>
            </a:ln>
          </p:spPr>
        </p:pic>
        <p:pic>
          <p:nvPicPr>
            <p:cNvPr id="97" name="Shape 97"/>
            <p:cNvPicPr preferRelativeResize="0"/>
            <p:nvPr/>
          </p:nvPicPr>
          <p:blipFill rotWithShape="1">
            <a:blip r:embed="rId3">
              <a:alphaModFix/>
            </a:blip>
            <a:srcRect b="0" l="94008" r="0" t="0"/>
            <a:stretch/>
          </p:blipFill>
          <p:spPr>
            <a:xfrm>
              <a:off x="7383950" y="400175"/>
              <a:ext cx="177075" cy="789075"/>
            </a:xfrm>
            <a:prstGeom prst="rect">
              <a:avLst/>
            </a:prstGeom>
            <a:noFill/>
            <a:ln>
              <a:noFill/>
            </a:ln>
          </p:spPr>
        </p:pic>
      </p:grpSp>
      <p:pic>
        <p:nvPicPr>
          <p:cNvPr id="98" name="Shape 98"/>
          <p:cNvPicPr preferRelativeResize="0"/>
          <p:nvPr/>
        </p:nvPicPr>
        <p:blipFill>
          <a:blip r:embed="rId3">
            <a:alphaModFix/>
          </a:blip>
          <a:stretch>
            <a:fillRect/>
          </a:stretch>
        </p:blipFill>
        <p:spPr>
          <a:xfrm>
            <a:off x="4915025" y="2116000"/>
            <a:ext cx="2955550" cy="789075"/>
          </a:xfrm>
          <a:prstGeom prst="rect">
            <a:avLst/>
          </a:prstGeom>
          <a:noFill/>
          <a:ln>
            <a:noFill/>
          </a:ln>
        </p:spPr>
      </p:pic>
      <p:pic>
        <p:nvPicPr>
          <p:cNvPr id="99" name="Shape 99"/>
          <p:cNvPicPr preferRelativeResize="0"/>
          <p:nvPr/>
        </p:nvPicPr>
        <p:blipFill>
          <a:blip r:embed="rId6">
            <a:alphaModFix/>
          </a:blip>
          <a:stretch>
            <a:fillRect/>
          </a:stretch>
        </p:blipFill>
        <p:spPr>
          <a:xfrm>
            <a:off x="4963152" y="2910600"/>
            <a:ext cx="2859298" cy="198850"/>
          </a:xfrm>
          <a:prstGeom prst="rect">
            <a:avLst/>
          </a:prstGeom>
          <a:noFill/>
          <a:ln>
            <a:noFill/>
          </a:ln>
        </p:spPr>
      </p:pic>
      <p:pic>
        <p:nvPicPr>
          <p:cNvPr id="100" name="Shape 100"/>
          <p:cNvPicPr preferRelativeResize="0"/>
          <p:nvPr/>
        </p:nvPicPr>
        <p:blipFill>
          <a:blip r:embed="rId7">
            <a:alphaModFix/>
          </a:blip>
          <a:stretch>
            <a:fillRect/>
          </a:stretch>
        </p:blipFill>
        <p:spPr>
          <a:xfrm>
            <a:off x="4434975" y="2017139"/>
            <a:ext cx="480050" cy="986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ZQL: Process Column</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The power of ZQL lies in the ability to operate on collections of visualizations in an effective manner</a:t>
            </a:r>
          </a:p>
          <a:p>
            <a:pPr indent="-342900" lvl="0" marL="457200" rtl="0">
              <a:spcBef>
                <a:spcPts val="0"/>
              </a:spcBef>
              <a:spcAft>
                <a:spcPts val="0"/>
              </a:spcAft>
              <a:buSzPct val="100000"/>
            </a:pPr>
            <a:r>
              <a:rPr lang="en"/>
              <a:t>ZQL uses dimension-based iteration over collections of visualizations</a:t>
            </a:r>
          </a:p>
          <a:p>
            <a:pPr indent="-317500" lvl="1" marL="914400">
              <a:spcBef>
                <a:spcPts val="0"/>
              </a:spcBef>
              <a:buSzPct val="100000"/>
            </a:pPr>
            <a:r>
              <a:rPr lang="en"/>
              <a:t>Each column has an iterator called an axis variable</a:t>
            </a:r>
          </a:p>
        </p:txBody>
      </p:sp>
      <p:pic>
        <p:nvPicPr>
          <p:cNvPr id="107" name="Shape 107"/>
          <p:cNvPicPr preferRelativeResize="0"/>
          <p:nvPr/>
        </p:nvPicPr>
        <p:blipFill>
          <a:blip r:embed="rId3">
            <a:alphaModFix/>
          </a:blip>
          <a:stretch>
            <a:fillRect/>
          </a:stretch>
        </p:blipFill>
        <p:spPr>
          <a:xfrm>
            <a:off x="100000" y="3231313"/>
            <a:ext cx="8943975" cy="126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Process Column Formal Structure</a:t>
            </a:r>
          </a:p>
          <a:p>
            <a:pPr lvl="0">
              <a:spcBef>
                <a:spcPts val="0"/>
              </a:spcBef>
              <a:buNone/>
            </a:pPr>
            <a:r>
              <a:t/>
            </a:r>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14" name="Shape 114"/>
          <p:cNvPicPr preferRelativeResize="0"/>
          <p:nvPr/>
        </p:nvPicPr>
        <p:blipFill>
          <a:blip r:embed="rId3">
            <a:alphaModFix/>
          </a:blip>
          <a:stretch>
            <a:fillRect/>
          </a:stretch>
        </p:blipFill>
        <p:spPr>
          <a:xfrm>
            <a:off x="2611000" y="3823675"/>
            <a:ext cx="4286075" cy="508075"/>
          </a:xfrm>
          <a:prstGeom prst="rect">
            <a:avLst/>
          </a:prstGeom>
          <a:noFill/>
          <a:ln>
            <a:noFill/>
          </a:ln>
        </p:spPr>
      </p:pic>
      <p:pic>
        <p:nvPicPr>
          <p:cNvPr id="115" name="Shape 115"/>
          <p:cNvPicPr preferRelativeResize="0"/>
          <p:nvPr/>
        </p:nvPicPr>
        <p:blipFill>
          <a:blip r:embed="rId4">
            <a:alphaModFix/>
          </a:blip>
          <a:stretch>
            <a:fillRect/>
          </a:stretch>
        </p:blipFill>
        <p:spPr>
          <a:xfrm>
            <a:off x="1702375" y="1220525"/>
            <a:ext cx="4236399" cy="2539225"/>
          </a:xfrm>
          <a:prstGeom prst="rect">
            <a:avLst/>
          </a:prstGeom>
          <a:noFill/>
          <a:ln>
            <a:noFill/>
          </a:ln>
        </p:spPr>
      </p:pic>
      <p:pic>
        <p:nvPicPr>
          <p:cNvPr id="116" name="Shape 116"/>
          <p:cNvPicPr preferRelativeResize="0"/>
          <p:nvPr/>
        </p:nvPicPr>
        <p:blipFill>
          <a:blip r:embed="rId5">
            <a:alphaModFix/>
          </a:blip>
          <a:stretch>
            <a:fillRect/>
          </a:stretch>
        </p:blipFill>
        <p:spPr>
          <a:xfrm>
            <a:off x="6138625" y="2469175"/>
            <a:ext cx="1084925" cy="269825"/>
          </a:xfrm>
          <a:prstGeom prst="rect">
            <a:avLst/>
          </a:prstGeom>
          <a:noFill/>
          <a:ln>
            <a:noFill/>
          </a:ln>
        </p:spPr>
      </p:pic>
      <p:pic>
        <p:nvPicPr>
          <p:cNvPr id="117" name="Shape 117"/>
          <p:cNvPicPr preferRelativeResize="0"/>
          <p:nvPr/>
        </p:nvPicPr>
        <p:blipFill>
          <a:blip r:embed="rId6">
            <a:alphaModFix/>
          </a:blip>
          <a:stretch>
            <a:fillRect/>
          </a:stretch>
        </p:blipFill>
        <p:spPr>
          <a:xfrm>
            <a:off x="5922200" y="2739000"/>
            <a:ext cx="1517775" cy="26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Process Function Questions</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What are some interesting t functions? What properties or patterns can these t functions express?</a:t>
            </a:r>
          </a:p>
          <a:p>
            <a:pPr indent="-342900" lvl="0" marL="457200" rtl="0">
              <a:spcBef>
                <a:spcPts val="0"/>
              </a:spcBef>
              <a:spcAft>
                <a:spcPts val="0"/>
              </a:spcAft>
              <a:buSzPct val="100000"/>
            </a:pPr>
            <a:r>
              <a:rPr lang="en"/>
              <a:t>What do different distance functions show? How do we know what distance metric is best?</a:t>
            </a:r>
          </a:p>
          <a:p>
            <a:pPr indent="-342900" lvl="0" marL="457200" rtl="0">
              <a:spcBef>
                <a:spcPts val="0"/>
              </a:spcBef>
              <a:buSzPct val="100000"/>
            </a:pPr>
            <a:r>
              <a:rPr lang="en"/>
              <a:t>Our process structure can allow for user defined functions. What would be some useful functions that do not fall under the two functional primitives ZQL supports?</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