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2" r:id="rId26"/>
    <p:sldId id="278" r:id="rId27"/>
    <p:sldId id="283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75" d="100"/>
          <a:sy n="75" d="100"/>
        </p:scale>
        <p:origin x="741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restaurant one cuisine.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2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example, the pair of anchor attributes name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address identify individual restaurants, while rating and cuisine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dependent attributes that are independent of each other.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(We assume ratings are not associated with specific cuisines of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restaurant.) In relation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AddrInfo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address is the anchor attribute; attributes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city and zip are not independent of each other with respect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address, so they form a single dependent attribute-group.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show the flexibility of our execution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1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Saturday, September 23, 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en-US" smtClean="0"/>
              <a:pPr/>
              <a:t>Saturday, September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en-US" smtClean="0"/>
              <a:pPr/>
              <a:t>Saturday, September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en-US" smtClean="0"/>
              <a:pPr/>
              <a:t>Saturday, September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en-US" smtClean="0"/>
              <a:pPr/>
              <a:t>Saturday, September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en-US" smtClean="0"/>
              <a:pPr/>
              <a:t>Saturday, September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en-US" smtClean="0"/>
              <a:pPr/>
              <a:t>Saturday, September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en-US" smtClean="0"/>
              <a:pPr/>
              <a:t>Saturday, September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en-US" smtClean="0"/>
              <a:pPr/>
              <a:t>Saturday, September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en-US" smtClean="0"/>
              <a:pPr/>
              <a:t>Saturday, September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Saturday, September 23, 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Saturday, September 23, 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Deco: Declarative Crowdsourcing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Litian 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0FB424-EAA5-4924-9071-BCC2EC94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Restaurant(name, address, rating, cuisine)</a:t>
            </a:r>
          </a:p>
          <a:p>
            <a:r>
              <a:rPr lang="en-US" dirty="0" err="1"/>
              <a:t>AddrInfo</a:t>
            </a:r>
            <a:r>
              <a:rPr lang="en-US" dirty="0"/>
              <a:t>(address, city, zip)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Restaurant(name, address, [rating], [cuisine])</a:t>
            </a:r>
          </a:p>
          <a:p>
            <a:r>
              <a:rPr lang="en-US" dirty="0" err="1"/>
              <a:t>AddrInfo</a:t>
            </a:r>
            <a:r>
              <a:rPr lang="en-US" dirty="0"/>
              <a:t>(address, [city, zip])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3D14B0-C0C0-4159-9DEF-7A5EB5DB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Conceptual Relations - Restaurant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43B87C-2239-469F-B2EE-F668004121E6}"/>
              </a:ext>
            </a:extLst>
          </p:cNvPr>
          <p:cNvCxnSpPr/>
          <p:nvPr/>
        </p:nvCxnSpPr>
        <p:spPr>
          <a:xfrm>
            <a:off x="4191000" y="2438400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17FA56-A697-4C4A-8F8A-0B03F00C3887}"/>
              </a:ext>
            </a:extLst>
          </p:cNvPr>
          <p:cNvSpPr txBox="1"/>
          <p:nvPr/>
        </p:nvSpPr>
        <p:spPr>
          <a:xfrm>
            <a:off x="4343400" y="3124200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Enclose dependent attribute-groups</a:t>
            </a:r>
          </a:p>
        </p:txBody>
      </p:sp>
    </p:spTree>
    <p:extLst>
      <p:ext uri="{BB962C8B-B14F-4D97-AF65-F5344CB8AC3E}">
        <p14:creationId xmlns:p14="http://schemas.microsoft.com/office/powerpoint/2010/main" val="42509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80ED81-6186-4DED-8075-C0BFA76B8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1. A’ </a:t>
                </a:r>
                <a:r>
                  <a:rPr lang="zh-CN" altLang="en-US" dirty="0"/>
                  <a:t>→ </a:t>
                </a:r>
                <a:r>
                  <a:rPr lang="en-US" dirty="0"/>
                  <a:t>D : f</a:t>
                </a:r>
              </a:p>
              <a:p>
                <a:pPr lvl="1"/>
                <a:r>
                  <a:rPr lang="en-US" dirty="0"/>
                  <a:t>where A’ is a subset of the anchor attributes (A’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 A) and D is a dependent attribute-group.</a:t>
                </a:r>
              </a:p>
              <a:p>
                <a:pPr lvl="1"/>
                <a:r>
                  <a:rPr lang="en-US" dirty="0"/>
                  <a:t>function f “cleans” the set of dependent values associated with specific anchor values, when the dependent values may be inconsistent or uncertain.</a:t>
                </a:r>
              </a:p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→ </a:t>
                </a:r>
                <a:r>
                  <a:rPr lang="en-US" dirty="0"/>
                  <a:t>A : f</a:t>
                </a:r>
              </a:p>
              <a:p>
                <a:pPr lvl="1"/>
                <a:r>
                  <a:rPr lang="en-US" dirty="0"/>
                  <a:t>where A is the set of anchor attributes.</a:t>
                </a:r>
              </a:p>
              <a:p>
                <a:pPr lvl="1"/>
                <a:r>
                  <a:rPr lang="en-US" dirty="0"/>
                  <a:t>function f “cleans” a set of anchor (A) values.</a:t>
                </a: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80ED81-6186-4DED-8075-C0BFA76B8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6F084BD-B6B0-4B82-9B24-5E835183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Rules</a:t>
            </a:r>
          </a:p>
        </p:txBody>
      </p:sp>
    </p:spTree>
    <p:extLst>
      <p:ext uri="{BB962C8B-B14F-4D97-AF65-F5344CB8AC3E}">
        <p14:creationId xmlns:p14="http://schemas.microsoft.com/office/powerpoint/2010/main" val="210116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B61D79-1AFC-49D1-A137-0823F875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30475-9910-4B58-9737-38AE5CEC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5EF39-9D42-47BB-86A4-211FC783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5" y="2514600"/>
            <a:ext cx="8267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CA336C-F169-44A0-A94A-5F99F76F5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fetch rule takes the following form:</a:t>
                </a:r>
              </a:p>
              <a:p>
                <a:pPr marL="109728" indent="0">
                  <a:buNone/>
                </a:pPr>
                <a:r>
                  <a:rPr lang="en-US" dirty="0"/>
                  <a:t>			A1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dirty="0"/>
                  <a:t> A2 : P</a:t>
                </a:r>
              </a:p>
              <a:p>
                <a:pPr lvl="1"/>
                <a:r>
                  <a:rPr lang="en-US" dirty="0"/>
                  <a:t>where A1 and A2 are sets of attributes from one relation and P is a fetch procedure that implements access to human workers or other external sources.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CA336C-F169-44A0-A94A-5F99F76F5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6955740-BD84-47D9-AC21-3E9E36D0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Rules</a:t>
            </a:r>
          </a:p>
        </p:txBody>
      </p:sp>
    </p:spTree>
    <p:extLst>
      <p:ext uri="{BB962C8B-B14F-4D97-AF65-F5344CB8AC3E}">
        <p14:creationId xmlns:p14="http://schemas.microsoft.com/office/powerpoint/2010/main" val="366190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06B6FD-51CE-466D-8709-6A4B44FD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F1C15-00EE-4CE4-B5B5-4342248A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82C94-5DC9-4BB4-B137-5FBDFC28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981200"/>
            <a:ext cx="7258050" cy="37242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628A6D2-A497-420F-8FD5-CA0950951334}"/>
              </a:ext>
            </a:extLst>
          </p:cNvPr>
          <p:cNvSpPr/>
          <p:nvPr/>
        </p:nvSpPr>
        <p:spPr>
          <a:xfrm>
            <a:off x="6248400" y="4343400"/>
            <a:ext cx="1676400" cy="381000"/>
          </a:xfrm>
          <a:prstGeom prst="wedgeRectCallout">
            <a:avLst>
              <a:gd name="adj1" fmla="val -76645"/>
              <a:gd name="adj2" fmla="val 128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118246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8B5176-EB3C-4170-8F21-2636559C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</a:t>
            </a:r>
          </a:p>
          <a:p>
            <a:pPr lvl="1"/>
            <a:r>
              <a:rPr lang="en-US" dirty="0"/>
              <a:t>One anchor table</a:t>
            </a:r>
          </a:p>
          <a:p>
            <a:pPr lvl="1"/>
            <a:r>
              <a:rPr lang="en-US" dirty="0"/>
              <a:t>One dependent table for each dependent attribute-group.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24EE3-B3D1-407F-87BC-B6E76C96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Schema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32CA24-56A2-450D-96A4-89A63E1FB815}"/>
              </a:ext>
            </a:extLst>
          </p:cNvPr>
          <p:cNvSpPr/>
          <p:nvPr/>
        </p:nvSpPr>
        <p:spPr>
          <a:xfrm>
            <a:off x="2095500" y="3352800"/>
            <a:ext cx="49530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RestA</a:t>
            </a:r>
            <a:r>
              <a:rPr lang="en-US" sz="2400" dirty="0"/>
              <a:t>(</a:t>
            </a:r>
            <a:r>
              <a:rPr lang="en-US" sz="2400" dirty="0" err="1"/>
              <a:t>name,address</a:t>
            </a:r>
            <a:r>
              <a:rPr lang="en-US" sz="2400" dirty="0"/>
              <a:t>)</a:t>
            </a:r>
          </a:p>
          <a:p>
            <a:r>
              <a:rPr lang="en-US" sz="2400" dirty="0"/>
              <a:t>RestD1(</a:t>
            </a:r>
            <a:r>
              <a:rPr lang="en-US" sz="2400" dirty="0" err="1"/>
              <a:t>name,address,rating</a:t>
            </a:r>
            <a:r>
              <a:rPr lang="en-US" sz="2400" dirty="0"/>
              <a:t>)</a:t>
            </a:r>
          </a:p>
          <a:p>
            <a:r>
              <a:rPr lang="en-US" sz="2400" dirty="0"/>
              <a:t>RestD2(</a:t>
            </a:r>
            <a:r>
              <a:rPr lang="en-US" sz="2400" dirty="0" err="1"/>
              <a:t>name,cuisine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AddrA</a:t>
            </a:r>
            <a:r>
              <a:rPr lang="en-US" sz="2400" dirty="0"/>
              <a:t>(address)</a:t>
            </a:r>
          </a:p>
          <a:p>
            <a:r>
              <a:rPr lang="en-US" sz="2400" dirty="0"/>
              <a:t>AddrD1(</a:t>
            </a:r>
            <a:r>
              <a:rPr lang="en-US" sz="2400" dirty="0" err="1"/>
              <a:t>address,city,zip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73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67A0D3-FAFB-4CCB-9A28-9F58792A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the current contents of the raw tables and logically performing:</a:t>
            </a:r>
          </a:p>
          <a:p>
            <a:pPr lvl="1"/>
            <a:r>
              <a:rPr lang="en-US" dirty="0"/>
              <a:t>Fetch: </a:t>
            </a:r>
            <a:r>
              <a:rPr lang="en-US" dirty="0">
                <a:solidFill>
                  <a:schemeClr val="accent2"/>
                </a:solidFill>
              </a:rPr>
              <a:t>add tuples to Deco tables.</a:t>
            </a:r>
          </a:p>
          <a:p>
            <a:pPr lvl="1"/>
            <a:r>
              <a:rPr lang="en-US" dirty="0"/>
              <a:t>Resolve: </a:t>
            </a:r>
            <a:r>
              <a:rPr lang="en-US" dirty="0">
                <a:solidFill>
                  <a:schemeClr val="accent2"/>
                </a:solidFill>
              </a:rPr>
              <a:t>resolve dependent attributes.</a:t>
            </a:r>
          </a:p>
          <a:p>
            <a:pPr lvl="1"/>
            <a:r>
              <a:rPr lang="en-US" dirty="0"/>
              <a:t>Join: </a:t>
            </a:r>
            <a:r>
              <a:rPr lang="en-US" dirty="0">
                <a:solidFill>
                  <a:schemeClr val="accent2"/>
                </a:solidFill>
              </a:rPr>
              <a:t>full </a:t>
            </a:r>
            <a:r>
              <a:rPr lang="en-US" dirty="0" err="1">
                <a:solidFill>
                  <a:schemeClr val="accent2"/>
                </a:solidFill>
              </a:rPr>
              <a:t>outerjoin</a:t>
            </a:r>
            <a:r>
              <a:rPr lang="en-US" dirty="0">
                <a:solidFill>
                  <a:schemeClr val="accent2"/>
                </a:solidFill>
              </a:rPr>
              <a:t> of Deco tables for each relation.</a:t>
            </a:r>
          </a:p>
          <a:p>
            <a:r>
              <a:rPr lang="en-US" dirty="0"/>
              <a:t>Resulting in a set of data for the conceptual     relations.</a:t>
            </a:r>
          </a:p>
          <a:p>
            <a:r>
              <a:rPr lang="en-US" dirty="0">
                <a:solidFill>
                  <a:schemeClr val="accent2"/>
                </a:solidFill>
              </a:rPr>
              <a:t>Logical steps, not necessarily perform, not necessarily in order.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7E2EE8-9922-47DA-9741-E7C0CE02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Instance</a:t>
            </a:r>
          </a:p>
        </p:txBody>
      </p:sp>
    </p:spTree>
    <p:extLst>
      <p:ext uri="{BB962C8B-B14F-4D97-AF65-F5344CB8AC3E}">
        <p14:creationId xmlns:p14="http://schemas.microsoft.com/office/powerpoint/2010/main" val="38822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354505-A754-49CA-8E02-B3BE0593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Extra column in the raw tables.</a:t>
            </a:r>
          </a:p>
          <a:p>
            <a:r>
              <a:rPr lang="en-US" dirty="0"/>
              <a:t>Not first-class of data model, but crucial for some crowdsourcing applications.</a:t>
            </a:r>
          </a:p>
          <a:p>
            <a:r>
              <a:rPr lang="en-US" dirty="0"/>
              <a:t>Deal with messy aspects of using crowdsourced data.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Data expiration</a:t>
            </a:r>
          </a:p>
          <a:p>
            <a:pPr lvl="1"/>
            <a:r>
              <a:rPr lang="en-US" dirty="0"/>
              <a:t>Worker quality</a:t>
            </a:r>
          </a:p>
          <a:p>
            <a:pPr lvl="1"/>
            <a:r>
              <a:rPr lang="en-US" dirty="0"/>
              <a:t>Voting</a:t>
            </a:r>
          </a:p>
          <a:p>
            <a:pPr lvl="1"/>
            <a:r>
              <a:rPr lang="en-US" dirty="0"/>
              <a:t>Confidence scores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B636A-A565-4816-9486-0A7E5A05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11135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D6764-3818-4ADC-87EA-D3423046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 query Q is a </a:t>
            </a:r>
            <a:r>
              <a:rPr lang="en-US" dirty="0">
                <a:solidFill>
                  <a:schemeClr val="accent2"/>
                </a:solidFill>
              </a:rPr>
              <a:t>relational query </a:t>
            </a:r>
            <a:r>
              <a:rPr lang="en-US" dirty="0"/>
              <a:t>over the </a:t>
            </a:r>
            <a:r>
              <a:rPr lang="en-US" dirty="0">
                <a:solidFill>
                  <a:schemeClr val="accent2"/>
                </a:solidFill>
              </a:rPr>
              <a:t>conceptual relations</a:t>
            </a:r>
            <a:r>
              <a:rPr lang="en-US" dirty="0"/>
              <a:t>. The answer to Q is the result of evaluating Q over some </a:t>
            </a:r>
            <a:r>
              <a:rPr lang="en-US" dirty="0">
                <a:solidFill>
                  <a:schemeClr val="accent2"/>
                </a:solidFill>
              </a:rPr>
              <a:t>valid instance </a:t>
            </a:r>
            <a:r>
              <a:rPr lang="en-US" dirty="0"/>
              <a:t>of the database.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5C890C-6DC4-46C5-9FEC-BEEEEC63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E7758-DA1E-4CF5-8DD8-5FCE6458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86200"/>
            <a:ext cx="5772150" cy="87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5DE70-C76F-497F-8588-DF8DF3E8AECD}"/>
              </a:ext>
            </a:extLst>
          </p:cNvPr>
          <p:cNvSpPr txBox="1"/>
          <p:nvPr/>
        </p:nvSpPr>
        <p:spPr>
          <a:xfrm>
            <a:off x="6858000" y="419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Empty!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02271-F4CB-49E9-BDDC-94C25EC9EAAC}"/>
              </a:ext>
            </a:extLst>
          </p:cNvPr>
          <p:cNvSpPr txBox="1"/>
          <p:nvPr/>
        </p:nvSpPr>
        <p:spPr>
          <a:xfrm>
            <a:off x="2362200" y="4826190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</a:rPr>
              <a:t>At</a:t>
            </a:r>
            <a:r>
              <a:rPr lang="en-US" altLang="zh-CN" sz="2400" b="1" dirty="0" err="1">
                <a:solidFill>
                  <a:schemeClr val="accent2"/>
                </a:solidFill>
              </a:rPr>
              <a:t>Least</a:t>
            </a:r>
            <a:r>
              <a:rPr lang="en-US" altLang="zh-CN" sz="2400" b="1" dirty="0">
                <a:solidFill>
                  <a:schemeClr val="accent2"/>
                </a:solidFill>
              </a:rPr>
              <a:t> 5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2DDF-A62A-4CED-B42B-5121C5882165}"/>
              </a:ext>
            </a:extLst>
          </p:cNvPr>
          <p:cNvSpPr txBox="1"/>
          <p:nvPr/>
        </p:nvSpPr>
        <p:spPr>
          <a:xfrm>
            <a:off x="2971800" y="5715000"/>
            <a:ext cx="596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5 tuples of non-NULL attributes will return.</a:t>
            </a:r>
          </a:p>
        </p:txBody>
      </p:sp>
    </p:spTree>
    <p:extLst>
      <p:ext uri="{BB962C8B-B14F-4D97-AF65-F5344CB8AC3E}">
        <p14:creationId xmlns:p14="http://schemas.microsoft.com/office/powerpoint/2010/main" val="30473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8CDADF-000B-4AA9-9D95-914D8E97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Push-Pull Hybrid Execution Model</a:t>
            </a:r>
          </a:p>
          <a:p>
            <a:pPr lvl="1"/>
            <a:r>
              <a:rPr lang="en-US" dirty="0"/>
              <a:t>Incremental Push</a:t>
            </a:r>
          </a:p>
          <a:p>
            <a:pPr lvl="2"/>
            <a:r>
              <a:rPr lang="en-US" dirty="0"/>
              <a:t>Borrow ideas from </a:t>
            </a:r>
            <a:r>
              <a:rPr lang="en-US" dirty="0">
                <a:solidFill>
                  <a:schemeClr val="accent2"/>
                </a:solidFill>
              </a:rPr>
              <a:t>incremental view maintenance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Result of a fetch rule -&gt; update t</a:t>
            </a:r>
            <a:r>
              <a:rPr lang="en-US" altLang="zh-CN" dirty="0"/>
              <a:t>o one/more base tables -&gt; propagated to view (conceptual table).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Asynchronous Pull	</a:t>
            </a:r>
          </a:p>
          <a:p>
            <a:pPr lvl="2"/>
            <a:r>
              <a:rPr lang="en-US" dirty="0"/>
              <a:t>Borrow ideas from asynchronous iteration.</a:t>
            </a:r>
          </a:p>
          <a:p>
            <a:pPr lvl="2"/>
            <a:r>
              <a:rPr lang="en-US" dirty="0"/>
              <a:t>Initiate multiple new fetches </a:t>
            </a:r>
            <a:r>
              <a:rPr lang="en-US" dirty="0">
                <a:solidFill>
                  <a:schemeClr val="accent2"/>
                </a:solidFill>
              </a:rPr>
              <a:t>in parallel </a:t>
            </a:r>
            <a:r>
              <a:rPr lang="en-US" dirty="0"/>
              <a:t>and feed more tuples back to plan ASAP.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Two Phase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Materialization</a:t>
            </a:r>
            <a:r>
              <a:rPr lang="en-US" dirty="0"/>
              <a:t>: try to answer using raw tables.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Accretion</a:t>
            </a:r>
            <a:r>
              <a:rPr lang="en-US" dirty="0"/>
              <a:t>: Issues fetch rules to obtain more results.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A9F7BD-000A-4EA5-A0B9-03A0D180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37872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Running Examples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Query Language</a:t>
            </a:r>
          </a:p>
          <a:p>
            <a:r>
              <a:rPr lang="en-US" dirty="0"/>
              <a:t>Query Processing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Experiments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948C79-AD23-464F-8B53-9A118E08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5A636-DC1E-40AC-9A10-EFA009DF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A5F26-A99E-4B06-87AC-E26B807E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2133600"/>
            <a:ext cx="9144000" cy="376866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3DE06D-CE1B-4692-A5B6-F8098A9439F4}"/>
              </a:ext>
            </a:extLst>
          </p:cNvPr>
          <p:cNvSpPr/>
          <p:nvPr/>
        </p:nvSpPr>
        <p:spPr>
          <a:xfrm>
            <a:off x="914400" y="2971800"/>
            <a:ext cx="1828800" cy="6096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DDDA9D-F987-44C8-B5A5-597E40C2D20E}"/>
              </a:ext>
            </a:extLst>
          </p:cNvPr>
          <p:cNvSpPr/>
          <p:nvPr/>
        </p:nvSpPr>
        <p:spPr>
          <a:xfrm>
            <a:off x="6108700" y="2743200"/>
            <a:ext cx="1828800" cy="6096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948C79-AD23-464F-8B53-9A118E08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5A636-DC1E-40AC-9A10-EFA009DF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Plans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5EDD6-5449-4FF8-9240-E7116D6F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3887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AD54AB-1ACF-4E10-85E7-F6217C0526BF}"/>
              </a:ext>
            </a:extLst>
          </p:cNvPr>
          <p:cNvSpPr/>
          <p:nvPr/>
        </p:nvSpPr>
        <p:spPr>
          <a:xfrm>
            <a:off x="762000" y="4876800"/>
            <a:ext cx="994229" cy="6096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AF1C5B-572A-4D3D-87EE-CF7DA8F9E3DB}"/>
              </a:ext>
            </a:extLst>
          </p:cNvPr>
          <p:cNvSpPr/>
          <p:nvPr/>
        </p:nvSpPr>
        <p:spPr>
          <a:xfrm>
            <a:off x="5791200" y="4724400"/>
            <a:ext cx="33528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1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2A4A10-4385-4D96-A592-79CA461D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354918-95A2-4624-B6FF-677FFC1F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D4EE6-9607-4849-9C21-BE57420D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219200"/>
            <a:ext cx="4924425" cy="53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5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AFBF2-C506-4E4D-9BAA-B8D5AD364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3006427"/>
            <a:ext cx="7191375" cy="22288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F845E5-B665-4B3D-BC15-53AB927D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1DCB5-C2BC-4E4B-8796-70121EADCD94}"/>
              </a:ext>
            </a:extLst>
          </p:cNvPr>
          <p:cNvSpPr txBox="1"/>
          <p:nvPr/>
        </p:nvSpPr>
        <p:spPr>
          <a:xfrm>
            <a:off x="1911157" y="1981200"/>
            <a:ext cx="5404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County(name, [language], [capital])</a:t>
            </a:r>
          </a:p>
        </p:txBody>
      </p:sp>
    </p:spTree>
    <p:extLst>
      <p:ext uri="{BB962C8B-B14F-4D97-AF65-F5344CB8AC3E}">
        <p14:creationId xmlns:p14="http://schemas.microsoft.com/office/powerpoint/2010/main" val="169013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F845E5-B665-4B3D-BC15-53AB927D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Benchmark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1DCB5-C2BC-4E4B-8796-70121EADCD94}"/>
              </a:ext>
            </a:extLst>
          </p:cNvPr>
          <p:cNvSpPr txBox="1"/>
          <p:nvPr/>
        </p:nvSpPr>
        <p:spPr>
          <a:xfrm>
            <a:off x="1911157" y="1981200"/>
            <a:ext cx="5404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County(name, [language], [capital])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24253-9F52-4C22-A6F2-753CF9A0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EAAE5-18AB-4C2D-B112-5AF3A7C5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165" y="2928223"/>
            <a:ext cx="47720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68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7D2DED-E47D-4AD1-8142-FD5E69380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0932"/>
            <a:ext cx="8229600" cy="36463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18EFC0-2A34-4830-9F46-EFB4EF8F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1- Fetch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11269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8765BD-E4C4-45C4-B87B-998C9D20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“Down”</a:t>
            </a:r>
          </a:p>
          <a:p>
            <a:pPr lvl="1"/>
            <a:r>
              <a:rPr lang="en-US" dirty="0"/>
              <a:t>Push all predicates </a:t>
            </a:r>
            <a:r>
              <a:rPr lang="en-US" dirty="0">
                <a:solidFill>
                  <a:schemeClr val="accent2"/>
                </a:solidFill>
              </a:rPr>
              <a:t>down</a:t>
            </a:r>
            <a:r>
              <a:rPr lang="en-US" dirty="0"/>
              <a:t> as much as possible</a:t>
            </a:r>
          </a:p>
          <a:p>
            <a:pPr lvl="1"/>
            <a:r>
              <a:rPr lang="en-US" dirty="0"/>
              <a:t>Similar to reverse fetch query plan.</a:t>
            </a:r>
          </a:p>
          <a:p>
            <a:endParaRPr lang="en-US" dirty="0"/>
          </a:p>
          <a:p>
            <a:r>
              <a:rPr lang="en-US" dirty="0"/>
              <a:t>Plan “Up”</a:t>
            </a:r>
          </a:p>
          <a:p>
            <a:pPr lvl="1"/>
            <a:r>
              <a:rPr lang="en-US" dirty="0"/>
              <a:t>Predicate </a:t>
            </a:r>
            <a:r>
              <a:rPr lang="en-US" dirty="0">
                <a:solidFill>
                  <a:schemeClr val="accent2"/>
                </a:solidFill>
              </a:rPr>
              <a:t>pull-up</a:t>
            </a:r>
            <a:r>
              <a:rPr lang="en-US" dirty="0"/>
              <a:t> transformation.</a:t>
            </a:r>
          </a:p>
          <a:p>
            <a:pPr lvl="1"/>
            <a:r>
              <a:rPr lang="en-US" dirty="0"/>
              <a:t>Similar to filter later query plan.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80408-69F0-45CE-B67C-9615109F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– Query Plans</a:t>
            </a:r>
          </a:p>
        </p:txBody>
      </p:sp>
    </p:spTree>
    <p:extLst>
      <p:ext uri="{BB962C8B-B14F-4D97-AF65-F5344CB8AC3E}">
        <p14:creationId xmlns:p14="http://schemas.microsoft.com/office/powerpoint/2010/main" val="310640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3840A-45C2-474A-9EF9-212460EB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A9A169-4671-4057-8129-0C2B8817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– Query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77470-D0C2-4B8C-897F-38D8CF85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867884"/>
            <a:ext cx="4124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5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474B01-4CE7-476A-ABE9-70B4CB9F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450" y="2819400"/>
            <a:ext cx="2705100" cy="11430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Thanks!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7056F2-69D9-4DFD-86AF-EA463039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35290"/>
            <a:ext cx="8229600" cy="4525963"/>
          </a:xfrm>
        </p:spPr>
        <p:txBody>
          <a:bodyPr/>
          <a:lstStyle/>
          <a:p>
            <a:r>
              <a:rPr lang="en-US" dirty="0"/>
              <a:t>Conventional data management, incorporate “human computation”.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447E8F5-8C47-4E48-A747-FE1213984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51225"/>
            <a:ext cx="2819400" cy="1524000"/>
          </a:xfrm>
          <a:prstGeom prst="flowChartMagneticDisk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990000"/>
                </a:solidFill>
              </a:rPr>
              <a:t>DBMS like thing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BAE27114-562F-4BA9-8A33-3A57DCACDCCB}"/>
              </a:ext>
            </a:extLst>
          </p:cNvPr>
          <p:cNvSpPr/>
          <p:nvPr/>
        </p:nvSpPr>
        <p:spPr bwMode="auto">
          <a:xfrm>
            <a:off x="2133600" y="2460625"/>
            <a:ext cx="23622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Declarative queries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6E8062-4525-4B53-A2BC-4CFDB0C678B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48794" y="3415506"/>
            <a:ext cx="4572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CCD9C6-A17E-4DE8-8EBF-BC96815DD19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764088" y="3498850"/>
            <a:ext cx="652462" cy="4143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 type="stealth" w="med" len="med"/>
            <a:tailEnd type="stealth" w="med" len="med"/>
          </a:ln>
        </p:spPr>
      </p:cxnSp>
      <p:sp>
        <p:nvSpPr>
          <p:cNvPr id="8" name="tower">
            <a:extLst>
              <a:ext uri="{FF2B5EF4-FFF2-40B4-BE49-F238E27FC236}">
                <a16:creationId xmlns:a16="http://schemas.microsoft.com/office/drawing/2014/main" id="{F9FB5932-53F4-4E45-A554-6C085D74D14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762625" y="3997325"/>
            <a:ext cx="346075" cy="8064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07E2B4-7B3A-4A0B-89D2-8F276B7D6EE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64088" y="4297362"/>
            <a:ext cx="922337" cy="79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 type="stealth" w="med" len="med"/>
            <a:tailEnd type="stealth" w="med" len="med"/>
          </a:ln>
        </p:spPr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AD65FAE7-F9F1-45CA-8D88-1829F2142695}"/>
              </a:ext>
            </a:extLst>
          </p:cNvPr>
          <p:cNvSpPr/>
          <p:nvPr/>
        </p:nvSpPr>
        <p:spPr bwMode="auto">
          <a:xfrm>
            <a:off x="5070475" y="4989512"/>
            <a:ext cx="1498600" cy="690563"/>
          </a:xfrm>
          <a:prstGeom prst="cloud">
            <a:avLst/>
          </a:prstGeom>
          <a:solidFill>
            <a:srgbClr val="CCEC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C547E7-51CC-4E9B-B2FF-34E4906C0B2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764088" y="4567237"/>
            <a:ext cx="498475" cy="4984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 type="stealth" w="med" len="med"/>
            <a:tailEnd type="stealth" w="med" len="med"/>
          </a:ln>
        </p:spPr>
      </p:cxnSp>
      <p:pic>
        <p:nvPicPr>
          <p:cNvPr id="12" name="Picture 23" descr="C:\Users\widom\Desktop\crowd1.jpg">
            <a:extLst>
              <a:ext uri="{FF2B5EF4-FFF2-40B4-BE49-F238E27FC236}">
                <a16:creationId xmlns:a16="http://schemas.microsoft.com/office/drawing/2014/main" id="{FC63A8DC-6D50-4F64-9054-8132A2A1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5315" y="2576456"/>
            <a:ext cx="865616" cy="12505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6B523E-04F1-486F-9312-01656829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Resolve disagreeing human opinions.</a:t>
            </a:r>
          </a:p>
          <a:p>
            <a:endParaRPr lang="en-US" dirty="0"/>
          </a:p>
          <a:p>
            <a:r>
              <a:rPr lang="en-US" dirty="0"/>
              <a:t>How does database system interact with human workers? How to enable usage of external sources in addition to crowd?</a:t>
            </a:r>
          </a:p>
          <a:p>
            <a:endParaRPr lang="en-US" dirty="0"/>
          </a:p>
          <a:p>
            <a:r>
              <a:rPr lang="en-US" dirty="0"/>
              <a:t>Right data model and query language.</a:t>
            </a:r>
          </a:p>
          <a:p>
            <a:endParaRPr lang="en-US" dirty="0"/>
          </a:p>
          <a:p>
            <a:r>
              <a:rPr lang="en-US" dirty="0"/>
              <a:t>Materialization of crowdsourced data.</a:t>
            </a:r>
          </a:p>
          <a:p>
            <a:endParaRPr lang="en-US" dirty="0"/>
          </a:p>
          <a:p>
            <a:r>
              <a:rPr lang="en-US" dirty="0"/>
              <a:t>Efficient query processor.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C57FB-15A5-485D-A3C3-9D2339A2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</a:t>
            </a:r>
          </a:p>
        </p:txBody>
      </p:sp>
    </p:spTree>
    <p:extLst>
      <p:ext uri="{BB962C8B-B14F-4D97-AF65-F5344CB8AC3E}">
        <p14:creationId xmlns:p14="http://schemas.microsoft.com/office/powerpoint/2010/main" val="115059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63B0D6-BB49-4141-8FD0-CFCDB3B4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/>
              <a:t>Restaurant(name, address, rating, cuisine)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AddInfo</a:t>
            </a:r>
            <a:r>
              <a:rPr lang="en-US" dirty="0"/>
              <a:t>(address, city, zip)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C50CCC-636B-4B02-A1EB-5224E48E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pic>
        <p:nvPicPr>
          <p:cNvPr id="1026" name="Picture 2" descr="Image result for subway image">
            <a:extLst>
              <a:ext uri="{FF2B5EF4-FFF2-40B4-BE49-F238E27FC236}">
                <a16:creationId xmlns:a16="http://schemas.microsoft.com/office/drawing/2014/main" id="{0830A14C-33F3-45C6-9F48-811D63D9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ndwich image">
            <a:extLst>
              <a:ext uri="{FF2B5EF4-FFF2-40B4-BE49-F238E27FC236}">
                <a16:creationId xmlns:a16="http://schemas.microsoft.com/office/drawing/2014/main" id="{14C9148C-6A1C-42E0-8E10-392F2004A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21446" y="2932216"/>
            <a:ext cx="1238344" cy="6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C7A93-BD1D-48E5-AC9F-A692721AB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168" y="2355473"/>
            <a:ext cx="2862263" cy="238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E1A0D-AA5B-4DF2-9D5C-6A9B7805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121" y="2355473"/>
            <a:ext cx="1154907" cy="252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0C31A-4B17-465B-A1A9-3A36A9C4D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454" y="3131835"/>
            <a:ext cx="2428870" cy="22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F29D5-ECE4-452A-9755-837FEE4607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3995" y="3159411"/>
            <a:ext cx="1131033" cy="1933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8AD7C6-723F-4B19-B3EE-3AC5BDBD6255}"/>
              </a:ext>
            </a:extLst>
          </p:cNvPr>
          <p:cNvCxnSpPr>
            <a:stCxn id="1026" idx="2"/>
            <a:endCxn id="1028" idx="0"/>
          </p:cNvCxnSpPr>
          <p:nvPr/>
        </p:nvCxnSpPr>
        <p:spPr>
          <a:xfrm>
            <a:off x="2209800" y="2705100"/>
            <a:ext cx="130818" cy="22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D50E7B-3D00-4DA8-9B44-4E6397472100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2971800" y="2305050"/>
            <a:ext cx="1426368" cy="1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323FB9-51AE-423B-8FAA-B7C38D91B39E}"/>
              </a:ext>
            </a:extLst>
          </p:cNvPr>
          <p:cNvCxnSpPr>
            <a:stCxn id="1026" idx="3"/>
            <a:endCxn id="6" idx="1"/>
          </p:cNvCxnSpPr>
          <p:nvPr/>
        </p:nvCxnSpPr>
        <p:spPr>
          <a:xfrm>
            <a:off x="2971800" y="2305050"/>
            <a:ext cx="1462654" cy="93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3EE0B7-852F-41C7-A069-401B60844E2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260431" y="2474536"/>
            <a:ext cx="249690" cy="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34BC73-B3FA-4C24-8B79-E9AD29BD983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863324" y="3243754"/>
            <a:ext cx="670671" cy="1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96ED8AD-18EE-4A5C-8229-BAFB2BF02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774" y="5044603"/>
            <a:ext cx="2862263" cy="23812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C946547-F714-40CE-8B39-57B046640ADB}"/>
              </a:ext>
            </a:extLst>
          </p:cNvPr>
          <p:cNvSpPr/>
          <p:nvPr/>
        </p:nvSpPr>
        <p:spPr>
          <a:xfrm>
            <a:off x="4434454" y="5029200"/>
            <a:ext cx="747146" cy="269082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DC7A00-417E-485B-B2B6-063B071DB474}"/>
              </a:ext>
            </a:extLst>
          </p:cNvPr>
          <p:cNvSpPr/>
          <p:nvPr/>
        </p:nvSpPr>
        <p:spPr>
          <a:xfrm>
            <a:off x="5171046" y="5079688"/>
            <a:ext cx="518546" cy="16795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subway chips image">
            <a:extLst>
              <a:ext uri="{FF2B5EF4-FFF2-40B4-BE49-F238E27FC236}">
                <a16:creationId xmlns:a16="http://schemas.microsoft.com/office/drawing/2014/main" id="{C8408752-D5DB-48DC-ABF3-AFE3141A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4" y="2858767"/>
            <a:ext cx="1049688" cy="7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ADACA-C47F-485C-B9B0-6D3BF03419B2}"/>
              </a:ext>
            </a:extLst>
          </p:cNvPr>
          <p:cNvCxnSpPr>
            <a:endCxn id="1030" idx="3"/>
          </p:cNvCxnSpPr>
          <p:nvPr/>
        </p:nvCxnSpPr>
        <p:spPr>
          <a:xfrm flipH="1">
            <a:off x="1546802" y="2705100"/>
            <a:ext cx="647090" cy="52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5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BCAB6-319F-4820-8FF3-1E3E10E4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D2CD0-EB32-416B-92A0-F9A79F4F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9CA7373-0B27-4749-8F92-D69E4D268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86703"/>
            <a:ext cx="2819400" cy="1524000"/>
          </a:xfrm>
          <a:prstGeom prst="flowChartMagneticDisk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990000"/>
                </a:solidFill>
              </a:rPr>
              <a:t>DBMS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4E3D1B77-86C3-45C3-A25A-21729694E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667553"/>
            <a:ext cx="2362200" cy="5143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/>
              <a:t>Raw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S</a:t>
            </a:r>
            <a:r>
              <a:rPr lang="en-US" sz="1800" dirty="0">
                <a:solidFill>
                  <a:schemeClr val="tx1"/>
                </a:solidFill>
              </a:rPr>
              <a:t>chema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E9F816-9AE0-4B7E-86E7-48521DABD87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44194" y="4449396"/>
            <a:ext cx="4572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7" name="Rounded Rectangle 23">
            <a:extLst>
              <a:ext uri="{FF2B5EF4-FFF2-40B4-BE49-F238E27FC236}">
                <a16:creationId xmlns:a16="http://schemas.microsoft.com/office/drawing/2014/main" id="{668DA4C5-1E8D-40F8-823B-3A362614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2745215"/>
            <a:ext cx="2362200" cy="51435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Conceptual Schema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565A9F-F46A-4048-943D-8C21F51A594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387057" y="3457209"/>
            <a:ext cx="357187" cy="95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pic>
        <p:nvPicPr>
          <p:cNvPr id="9" name="Picture 2" descr="C:\Users\widom\AppData\Local\Microsoft\Windows\Temporary Internet Files\Content.IE5\KHPJFD8T\MC900432626[1].png">
            <a:extLst>
              <a:ext uri="{FF2B5EF4-FFF2-40B4-BE49-F238E27FC236}">
                <a16:creationId xmlns:a16="http://schemas.microsoft.com/office/drawing/2014/main" id="{873F8DD0-FB33-4E1F-9339-57FB639B3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4375" y="1708578"/>
            <a:ext cx="4016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6B7B20-0641-4D8C-AB9D-5B575FA6B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1632378"/>
            <a:ext cx="96043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Schema</a:t>
            </a:r>
          </a:p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designer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59154-D2B4-4813-BAD1-3CDC8AA96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119" y="2261645"/>
            <a:ext cx="138906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990000"/>
                </a:solidFill>
              </a:rPr>
              <a:t>relations and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990000"/>
                </a:solidFill>
              </a:rPr>
              <a:t>other stuff</a:t>
            </a:r>
          </a:p>
        </p:txBody>
      </p:sp>
      <p:pic>
        <p:nvPicPr>
          <p:cNvPr id="12" name="Picture 2" descr="C:\Users\widom\AppData\Local\Microsoft\Windows\Temporary Internet Files\Content.IE5\KHPJFD8T\MC900432626[1].png">
            <a:extLst>
              <a:ext uri="{FF2B5EF4-FFF2-40B4-BE49-F238E27FC236}">
                <a16:creationId xmlns:a16="http://schemas.microsoft.com/office/drawing/2014/main" id="{8B4C0480-BACF-4687-9615-96449080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5438" y="1746678"/>
            <a:ext cx="40163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CB6DE2-4DD1-46CD-A090-269DA8AA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1708578"/>
            <a:ext cx="5715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End</a:t>
            </a:r>
          </a:p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D06756-32D8-48F1-9B2E-A9FBBE0D449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20470" y="2207846"/>
            <a:ext cx="538162" cy="384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098C4B-9E42-4F74-B110-2B98E1C72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743" y="2323616"/>
            <a:ext cx="9921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990000"/>
                </a:solidFill>
              </a:rPr>
              <a:t>relations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CEABF-CCFD-4ED0-83FC-C40D41F02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3283378"/>
            <a:ext cx="1960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99"/>
                </a:solidFill>
              </a:rPr>
              <a:t>automatic (system)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5B1261-084C-46EB-B76C-9E0617FD12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4226" y="2137203"/>
            <a:ext cx="485774" cy="60460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4996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E1267-113D-4061-A40B-549D59DC6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/>
          <a:lstStyle/>
          <a:p>
            <a:r>
              <a:rPr lang="en-US" dirty="0"/>
              <a:t>Relations</a:t>
            </a:r>
          </a:p>
          <a:p>
            <a:pPr lvl="1"/>
            <a:r>
              <a:rPr lang="en-US" dirty="0"/>
              <a:t>Like Restaurant and </a:t>
            </a:r>
            <a:r>
              <a:rPr lang="en-US" dirty="0" err="1"/>
              <a:t>AddrInfo</a:t>
            </a:r>
            <a:r>
              <a:rPr lang="en-US" dirty="0"/>
              <a:t>.</a:t>
            </a:r>
          </a:p>
          <a:p>
            <a:r>
              <a:rPr lang="en-US" dirty="0"/>
              <a:t>Partitioning of attributes in conceptual relation</a:t>
            </a:r>
          </a:p>
          <a:p>
            <a:pPr lvl="1"/>
            <a:r>
              <a:rPr lang="en-US" dirty="0"/>
              <a:t>Anchor attributes (Identifier).</a:t>
            </a:r>
          </a:p>
          <a:p>
            <a:pPr lvl="1"/>
            <a:r>
              <a:rPr lang="en-US" dirty="0"/>
              <a:t>Dependent attribute-groups (Property).</a:t>
            </a:r>
          </a:p>
          <a:p>
            <a:r>
              <a:rPr lang="en-US" dirty="0"/>
              <a:t>Fetch rules</a:t>
            </a:r>
          </a:p>
          <a:p>
            <a:pPr lvl="1"/>
            <a:r>
              <a:rPr lang="en-US" dirty="0"/>
              <a:t>How to obtain data from external sources including humans.</a:t>
            </a:r>
          </a:p>
          <a:p>
            <a:r>
              <a:rPr lang="en-US" dirty="0"/>
              <a:t>Resolution rules</a:t>
            </a:r>
          </a:p>
          <a:p>
            <a:pPr lvl="1"/>
            <a:r>
              <a:rPr lang="en-US" dirty="0"/>
              <a:t>Reconcile inconsistent or uncertain values.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9A31C-8156-4FA0-B591-C0CABDFE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Schema</a:t>
            </a:r>
          </a:p>
        </p:txBody>
      </p:sp>
    </p:spTree>
    <p:extLst>
      <p:ext uri="{BB962C8B-B14F-4D97-AF65-F5344CB8AC3E}">
        <p14:creationId xmlns:p14="http://schemas.microsoft.com/office/powerpoint/2010/main" val="83538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4B0C6B-4185-4262-B72D-11102483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actually stored in </a:t>
            </a:r>
            <a:r>
              <a:rPr lang="en-US" altLang="zh-CN" dirty="0"/>
              <a:t>DBMS.</a:t>
            </a:r>
          </a:p>
          <a:p>
            <a:endParaRPr lang="en-US" altLang="zh-CN" dirty="0"/>
          </a:p>
          <a:p>
            <a:r>
              <a:rPr lang="en-US" dirty="0"/>
              <a:t>For each relation R in the conceptual schema:</a:t>
            </a:r>
          </a:p>
          <a:p>
            <a:pPr lvl="1"/>
            <a:r>
              <a:rPr lang="en-US" dirty="0"/>
              <a:t>One anchor table whose attributes are the anchor attributes of R</a:t>
            </a:r>
          </a:p>
          <a:p>
            <a:pPr lvl="1"/>
            <a:r>
              <a:rPr lang="en-US" dirty="0"/>
              <a:t>One dependent table for each dependent attribute-group D in R, containing the attributes in the resolution rule for 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62D64D-C1D9-482E-ADF7-6712B50A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Schema</a:t>
            </a:r>
          </a:p>
        </p:txBody>
      </p:sp>
    </p:spTree>
    <p:extLst>
      <p:ext uri="{BB962C8B-B14F-4D97-AF65-F5344CB8AC3E}">
        <p14:creationId xmlns:p14="http://schemas.microsoft.com/office/powerpoint/2010/main" val="97122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1552AE-2BC8-43C4-9791-F5EA8435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FC0B3-0943-40FE-A6C5-E8D94FF0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391400" cy="505494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EE9DCA-3690-4533-9F77-1CAB7407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of Data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ADE179-4666-4562-AE8A-2194B2303B39}"/>
              </a:ext>
            </a:extLst>
          </p:cNvPr>
          <p:cNvSpPr/>
          <p:nvPr/>
        </p:nvSpPr>
        <p:spPr>
          <a:xfrm>
            <a:off x="1524000" y="388938"/>
            <a:ext cx="640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Fetch-Resolve-Join Sequence is a logical concept.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May interleave.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 materialization for conceptual data.</a:t>
            </a:r>
          </a:p>
        </p:txBody>
      </p:sp>
    </p:spTree>
    <p:extLst>
      <p:ext uri="{BB962C8B-B14F-4D97-AF65-F5344CB8AC3E}">
        <p14:creationId xmlns:p14="http://schemas.microsoft.com/office/powerpoint/2010/main" val="7001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0</TotalTime>
  <Words>796</Words>
  <Application>Microsoft Office PowerPoint</Application>
  <PresentationFormat>On-screen Show (4:3)</PresentationFormat>
  <Paragraphs>165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黑体</vt:lpstr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Deco: Declarative Crowdsourcing</vt:lpstr>
      <vt:lpstr>Presentation Outline</vt:lpstr>
      <vt:lpstr>Overview</vt:lpstr>
      <vt:lpstr>Main Challenges</vt:lpstr>
      <vt:lpstr>Running Example</vt:lpstr>
      <vt:lpstr>Data Model</vt:lpstr>
      <vt:lpstr>Conceptual Schema</vt:lpstr>
      <vt:lpstr>Raw Schema</vt:lpstr>
      <vt:lpstr>Component of Data Model</vt:lpstr>
      <vt:lpstr>Conceptual Relations - Restaurant</vt:lpstr>
      <vt:lpstr>Resolution Rules</vt:lpstr>
      <vt:lpstr>Resolution Rules</vt:lpstr>
      <vt:lpstr>Fetch Rules</vt:lpstr>
      <vt:lpstr>Fetch Rules</vt:lpstr>
      <vt:lpstr>Raw Schema</vt:lpstr>
      <vt:lpstr>Valid Instance</vt:lpstr>
      <vt:lpstr>Metadata</vt:lpstr>
      <vt:lpstr>Query Language</vt:lpstr>
      <vt:lpstr>Query Processing</vt:lpstr>
      <vt:lpstr>Query Plans</vt:lpstr>
      <vt:lpstr>Query Plans</vt:lpstr>
      <vt:lpstr>System Design</vt:lpstr>
      <vt:lpstr>Experiment Setup</vt:lpstr>
      <vt:lpstr>Benchmark Query</vt:lpstr>
      <vt:lpstr>Experiment 1- Fetch Configurations</vt:lpstr>
      <vt:lpstr>Experiment 2 – Query Plans</vt:lpstr>
      <vt:lpstr>Experiment 2 – Query Plans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2017-09-23T05:03:18Z</dcterms:created>
  <dcterms:modified xsi:type="dcterms:W3CDTF">2017-09-23T13:54:33Z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