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5" r:id="rId8"/>
    <p:sldId id="286" r:id="rId9"/>
    <p:sldId id="287" r:id="rId10"/>
    <p:sldId id="283" r:id="rId11"/>
    <p:sldId id="284" r:id="rId12"/>
    <p:sldId id="257" r:id="rId13"/>
    <p:sldId id="277" r:id="rId14"/>
    <p:sldId id="275" r:id="rId15"/>
    <p:sldId id="276" r:id="rId16"/>
    <p:sldId id="261" r:id="rId17"/>
    <p:sldId id="260" r:id="rId18"/>
    <p:sldId id="271" r:id="rId19"/>
    <p:sldId id="269" r:id="rId20"/>
    <p:sldId id="270" r:id="rId21"/>
    <p:sldId id="272" r:id="rId22"/>
    <p:sldId id="25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E498E0-23C4-A349-9B04-4E75205826D9}">
          <p14:sldIdLst>
            <p14:sldId id="256"/>
            <p14:sldId id="278"/>
            <p14:sldId id="279"/>
            <p14:sldId id="280"/>
            <p14:sldId id="281"/>
            <p14:sldId id="282"/>
            <p14:sldId id="285"/>
            <p14:sldId id="286"/>
            <p14:sldId id="287"/>
            <p14:sldId id="283"/>
            <p14:sldId id="284"/>
            <p14:sldId id="257"/>
            <p14:sldId id="277"/>
            <p14:sldId id="275"/>
            <p14:sldId id="276"/>
            <p14:sldId id="261"/>
            <p14:sldId id="260"/>
            <p14:sldId id="271"/>
            <p14:sldId id="269"/>
            <p14:sldId id="270"/>
            <p14:sldId id="272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72" d="100"/>
          <a:sy n="72" d="100"/>
        </p:scale>
        <p:origin x="3344" y="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2215-F91F-3E43-8D20-005A399B1667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6B9-3EAC-9946-A356-CD388FC5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BlinkDB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QCS either receives K or none at all. Is this wise? </a:t>
            </a:r>
            <a:endParaRPr lang="en-US" dirty="0"/>
          </a:p>
          <a:p>
            <a:pPr lvl="1"/>
            <a:r>
              <a:rPr lang="en-US" dirty="0" smtClean="0"/>
              <a:t>Should depend on variance, distribution</a:t>
            </a:r>
          </a:p>
          <a:p>
            <a:pPr lvl="2"/>
            <a:r>
              <a:rPr lang="en-US" dirty="0" smtClean="0"/>
              <a:t>If all values of cost of sale is 1 for this product, why keep a sample of K, 1 would suffice.</a:t>
            </a:r>
          </a:p>
          <a:p>
            <a:pPr lvl="2"/>
            <a:r>
              <a:rPr lang="en-US" dirty="0" smtClean="0"/>
              <a:t>If variance is small, a smaller sample may suffice</a:t>
            </a:r>
          </a:p>
          <a:p>
            <a:r>
              <a:rPr lang="en-US" dirty="0" smtClean="0"/>
              <a:t>Paper claims partial covering is OK if need be. Is that true?</a:t>
            </a:r>
          </a:p>
          <a:p>
            <a:pPr lvl="1"/>
            <a:r>
              <a:rPr lang="en-US" dirty="0" smtClean="0"/>
              <a:t>Partial covering may lead to a biased sample</a:t>
            </a:r>
          </a:p>
          <a:p>
            <a:pPr lvl="1"/>
            <a:r>
              <a:rPr lang="en-US" dirty="0" smtClean="0"/>
              <a:t>May completely miss some groups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9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 vs. </a:t>
            </a:r>
            <a:r>
              <a:rPr lang="en-US" dirty="0" err="1" smtClean="0"/>
              <a:t>BlinkDB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ideas for offline </a:t>
            </a:r>
            <a:r>
              <a:rPr lang="en-US" dirty="0" err="1" smtClean="0"/>
              <a:t>precomputed</a:t>
            </a:r>
            <a:r>
              <a:rPr lang="en-US" dirty="0" smtClean="0"/>
              <a:t> samples</a:t>
            </a:r>
          </a:p>
          <a:p>
            <a:r>
              <a:rPr lang="en-US" dirty="0" smtClean="0"/>
              <a:t>Aqua </a:t>
            </a:r>
            <a:endParaRPr lang="en-US" dirty="0"/>
          </a:p>
          <a:p>
            <a:pPr lvl="1"/>
            <a:r>
              <a:rPr lang="en-US" dirty="0" smtClean="0"/>
              <a:t>Is query agnostic, will take full collection of group-by columns to construct stratified sample</a:t>
            </a:r>
          </a:p>
          <a:p>
            <a:pPr lvl="2"/>
            <a:r>
              <a:rPr lang="en-US" dirty="0" smtClean="0"/>
              <a:t>May be too much</a:t>
            </a:r>
          </a:p>
          <a:p>
            <a:pPr lvl="1"/>
            <a:r>
              <a:rPr lang="en-US" dirty="0" smtClean="0"/>
              <a:t>Broader class of queries</a:t>
            </a:r>
          </a:p>
          <a:p>
            <a:pPr lvl="2"/>
            <a:r>
              <a:rPr lang="en-US" dirty="0" smtClean="0"/>
              <a:t>General enough to apply to joins 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2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for speeding up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Offline Approximate Query Processing</a:t>
            </a:r>
          </a:p>
          <a:p>
            <a:r>
              <a:rPr lang="en-US" dirty="0" smtClean="0"/>
              <a:t>Better or more hardware</a:t>
            </a:r>
          </a:p>
          <a:p>
            <a:pPr lvl="1"/>
            <a:r>
              <a:rPr lang="en-US" dirty="0" smtClean="0"/>
              <a:t>Leveraging main memory (e.g., spark)</a:t>
            </a:r>
          </a:p>
          <a:p>
            <a:pPr lvl="1"/>
            <a:r>
              <a:rPr lang="en-US" dirty="0" smtClean="0"/>
              <a:t>Parallelism (e.g., </a:t>
            </a:r>
            <a:r>
              <a:rPr lang="en-US" dirty="0" err="1" smtClean="0"/>
              <a:t>dremel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Data Cube Materialization (NEXT) </a:t>
            </a:r>
          </a:p>
          <a:p>
            <a:r>
              <a:rPr lang="en-US" dirty="0" smtClean="0"/>
              <a:t>Online Approximate Query Processing (NEXT)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357" y="1905000"/>
            <a:ext cx="774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From the 90s</a:t>
            </a:r>
          </a:p>
          <a:p>
            <a:r>
              <a:rPr lang="en-US" sz="2800" dirty="0" smtClean="0"/>
              <a:t>Analytics: Business Intelligence</a:t>
            </a:r>
          </a:p>
          <a:p>
            <a:endParaRPr lang="en-US" sz="2800" dirty="0"/>
          </a:p>
          <a:p>
            <a:r>
              <a:rPr lang="en-US" sz="2800" dirty="0" smtClean="0"/>
              <a:t>Without aggregates, the underlying data can be represented as a snowflake schema</a:t>
            </a:r>
          </a:p>
          <a:p>
            <a:endParaRPr lang="en-US" sz="2800" dirty="0"/>
          </a:p>
          <a:p>
            <a:r>
              <a:rPr lang="en-US" sz="2800" dirty="0" smtClean="0"/>
              <a:t>The key idea of a data cube to materialize and store aggregates for this snowflake schema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84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4" y="274638"/>
            <a:ext cx="8320616" cy="62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representations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5357" y="1823357"/>
            <a:ext cx="6059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Normalized Representation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Fact tables and dimension tables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Denormalized</a:t>
            </a:r>
            <a:r>
              <a:rPr lang="en-US" sz="3200" dirty="0" smtClean="0"/>
              <a:t> representation</a:t>
            </a:r>
          </a:p>
          <a:p>
            <a:r>
              <a:rPr lang="en-US" sz="3200" dirty="0" smtClean="0"/>
              <a:t>	One row per transaction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37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306388"/>
            <a:ext cx="7275513" cy="96043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 Sample Data Cube</a:t>
            </a:r>
            <a:endParaRPr lang="en-US" sz="3200"/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704850" y="6191250"/>
            <a:ext cx="800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0" hangingPunct="0">
              <a:buFont typeface="Monotype Sorts" charset="0"/>
              <a:buNone/>
            </a:pPr>
            <a:endParaRPr lang="en-US" sz="2000">
              <a:latin typeface="Times New Roman" charset="0"/>
            </a:endParaRPr>
          </a:p>
        </p:txBody>
      </p:sp>
      <p:sp>
        <p:nvSpPr>
          <p:cNvPr id="883716" name="AutoShape 4"/>
          <p:cNvSpPr>
            <a:spLocks noChangeArrowheads="1"/>
          </p:cNvSpPr>
          <p:nvPr/>
        </p:nvSpPr>
        <p:spPr bwMode="auto">
          <a:xfrm>
            <a:off x="6378575" y="1485900"/>
            <a:ext cx="2403475" cy="657490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2000" b="1">
                <a:latin typeface="Times New Roman" charset="0"/>
              </a:rPr>
              <a:t>Total annual sales</a:t>
            </a:r>
          </a:p>
          <a:p>
            <a:pPr algn="ctr" eaLnBrk="0" hangingPunct="0"/>
            <a:r>
              <a:rPr lang="en-US" sz="2000" b="1">
                <a:latin typeface="Times New Roman" charset="0"/>
              </a:rPr>
              <a:t>of  TV in U.S.A.</a:t>
            </a:r>
            <a:endParaRPr lang="en-US" sz="2400" b="1">
              <a:latin typeface="Times New Roman" charset="0"/>
            </a:endParaRPr>
          </a:p>
        </p:txBody>
      </p:sp>
      <p:grpSp>
        <p:nvGrpSpPr>
          <p:cNvPr id="883717" name="Group 5"/>
          <p:cNvGrpSpPr>
            <a:grpSpLocks/>
          </p:cNvGrpSpPr>
          <p:nvPr/>
        </p:nvGrpSpPr>
        <p:grpSpPr bwMode="auto">
          <a:xfrm>
            <a:off x="762000" y="1600200"/>
            <a:ext cx="7113588" cy="4532313"/>
            <a:chOff x="444" y="1008"/>
            <a:chExt cx="4481" cy="2855"/>
          </a:xfrm>
        </p:grpSpPr>
        <p:sp>
          <p:nvSpPr>
            <p:cNvPr id="883718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charset="0"/>
                </a:rPr>
                <a:t>Date</a:t>
              </a:r>
            </a:p>
          </p:txBody>
        </p:sp>
        <p:sp>
          <p:nvSpPr>
            <p:cNvPr id="883719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charset="0"/>
                </a:rPr>
                <a:t>Product</a:t>
              </a:r>
            </a:p>
          </p:txBody>
        </p:sp>
        <p:sp>
          <p:nvSpPr>
            <p:cNvPr id="883720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charset="0"/>
                </a:rPr>
                <a:t>Country</a:t>
              </a:r>
            </a:p>
          </p:txBody>
        </p:sp>
        <p:sp>
          <p:nvSpPr>
            <p:cNvPr id="883724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5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6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7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8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9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0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1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2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3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883734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i="1">
                  <a:latin typeface="Arial" charset="0"/>
                </a:rPr>
                <a:t>sum</a:t>
              </a:r>
              <a:endParaRPr lang="en-US" sz="1600" i="1">
                <a:latin typeface="Arial" charset="0"/>
              </a:endParaRPr>
            </a:p>
          </p:txBody>
        </p:sp>
        <p:sp>
          <p:nvSpPr>
            <p:cNvPr id="883735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6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7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8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9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0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1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2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3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4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5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6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7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8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9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3750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883751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2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3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4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5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6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7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8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59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0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1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2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3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4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5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6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7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8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69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770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2400" b="1">
                  <a:latin typeface="Times New Roman" charset="0"/>
                </a:endParaRPr>
              </a:p>
            </p:txBody>
          </p:sp>
        </p:grpSp>
        <p:sp>
          <p:nvSpPr>
            <p:cNvPr id="883771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1600" i="1">
                  <a:latin typeface="Arial" charset="0"/>
                </a:rPr>
                <a:t> </a:t>
              </a:r>
            </a:p>
          </p:txBody>
        </p:sp>
        <p:sp>
          <p:nvSpPr>
            <p:cNvPr id="883772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TV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3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VCR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4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PC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5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1Qtr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6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2Qtr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7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3Qtr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8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4Qtr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79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U.S.A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80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Canada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81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latin typeface="Times New Roman" charset="0"/>
                </a:rPr>
                <a:t>Mexico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83782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i="1">
                  <a:latin typeface="Times New Roman" charset="0"/>
                </a:rPr>
                <a:t>sum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0405" y="6208122"/>
            <a:ext cx="933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this data is completely </a:t>
            </a:r>
            <a:r>
              <a:rPr lang="en-US" sz="2400" dirty="0" err="1" smtClean="0"/>
              <a:t>precomputed</a:t>
            </a:r>
            <a:r>
              <a:rPr lang="en-US" sz="2400" dirty="0" smtClean="0"/>
              <a:t> before any queries arrive!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78166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Data Cube Materialization: Idea from the 90s </a:t>
            </a:r>
            <a:endParaRPr lang="en-US" dirty="0"/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8001000" cy="4572000"/>
          </a:xfrm>
          <a:noFill/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dirty="0" smtClean="0"/>
              <a:t>Sales </a:t>
            </a:r>
            <a:r>
              <a:rPr lang="en-US" dirty="0"/>
              <a:t>volume as a function of product, month, and region</a:t>
            </a:r>
          </a:p>
        </p:txBody>
      </p:sp>
      <p:sp>
        <p:nvSpPr>
          <p:cNvPr id="882692" name="AutoShape 4"/>
          <p:cNvSpPr>
            <a:spLocks noChangeArrowheads="1"/>
          </p:cNvSpPr>
          <p:nvPr/>
        </p:nvSpPr>
        <p:spPr bwMode="auto">
          <a:xfrm>
            <a:off x="1377950" y="3130550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3" name="Line 5"/>
          <p:cNvSpPr>
            <a:spLocks noChangeShapeType="1"/>
          </p:cNvSpPr>
          <p:nvPr/>
        </p:nvSpPr>
        <p:spPr bwMode="auto">
          <a:xfrm>
            <a:off x="1371600" y="41910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4" name="Line 6"/>
          <p:cNvSpPr>
            <a:spLocks noChangeShapeType="1"/>
          </p:cNvSpPr>
          <p:nvPr/>
        </p:nvSpPr>
        <p:spPr bwMode="auto">
          <a:xfrm>
            <a:off x="1371600" y="4495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1371600" y="4876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6" name="Line 8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7" name="Line 9"/>
          <p:cNvSpPr>
            <a:spLocks noChangeShapeType="1"/>
          </p:cNvSpPr>
          <p:nvPr/>
        </p:nvSpPr>
        <p:spPr bwMode="auto">
          <a:xfrm>
            <a:off x="1371600" y="5486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8" name="Line 10"/>
          <p:cNvSpPr>
            <a:spLocks noChangeShapeType="1"/>
          </p:cNvSpPr>
          <p:nvPr/>
        </p:nvSpPr>
        <p:spPr bwMode="auto">
          <a:xfrm>
            <a:off x="1371600" y="57912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699" name="Line 11"/>
          <p:cNvSpPr>
            <a:spLocks noChangeShapeType="1"/>
          </p:cNvSpPr>
          <p:nvPr/>
        </p:nvSpPr>
        <p:spPr bwMode="auto">
          <a:xfrm>
            <a:off x="16764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0" name="Line 12"/>
          <p:cNvSpPr>
            <a:spLocks noChangeShapeType="1"/>
          </p:cNvSpPr>
          <p:nvPr/>
        </p:nvSpPr>
        <p:spPr bwMode="auto">
          <a:xfrm>
            <a:off x="2362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1" name="Line 13"/>
          <p:cNvSpPr>
            <a:spLocks noChangeShapeType="1"/>
          </p:cNvSpPr>
          <p:nvPr/>
        </p:nvSpPr>
        <p:spPr bwMode="auto">
          <a:xfrm>
            <a:off x="2743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2" name="Line 14"/>
          <p:cNvSpPr>
            <a:spLocks noChangeShapeType="1"/>
          </p:cNvSpPr>
          <p:nvPr/>
        </p:nvSpPr>
        <p:spPr bwMode="auto">
          <a:xfrm>
            <a:off x="30480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3" name="Line 15"/>
          <p:cNvSpPr>
            <a:spLocks noChangeShapeType="1"/>
          </p:cNvSpPr>
          <p:nvPr/>
        </p:nvSpPr>
        <p:spPr bwMode="auto">
          <a:xfrm>
            <a:off x="33528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4" name="Line 16"/>
          <p:cNvSpPr>
            <a:spLocks noChangeShapeType="1"/>
          </p:cNvSpPr>
          <p:nvPr/>
        </p:nvSpPr>
        <p:spPr bwMode="auto">
          <a:xfrm>
            <a:off x="19812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5" name="Line 17"/>
          <p:cNvSpPr>
            <a:spLocks noChangeShapeType="1"/>
          </p:cNvSpPr>
          <p:nvPr/>
        </p:nvSpPr>
        <p:spPr bwMode="auto">
          <a:xfrm flipV="1">
            <a:off x="1676400" y="31242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6" name="Line 18"/>
          <p:cNvSpPr>
            <a:spLocks noChangeShapeType="1"/>
          </p:cNvSpPr>
          <p:nvPr/>
        </p:nvSpPr>
        <p:spPr bwMode="auto">
          <a:xfrm flipV="1">
            <a:off x="1981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7" name="Line 19"/>
          <p:cNvSpPr>
            <a:spLocks noChangeShapeType="1"/>
          </p:cNvSpPr>
          <p:nvPr/>
        </p:nvSpPr>
        <p:spPr bwMode="auto">
          <a:xfrm flipV="1">
            <a:off x="2362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8" name="Line 20"/>
          <p:cNvSpPr>
            <a:spLocks noChangeShapeType="1"/>
          </p:cNvSpPr>
          <p:nvPr/>
        </p:nvSpPr>
        <p:spPr bwMode="auto">
          <a:xfrm flipV="1">
            <a:off x="30480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09" name="Line 21"/>
          <p:cNvSpPr>
            <a:spLocks noChangeShapeType="1"/>
          </p:cNvSpPr>
          <p:nvPr/>
        </p:nvSpPr>
        <p:spPr bwMode="auto">
          <a:xfrm flipV="1">
            <a:off x="33528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0" name="Line 22"/>
          <p:cNvSpPr>
            <a:spLocks noChangeShapeType="1"/>
          </p:cNvSpPr>
          <p:nvPr/>
        </p:nvSpPr>
        <p:spPr bwMode="auto">
          <a:xfrm flipV="1">
            <a:off x="36576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1" name="Line 23"/>
          <p:cNvSpPr>
            <a:spLocks noChangeShapeType="1"/>
          </p:cNvSpPr>
          <p:nvPr/>
        </p:nvSpPr>
        <p:spPr bwMode="auto">
          <a:xfrm>
            <a:off x="1905000" y="3352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2" name="Line 24"/>
          <p:cNvSpPr>
            <a:spLocks noChangeShapeType="1"/>
          </p:cNvSpPr>
          <p:nvPr/>
        </p:nvSpPr>
        <p:spPr bwMode="auto">
          <a:xfrm>
            <a:off x="1676400" y="3581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3" name="Line 25"/>
          <p:cNvSpPr>
            <a:spLocks noChangeShapeType="1"/>
          </p:cNvSpPr>
          <p:nvPr/>
        </p:nvSpPr>
        <p:spPr bwMode="auto">
          <a:xfrm>
            <a:off x="3657600" y="3886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4" name="Line 26"/>
          <p:cNvSpPr>
            <a:spLocks noChangeShapeType="1"/>
          </p:cNvSpPr>
          <p:nvPr/>
        </p:nvSpPr>
        <p:spPr bwMode="auto">
          <a:xfrm>
            <a:off x="4419600" y="3352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5" name="Line 27"/>
          <p:cNvSpPr>
            <a:spLocks noChangeShapeType="1"/>
          </p:cNvSpPr>
          <p:nvPr/>
        </p:nvSpPr>
        <p:spPr bwMode="auto">
          <a:xfrm flipV="1">
            <a:off x="3962400" y="35052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6" name="Line 28"/>
          <p:cNvSpPr>
            <a:spLocks noChangeShapeType="1"/>
          </p:cNvSpPr>
          <p:nvPr/>
        </p:nvSpPr>
        <p:spPr bwMode="auto">
          <a:xfrm flipV="1">
            <a:off x="3962400" y="3886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7" name="Line 29"/>
          <p:cNvSpPr>
            <a:spLocks noChangeShapeType="1"/>
          </p:cNvSpPr>
          <p:nvPr/>
        </p:nvSpPr>
        <p:spPr bwMode="auto">
          <a:xfrm flipV="1">
            <a:off x="3962400" y="42672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8" name="Line 30"/>
          <p:cNvSpPr>
            <a:spLocks noChangeShapeType="1"/>
          </p:cNvSpPr>
          <p:nvPr/>
        </p:nvSpPr>
        <p:spPr bwMode="auto">
          <a:xfrm flipV="1">
            <a:off x="3962400" y="45720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19" name="Line 31"/>
          <p:cNvSpPr>
            <a:spLocks noChangeShapeType="1"/>
          </p:cNvSpPr>
          <p:nvPr/>
        </p:nvSpPr>
        <p:spPr bwMode="auto">
          <a:xfrm flipV="1">
            <a:off x="3962400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20" name="Line 32"/>
          <p:cNvSpPr>
            <a:spLocks noChangeShapeType="1"/>
          </p:cNvSpPr>
          <p:nvPr/>
        </p:nvSpPr>
        <p:spPr bwMode="auto">
          <a:xfrm flipV="1">
            <a:off x="3962400" y="5105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21" name="Rectangle 33"/>
          <p:cNvSpPr>
            <a:spLocks noChangeArrowheads="1"/>
          </p:cNvSpPr>
          <p:nvPr/>
        </p:nvSpPr>
        <p:spPr bwMode="auto">
          <a:xfrm rot="16200000" flipH="1">
            <a:off x="348456" y="4528344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Product</a:t>
            </a:r>
          </a:p>
        </p:txBody>
      </p:sp>
      <p:sp>
        <p:nvSpPr>
          <p:cNvPr id="882722" name="Rectangle 34"/>
          <p:cNvSpPr>
            <a:spLocks noChangeArrowheads="1"/>
          </p:cNvSpPr>
          <p:nvPr/>
        </p:nvSpPr>
        <p:spPr bwMode="auto">
          <a:xfrm rot="18720000">
            <a:off x="641226" y="2866557"/>
            <a:ext cx="133944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charset="0"/>
              </a:rPr>
              <a:t>Country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882723" name="Rectangle 35"/>
          <p:cNvSpPr>
            <a:spLocks noChangeArrowheads="1"/>
          </p:cNvSpPr>
          <p:nvPr/>
        </p:nvSpPr>
        <p:spPr bwMode="auto">
          <a:xfrm>
            <a:off x="2117725" y="6003925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Month</a:t>
            </a:r>
          </a:p>
        </p:txBody>
      </p:sp>
      <p:sp>
        <p:nvSpPr>
          <p:cNvPr id="882724" name="Line 36"/>
          <p:cNvSpPr>
            <a:spLocks noChangeShapeType="1"/>
          </p:cNvSpPr>
          <p:nvPr/>
        </p:nvSpPr>
        <p:spPr bwMode="auto">
          <a:xfrm>
            <a:off x="4267200" y="35814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2725" name="Line 37"/>
          <p:cNvSpPr>
            <a:spLocks noChangeShapeType="1"/>
          </p:cNvSpPr>
          <p:nvPr/>
        </p:nvSpPr>
        <p:spPr bwMode="auto">
          <a:xfrm flipV="1">
            <a:off x="2743200" y="31242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41785" y="3229429"/>
            <a:ext cx="2621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called </a:t>
            </a:r>
          </a:p>
          <a:p>
            <a:r>
              <a:rPr lang="en-US" sz="2400" dirty="0" smtClean="0"/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1438436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curse of dimensionality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57" y="1722664"/>
            <a:ext cx="6172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6071" y="3752975"/>
            <a:ext cx="371928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That said, not clear if any of the queries in their set are greater than 7-8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AQP: Aggregation: Another Idea from the 90s</a:t>
            </a:r>
            <a:endParaRPr lang="en-US" dirty="0"/>
          </a:p>
        </p:txBody>
      </p:sp>
      <p:pic>
        <p:nvPicPr>
          <p:cNvPr id="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62781"/>
            <a:ext cx="5715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685" y="4368583"/>
            <a:ext cx="7367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No upfront computation or storage.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Sample from each group in a </a:t>
            </a:r>
            <a:r>
              <a:rPr lang="en-US" sz="2400" b="1" dirty="0" smtClean="0"/>
              <a:t>random </a:t>
            </a:r>
            <a:r>
              <a:rPr lang="en-US" sz="2400" dirty="0" smtClean="0"/>
              <a:t>fashion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If you have indexes, can even do stratified sampling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Display results + place control in hands of the user</a:t>
            </a:r>
          </a:p>
          <a:p>
            <a:endParaRPr lang="en-US" sz="2400" dirty="0" smtClean="0"/>
          </a:p>
          <a:p>
            <a:r>
              <a:rPr lang="en-US" sz="2400" dirty="0" smtClean="0"/>
              <a:t>Why is this bad??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9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BlinkDB</a:t>
            </a:r>
            <a:r>
              <a:rPr lang="en-US" dirty="0" smtClean="0"/>
              <a:t>: My main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IDEA 1: Organize sampling around query column sets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(a) A small set may “cover” all queries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From workloads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(b) MILP formulation which picks these column sets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IDEA 2: Determine on the fly, the </a:t>
            </a:r>
            <a:r>
              <a:rPr lang="en-US" sz="2800" dirty="0" err="1" smtClean="0"/>
              <a:t>qcs</a:t>
            </a:r>
            <a:r>
              <a:rPr lang="en-US" sz="2800" dirty="0" smtClean="0"/>
              <a:t> that gives the best “bang for the buck”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Cute idea of selectivity – number of rows selected divided by the number of rows read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Both of these are </a:t>
            </a:r>
            <a:r>
              <a:rPr lang="en-US" sz="2800" b="1" dirty="0" smtClean="0"/>
              <a:t>nice, novel </a:t>
            </a:r>
            <a:r>
              <a:rPr lang="en-US" sz="2800" dirty="0" smtClean="0"/>
              <a:t>ideas.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6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OLA bad?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5000" y="1417638"/>
            <a:ext cx="72571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 I/O sucks!</a:t>
            </a:r>
          </a:p>
          <a:p>
            <a:endParaRPr lang="en-US" sz="2800" dirty="0"/>
          </a:p>
          <a:p>
            <a:r>
              <a:rPr lang="en-US" sz="2800" dirty="0" smtClean="0"/>
              <a:t>Remember: </a:t>
            </a:r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dirty="0" smtClean="0"/>
              <a:t>Disk seek 								10,000,000 ns</a:t>
            </a:r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dirty="0" smtClean="0"/>
              <a:t>Read 1 MB sequentially from disk 	30,000,000 ns</a:t>
            </a:r>
          </a:p>
          <a:p>
            <a:pPr>
              <a:lnSpc>
                <a:spcPct val="70000"/>
              </a:lnSpc>
            </a:pPr>
            <a:endParaRPr lang="en-US" sz="2800" dirty="0"/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pPr>
              <a:lnSpc>
                <a:spcPct val="70000"/>
              </a:lnSpc>
            </a:pPr>
            <a:r>
              <a:rPr lang="en-US" sz="2800" dirty="0" smtClean="0"/>
              <a:t>Thus, 1 random I/O seek = reading 1/3 MB sequentially.</a:t>
            </a:r>
          </a:p>
          <a:p>
            <a:pPr>
              <a:lnSpc>
                <a:spcPct val="70000"/>
              </a:lnSpc>
            </a:pPr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2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OLA bad?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214" y="1846515"/>
            <a:ext cx="8024585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endParaRPr lang="en-US" sz="3600" dirty="0"/>
          </a:p>
          <a:p>
            <a:pPr>
              <a:lnSpc>
                <a:spcPct val="70000"/>
              </a:lnSpc>
            </a:pPr>
            <a:r>
              <a:rPr lang="en-US" sz="2800" i="1" dirty="0" smtClean="0"/>
              <a:t>Not the case with memory, however!!</a:t>
            </a:r>
          </a:p>
          <a:p>
            <a:endParaRPr lang="en-US" sz="2800" dirty="0" smtClean="0"/>
          </a:p>
          <a:p>
            <a:r>
              <a:rPr lang="en-US" sz="2800" dirty="0" smtClean="0"/>
              <a:t>OLA may still be important 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That said, memory is FAST, so unless you’re dealing with large datasets (unlikely to keep in memory due to $$$), scanning entire data may still be pretty fast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4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is ONAQP/OFAQP/materialization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ONAQP, OFAQP, 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OFAQP, materialization both better when you have space (disk/memory) and a high predictive power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Materialization better when (small) fixed set of queries or report generation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OFAQP better for ad-hoc queries, ad-hoc measures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Both OFAQP and materialization are bad for time-varying data!</a:t>
            </a:r>
          </a:p>
          <a:p>
            <a:pPr>
              <a:lnSpc>
                <a:spcPct val="120000"/>
              </a:lnSpc>
            </a:pPr>
            <a:r>
              <a:rPr lang="en-US" sz="2600" dirty="0" smtClean="0"/>
              <a:t>ONAQP is better only if done in memory, but only LARGE memory – if small memory, not much performance difference between scanning entire thing vs. seeking around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could the </a:t>
            </a:r>
            <a:r>
              <a:rPr lang="en-US" dirty="0" err="1" smtClean="0"/>
              <a:t>BlinkDB</a:t>
            </a:r>
            <a:r>
              <a:rPr lang="en-US" dirty="0" smtClean="0"/>
              <a:t> approach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could the </a:t>
            </a:r>
            <a:r>
              <a:rPr lang="en-US" dirty="0" err="1" smtClean="0"/>
              <a:t>BlinkDB</a:t>
            </a:r>
            <a:r>
              <a:rPr lang="en-US" dirty="0" smtClean="0"/>
              <a:t> approach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QCSes</a:t>
            </a:r>
            <a:r>
              <a:rPr lang="en-US" dirty="0" smtClean="0"/>
              <a:t> are not stable</a:t>
            </a:r>
          </a:p>
          <a:p>
            <a:r>
              <a:rPr lang="en-US" dirty="0" smtClean="0"/>
              <a:t># of rare subgroups are high, dimensionality bad</a:t>
            </a:r>
          </a:p>
          <a:p>
            <a:pPr lvl="1"/>
            <a:r>
              <a:rPr lang="en-US" dirty="0" smtClean="0"/>
              <a:t>For example, if three groups have dimensionality 10000 each, the stratified sample of the cross-product could be GIGANTIC</a:t>
            </a:r>
          </a:p>
          <a:p>
            <a:pPr lvl="1"/>
            <a:r>
              <a:rPr lang="en-US" dirty="0" smtClean="0"/>
              <a:t>Aqua would also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drawbacks of the </a:t>
            </a:r>
            <a:r>
              <a:rPr lang="en-US" dirty="0" err="1" smtClean="0"/>
              <a:t>BlinkDB</a:t>
            </a:r>
            <a:r>
              <a:rPr lang="en-US" dirty="0" smtClean="0"/>
              <a:t>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talk about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Optimization Techniques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Query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Repeated Queries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81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drawbacks of the </a:t>
            </a:r>
            <a:r>
              <a:rPr lang="en-US" dirty="0" err="1" smtClean="0"/>
              <a:t>BlinkDB</a:t>
            </a:r>
            <a:r>
              <a:rPr lang="en-US" dirty="0" smtClean="0"/>
              <a:t> system: Optimization Techniques?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drawbacks of the </a:t>
            </a:r>
            <a:r>
              <a:rPr lang="en-US" dirty="0" err="1" smtClean="0"/>
              <a:t>BlinkDB</a:t>
            </a:r>
            <a:r>
              <a:rPr lang="en-US" dirty="0" smtClean="0"/>
              <a:t> system: Optimization Techniques?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</a:t>
            </a:r>
          </a:p>
          <a:p>
            <a:pPr lvl="1"/>
            <a:r>
              <a:rPr lang="en-US" dirty="0" smtClean="0"/>
              <a:t>how to tune various parameters: K, M</a:t>
            </a:r>
          </a:p>
          <a:p>
            <a:pPr lvl="1"/>
            <a:r>
              <a:rPr lang="en-US" dirty="0" smtClean="0"/>
              <a:t>whether the MILP is indeed optimal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techniques will apply to other workloads or case studies (two datasets is very limited)</a:t>
            </a:r>
          </a:p>
          <a:p>
            <a:pPr lvl="2"/>
            <a:r>
              <a:rPr lang="en-US" dirty="0" smtClean="0"/>
              <a:t>Could have done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400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drawbacks of the </a:t>
            </a:r>
            <a:r>
              <a:rPr lang="en-US" dirty="0" err="1" smtClean="0"/>
              <a:t>BlinkDB</a:t>
            </a:r>
            <a:r>
              <a:rPr lang="en-US" dirty="0" smtClean="0"/>
              <a:t> system: Query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drawbacks of the </a:t>
            </a:r>
            <a:r>
              <a:rPr lang="en-US" dirty="0" err="1" smtClean="0"/>
              <a:t>BlinkDB</a:t>
            </a:r>
            <a:r>
              <a:rPr lang="en-US" dirty="0" smtClean="0"/>
              <a:t> system: Query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Does not handle joins/nesting</a:t>
            </a:r>
          </a:p>
          <a:p>
            <a:pPr marL="914400" lvl="1" indent="-457200"/>
            <a:r>
              <a:rPr lang="en-US" dirty="0" smtClean="0"/>
              <a:t>Very </a:t>
            </a:r>
            <a:r>
              <a:rPr lang="en-US" smtClean="0"/>
              <a:t>simple 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6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737</Words>
  <Application>Microsoft Macintosh PowerPoint</Application>
  <PresentationFormat>On-screen Show (4:3)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Monotype Sorts</vt:lpstr>
      <vt:lpstr>Times New Roman</vt:lpstr>
      <vt:lpstr>Office Theme</vt:lpstr>
      <vt:lpstr>BlinkDB</vt:lpstr>
      <vt:lpstr>BlinkDB: My main takeaways</vt:lpstr>
      <vt:lpstr>Where could the BlinkDB approach fail?</vt:lpstr>
      <vt:lpstr>Where could the BlinkDB approach fail?</vt:lpstr>
      <vt:lpstr>What are the drawbacks of the BlinkDB system?</vt:lpstr>
      <vt:lpstr>What are the drawbacks of the BlinkDB system: Optimization Techniques?</vt:lpstr>
      <vt:lpstr>What are the drawbacks of the BlinkDB system: Optimization Techniques?</vt:lpstr>
      <vt:lpstr>What are the drawbacks of the BlinkDB system: Query Classes?</vt:lpstr>
      <vt:lpstr>What are the drawbacks of the BlinkDB system: Query Classes?</vt:lpstr>
      <vt:lpstr>Other Drawbacks</vt:lpstr>
      <vt:lpstr>Aqua vs. BlinkDB</vt:lpstr>
      <vt:lpstr>Alternatives for speeding up latency</vt:lpstr>
      <vt:lpstr>OLAP</vt:lpstr>
      <vt:lpstr>PowerPoint Presentation</vt:lpstr>
      <vt:lpstr>Two representations</vt:lpstr>
      <vt:lpstr>A Sample Data Cube</vt:lpstr>
      <vt:lpstr>Data Cube Materialization: Idea from the 90s </vt:lpstr>
      <vt:lpstr>The curse of dimensionality</vt:lpstr>
      <vt:lpstr>Online AQP: Aggregation: Another Idea from the 90s</vt:lpstr>
      <vt:lpstr>Why is OLA bad?</vt:lpstr>
      <vt:lpstr>Why is OLA bad?</vt:lpstr>
      <vt:lpstr>When is ONAQP/OFAQP/materialization better?</vt:lpstr>
      <vt:lpstr>ONAQP, OFAQP, materialization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BlinkDB</dc:title>
  <dc:creator>Aditya Parameswaran</dc:creator>
  <cp:lastModifiedBy>Parameswaran, Aditya G</cp:lastModifiedBy>
  <cp:revision>95</cp:revision>
  <dcterms:created xsi:type="dcterms:W3CDTF">2014-10-02T15:38:51Z</dcterms:created>
  <dcterms:modified xsi:type="dcterms:W3CDTF">2017-10-04T11:35:28Z</dcterms:modified>
</cp:coreProperties>
</file>