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332" r:id="rId2"/>
    <p:sldId id="338" r:id="rId3"/>
    <p:sldId id="257" r:id="rId4"/>
    <p:sldId id="258" r:id="rId5"/>
    <p:sldId id="290" r:id="rId6"/>
    <p:sldId id="335" r:id="rId7"/>
    <p:sldId id="291" r:id="rId8"/>
    <p:sldId id="260" r:id="rId9"/>
    <p:sldId id="259" r:id="rId10"/>
    <p:sldId id="316" r:id="rId11"/>
    <p:sldId id="336" r:id="rId12"/>
    <p:sldId id="337" r:id="rId13"/>
    <p:sldId id="339" r:id="rId14"/>
    <p:sldId id="261" r:id="rId15"/>
    <p:sldId id="294" r:id="rId16"/>
    <p:sldId id="295" r:id="rId17"/>
    <p:sldId id="264" r:id="rId18"/>
    <p:sldId id="296" r:id="rId19"/>
    <p:sldId id="317" r:id="rId20"/>
    <p:sldId id="318" r:id="rId21"/>
    <p:sldId id="297" r:id="rId22"/>
    <p:sldId id="298" r:id="rId23"/>
    <p:sldId id="269" r:id="rId24"/>
    <p:sldId id="270" r:id="rId25"/>
    <p:sldId id="271" r:id="rId26"/>
    <p:sldId id="299" r:id="rId27"/>
    <p:sldId id="300" r:id="rId28"/>
    <p:sldId id="301" r:id="rId29"/>
    <p:sldId id="302" r:id="rId30"/>
    <p:sldId id="303" r:id="rId31"/>
    <p:sldId id="304" r:id="rId32"/>
    <p:sldId id="274" r:id="rId33"/>
    <p:sldId id="275" r:id="rId34"/>
    <p:sldId id="276" r:id="rId35"/>
    <p:sldId id="306" r:id="rId36"/>
    <p:sldId id="333" r:id="rId37"/>
    <p:sldId id="292" r:id="rId38"/>
    <p:sldId id="319" r:id="rId39"/>
    <p:sldId id="320" r:id="rId40"/>
    <p:sldId id="321" r:id="rId41"/>
    <p:sldId id="324" r:id="rId42"/>
    <p:sldId id="325" r:id="rId43"/>
    <p:sldId id="329" r:id="rId44"/>
    <p:sldId id="330" r:id="rId45"/>
    <p:sldId id="322" r:id="rId46"/>
    <p:sldId id="323" r:id="rId47"/>
    <p:sldId id="326" r:id="rId48"/>
    <p:sldId id="327" r:id="rId49"/>
    <p:sldId id="328" r:id="rId50"/>
    <p:sldId id="307" r:id="rId51"/>
    <p:sldId id="308" r:id="rId52"/>
    <p:sldId id="309" r:id="rId53"/>
    <p:sldId id="310" r:id="rId54"/>
    <p:sldId id="311" r:id="rId55"/>
    <p:sldId id="305" r:id="rId56"/>
    <p:sldId id="334" r:id="rId57"/>
    <p:sldId id="26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691" autoAdjust="0"/>
  </p:normalViewPr>
  <p:slideViewPr>
    <p:cSldViewPr snapToGrid="0" snapToObjects="1">
      <p:cViewPr>
        <p:scale>
          <a:sx n="85" d="100"/>
          <a:sy n="85" d="100"/>
        </p:scale>
        <p:origin x="2944" y="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1D5F0-5CC6-4649-B964-A424F6509BB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F4C75-FE98-864F-B26D-2413AB61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1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1277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027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9553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1117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794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1117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80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7794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7763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9883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8349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816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835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5689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0043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202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9280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127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485A-3861-B94D-8AE6-3C0A34786A0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8BC-7A6A-6647-BACB-98A30248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485A-3861-B94D-8AE6-3C0A34786A0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8BC-7A6A-6647-BACB-98A30248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9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485A-3861-B94D-8AE6-3C0A34786A0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8BC-7A6A-6647-BACB-98A30248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8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485A-3861-B94D-8AE6-3C0A34786A0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8BC-7A6A-6647-BACB-98A30248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485A-3861-B94D-8AE6-3C0A34786A0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8BC-7A6A-6647-BACB-98A30248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485A-3861-B94D-8AE6-3C0A34786A0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8BC-7A6A-6647-BACB-98A30248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3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485A-3861-B94D-8AE6-3C0A34786A0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8BC-7A6A-6647-BACB-98A30248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485A-3861-B94D-8AE6-3C0A34786A0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8BC-7A6A-6647-BACB-98A30248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485A-3861-B94D-8AE6-3C0A34786A0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8BC-7A6A-6647-BACB-98A30248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1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485A-3861-B94D-8AE6-3C0A34786A0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8BC-7A6A-6647-BACB-98A30248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2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7485A-3861-B94D-8AE6-3C0A34786A0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D8BC-7A6A-6647-BACB-98A30248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6092"/>
            <a:ext cx="8229600" cy="9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229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7485A-3861-B94D-8AE6-3C0A34786A0C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6D8BC-7A6A-6647-BACB-98A30248B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Tuesday midnight, start submitting your class reviews: </a:t>
            </a:r>
          </a:p>
          <a:p>
            <a:pPr lvl="1"/>
            <a:r>
              <a:rPr lang="en-US" dirty="0" smtClean="0"/>
              <a:t>First paper: Human-powered sorts and joins</a:t>
            </a:r>
          </a:p>
          <a:p>
            <a:endParaRPr lang="en-US" dirty="0" smtClean="0"/>
          </a:p>
          <a:p>
            <a:r>
              <a:rPr lang="en-US" dirty="0" smtClean="0"/>
              <a:t>Start thinking about projects!!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93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Assumption: All humans are alike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291"/>
            <a:ext cx="8229600" cy="50593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common assumption to make in many papers of crowdsourcing is that humans are </a:t>
            </a:r>
            <a:r>
              <a:rPr lang="en-US" b="1" dirty="0" smtClean="0"/>
              <a:t>identical, noisy, independent oracles</a:t>
            </a:r>
          </a:p>
          <a:p>
            <a:endParaRPr lang="en-US" b="1" dirty="0" smtClean="0"/>
          </a:p>
          <a:p>
            <a:r>
              <a:rPr lang="en-US" dirty="0" smtClean="0"/>
              <a:t>If the right answer (for a </a:t>
            </a:r>
            <a:r>
              <a:rPr lang="en-US" dirty="0" err="1" smtClean="0"/>
              <a:t>bool</a:t>
            </a:r>
            <a:r>
              <a:rPr lang="en-US" dirty="0" smtClean="0"/>
              <a:t> q.) is 1, humans will give 0 with equal probability p, and 1 with probability (1-p).</a:t>
            </a:r>
          </a:p>
          <a:p>
            <a:r>
              <a:rPr lang="en-US" dirty="0" smtClean="0"/>
              <a:t>Humans will also answer </a:t>
            </a:r>
            <a:r>
              <a:rPr lang="en-US" dirty="0" smtClean="0">
                <a:solidFill>
                  <a:srgbClr val="0000FF"/>
                </a:solidFill>
              </a:rPr>
              <a:t>independent</a:t>
            </a:r>
            <a:r>
              <a:rPr lang="en-US" dirty="0" smtClean="0"/>
              <a:t> of each other.</a:t>
            </a:r>
          </a:p>
          <a:p>
            <a:r>
              <a:rPr lang="en-US" dirty="0" smtClean="0"/>
              <a:t>E.g., if I ask any human if a image contains a dog, they answer incorrectly with probability p.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2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is it problematic to assume that humans </a:t>
            </a:r>
            <a:r>
              <a:rPr lang="en-US" dirty="0"/>
              <a:t>are </a:t>
            </a:r>
            <a:r>
              <a:rPr lang="en-US" i="1" dirty="0"/>
              <a:t>identical</a:t>
            </a:r>
            <a:r>
              <a:rPr lang="en-US" dirty="0"/>
              <a:t>, </a:t>
            </a:r>
            <a:r>
              <a:rPr lang="en-US" i="1" dirty="0" smtClean="0"/>
              <a:t>independent</a:t>
            </a:r>
            <a:r>
              <a:rPr lang="en-US" dirty="0" smtClean="0"/>
              <a:t>, </a:t>
            </a:r>
            <a:r>
              <a:rPr lang="en-US" i="1" dirty="0" smtClean="0"/>
              <a:t>noisy</a:t>
            </a:r>
            <a:r>
              <a:rPr lang="en-US" dirty="0" smtClean="0"/>
              <a:t> </a:t>
            </a:r>
            <a:r>
              <a:rPr lang="en-US" dirty="0"/>
              <a:t>oracles with </a:t>
            </a:r>
            <a:r>
              <a:rPr lang="en-US" i="1" dirty="0" smtClean="0"/>
              <a:t>fixed error </a:t>
            </a:r>
            <a:r>
              <a:rPr lang="en-US" dirty="0" smtClean="0"/>
              <a:t>rates?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291"/>
            <a:ext cx="8229600" cy="5107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Why </a:t>
            </a:r>
            <a:r>
              <a:rPr lang="en-US" dirty="0"/>
              <a:t>is it problematic to assume that humans are identical, independent, noisy oracles with fixed error rates?</a:t>
            </a:r>
          </a:p>
          <a:p>
            <a:r>
              <a:rPr lang="en-US" dirty="0" smtClean="0"/>
              <a:t>Humans may be different</a:t>
            </a:r>
          </a:p>
          <a:p>
            <a:r>
              <a:rPr lang="en-US" dirty="0" smtClean="0"/>
              <a:t>Error rates change over time, over questions</a:t>
            </a:r>
          </a:p>
          <a:p>
            <a:r>
              <a:rPr lang="en-US" dirty="0" smtClean="0"/>
              <a:t>Difficulty of question affects independence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2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374"/>
            <a:ext cx="8229600" cy="21904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Filtering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398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307295" cy="1163105"/>
          </a:xfrm>
        </p:spPr>
        <p:txBody>
          <a:bodyPr/>
          <a:lstStyle/>
          <a:p>
            <a:r>
              <a:rPr lang="en-US" dirty="0" smtClean="0"/>
              <a:t>            Filter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53200"/>
            <a:ext cx="457200" cy="304800"/>
          </a:xfrm>
          <a:noFill/>
        </p:spPr>
        <p:txBody>
          <a:bodyPr/>
          <a:lstStyle/>
          <a:p>
            <a:fld id="{CED63A78-62C9-417A-9DF8-5EF6B11DBA3D}" type="slidenum">
              <a:rPr lang="en-US" smtClean="0">
                <a:latin typeface="+mn-lt"/>
                <a:cs typeface="Times New Roman" pitchFamily="18" charset="0"/>
                <a:sym typeface="Times New Roman" pitchFamily="18" charset="0"/>
              </a:rPr>
              <a:pPr/>
              <a:t>14</a:t>
            </a:fld>
            <a:endParaRPr lang="en-US" dirty="0" smtClean="0">
              <a:latin typeface="+mn-lt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5" name="Flowchart: Magnetic Disk 4"/>
          <p:cNvSpPr>
            <a:spLocks noChangeArrowheads="1"/>
          </p:cNvSpPr>
          <p:nvPr/>
        </p:nvSpPr>
        <p:spPr bwMode="auto">
          <a:xfrm>
            <a:off x="347450" y="2008015"/>
            <a:ext cx="2819400" cy="1524000"/>
          </a:xfrm>
          <a:prstGeom prst="flowChartMagneticDisk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990000"/>
                </a:solidFill>
              </a:rPr>
              <a:t>Dataset of Items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698663" y="2503315"/>
            <a:ext cx="1497012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/>
              <a:t>Predicate</a:t>
            </a:r>
          </a:p>
        </p:txBody>
      </p:sp>
      <p:cxnSp>
        <p:nvCxnSpPr>
          <p:cNvPr id="20486" name="Straight Arrow Connector 24"/>
          <p:cNvCxnSpPr>
            <a:cxnSpLocks noChangeShapeType="1"/>
          </p:cNvCxnSpPr>
          <p:nvPr/>
        </p:nvCxnSpPr>
        <p:spPr bwMode="auto">
          <a:xfrm flipV="1">
            <a:off x="3150975" y="2814465"/>
            <a:ext cx="547688" cy="63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0488" name="Straight Arrow Connector 27"/>
          <p:cNvCxnSpPr>
            <a:cxnSpLocks noChangeShapeType="1"/>
            <a:stCxn id="6" idx="3"/>
          </p:cNvCxnSpPr>
          <p:nvPr/>
        </p:nvCxnSpPr>
        <p:spPr bwMode="auto">
          <a:xfrm>
            <a:off x="5195675" y="2770015"/>
            <a:ext cx="835025" cy="635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0498" name="TextBox 20487"/>
          <p:cNvSpPr txBox="1">
            <a:spLocks noChangeArrowheads="1"/>
          </p:cNvSpPr>
          <p:nvPr/>
        </p:nvSpPr>
        <p:spPr bwMode="auto">
          <a:xfrm>
            <a:off x="5657318" y="3675490"/>
            <a:ext cx="330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0499" name="TextBox 40"/>
          <p:cNvSpPr txBox="1">
            <a:spLocks noChangeArrowheads="1"/>
          </p:cNvSpPr>
          <p:nvPr/>
        </p:nvSpPr>
        <p:spPr bwMode="auto">
          <a:xfrm>
            <a:off x="6194988" y="3675490"/>
            <a:ext cx="330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20500" name="TextBox 41"/>
          <p:cNvSpPr txBox="1">
            <a:spLocks noChangeArrowheads="1"/>
          </p:cNvSpPr>
          <p:nvPr/>
        </p:nvSpPr>
        <p:spPr bwMode="auto">
          <a:xfrm>
            <a:off x="6732658" y="3675490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5542103" y="4059540"/>
            <a:ext cx="1805035" cy="614480"/>
            <a:chOff x="1591151" y="6164105"/>
            <a:chExt cx="508397" cy="202645"/>
          </a:xfrm>
        </p:grpSpPr>
        <p:pic>
          <p:nvPicPr>
            <p:cNvPr id="38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91151" y="6164105"/>
              <a:ext cx="200819" cy="20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43551" y="6164105"/>
              <a:ext cx="200819" cy="20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2" descr="C:\Users\widom\AppData\Local\Microsoft\Windows\Temporary Internet Files\Content.IE5\KHPJFD8T\MC900432626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98729" y="6165931"/>
              <a:ext cx="200819" cy="20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0" name="Rounded Rectangle 29"/>
          <p:cNvSpPr/>
          <p:nvPr/>
        </p:nvSpPr>
        <p:spPr>
          <a:xfrm>
            <a:off x="1855223" y="4021135"/>
            <a:ext cx="3686880" cy="61448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/>
            <a:r>
              <a:rPr lang="en-US" sz="2200" dirty="0" smtClean="0">
                <a:solidFill>
                  <a:srgbClr val="0000FF"/>
                </a:solidFill>
              </a:rPr>
              <a:t>Item X satisfies predicate?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3458255" y="1931205"/>
            <a:ext cx="1497795" cy="532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Predicate 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3688685" y="2353660"/>
            <a:ext cx="1497795" cy="532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Predicate 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3919115" y="2776115"/>
            <a:ext cx="1497795" cy="532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……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 bwMode="auto">
          <a:xfrm>
            <a:off x="4149545" y="3198570"/>
            <a:ext cx="1497795" cy="532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Predicate </a:t>
            </a:r>
            <a:r>
              <a:rPr lang="en-US" sz="1800" i="1" dirty="0" smtClean="0">
                <a:solidFill>
                  <a:schemeClr val="tx1"/>
                </a:solidFill>
              </a:rPr>
              <a:t>k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 bwMode="auto">
          <a:xfrm>
            <a:off x="193830" y="0"/>
            <a:ext cx="5760750" cy="120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Single</a:t>
            </a: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5303498" y="1585560"/>
            <a:ext cx="2841971" cy="384050"/>
          </a:xfrm>
          <a:prstGeom prst="wedgeRoundRectCallout">
            <a:avLst>
              <a:gd name="adj1" fmla="val -61266"/>
              <a:gd name="adj2" fmla="val 107482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34" charset="0"/>
              </a:rPr>
              <a:t>Is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34" charset="0"/>
              </a:rPr>
              <a:t> this an image of </a:t>
            </a:r>
            <a:r>
              <a:rPr lang="en-US" dirty="0" smtClean="0">
                <a:solidFill>
                  <a:schemeClr val="tx2"/>
                </a:solidFill>
              </a:rPr>
              <a:t>Paris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34" charset="0"/>
              </a:rPr>
              <a:t>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rebuchet MS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6110005" y="2123230"/>
            <a:ext cx="2035465" cy="422455"/>
          </a:xfrm>
          <a:prstGeom prst="wedgeRoundRectCallout">
            <a:avLst>
              <a:gd name="adj1" fmla="val -95793"/>
              <a:gd name="adj2" fmla="val 7103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34" charset="0"/>
              </a:rPr>
              <a:t>Is the image blurry?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5608935" y="2737710"/>
            <a:ext cx="2843775" cy="384050"/>
          </a:xfrm>
          <a:prstGeom prst="wedgeRoundRectCallout">
            <a:avLst>
              <a:gd name="adj1" fmla="val -47546"/>
              <a:gd name="adj2" fmla="val 149666"/>
              <a:gd name="adj3" fmla="val 16667"/>
            </a:avLst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34" charset="0"/>
              </a:rPr>
              <a:t>Does it show people’s faces?</a:t>
            </a:r>
          </a:p>
        </p:txBody>
      </p:sp>
      <p:sp>
        <p:nvSpPr>
          <p:cNvPr id="27" name="Flowchart: Magnetic Disk 26"/>
          <p:cNvSpPr>
            <a:spLocks noChangeArrowheads="1"/>
          </p:cNvSpPr>
          <p:nvPr/>
        </p:nvSpPr>
        <p:spPr bwMode="auto">
          <a:xfrm>
            <a:off x="6030699" y="2315207"/>
            <a:ext cx="2570986" cy="1036935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990000"/>
                </a:solidFill>
              </a:rPr>
              <a:t>Filtered Dataset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0" y="5579680"/>
            <a:ext cx="9144000" cy="768100"/>
          </a:xfrm>
          <a:prstGeom prst="roundRect">
            <a:avLst/>
          </a:prstGeom>
          <a:solidFill>
            <a:srgbClr val="F4DC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2200" b="1" dirty="0" smtClean="0"/>
              <a:t>Applications</a:t>
            </a:r>
            <a:r>
              <a:rPr lang="en-US" sz="2200" dirty="0" smtClean="0"/>
              <a:t>: Content Moderation, Spam Identification, Determining Relevance, Image/Video Selection, </a:t>
            </a:r>
            <a:r>
              <a:rPr lang="en-US" sz="2200" dirty="0" err="1" smtClean="0"/>
              <a:t>Curation</a:t>
            </a:r>
            <a:r>
              <a:rPr lang="en-US" sz="2200" dirty="0" smtClean="0"/>
              <a:t>, and Management, …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40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498" grpId="0"/>
      <p:bldP spid="20499" grpId="0"/>
      <p:bldP spid="20500" grpId="0"/>
      <p:bldP spid="30" grpId="0" animBg="1"/>
      <p:bldP spid="32" grpId="0" animBg="1"/>
      <p:bldP spid="33" grpId="0" animBg="1"/>
      <p:bldP spid="35" grpId="0" animBg="1"/>
      <p:bldP spid="37" grpId="0" animBg="1"/>
      <p:bldP spid="46" grpId="0"/>
      <p:bldP spid="22" grpId="0" build="allAtOnce" animBg="1"/>
      <p:bldP spid="22" grpId="1" build="allAtOnce" animBg="1"/>
      <p:bldP spid="23" grpId="0" build="allAtOnce" animBg="1"/>
      <p:bldP spid="23" grpId="1" build="allAtOnce" animBg="1"/>
      <p:bldP spid="24" grpId="0" build="allAtOnce" animBg="1"/>
      <p:bldP spid="24" grpId="1" build="allAtOnce" animBg="1"/>
      <p:bldP spid="27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2256341" y="1500189"/>
            <a:ext cx="4959740" cy="4634973"/>
            <a:chOff x="3209018" y="2133601"/>
            <a:chExt cx="7053853" cy="6591963"/>
          </a:xfrm>
        </p:grpSpPr>
        <p:grpSp>
          <p:nvGrpSpPr>
            <p:cNvPr id="11" name="Group 10"/>
            <p:cNvGrpSpPr/>
            <p:nvPr/>
          </p:nvGrpSpPr>
          <p:grpSpPr>
            <a:xfrm>
              <a:off x="3209018" y="2133601"/>
              <a:ext cx="7053853" cy="6591963"/>
              <a:chOff x="5205953" y="1262718"/>
              <a:chExt cx="3624771" cy="3400744"/>
            </a:xfrm>
          </p:grpSpPr>
          <p:cxnSp>
            <p:nvCxnSpPr>
              <p:cNvPr id="12" name="Straight Connector 5"/>
              <p:cNvCxnSpPr>
                <a:cxnSpLocks noChangeShapeType="1"/>
              </p:cNvCxnSpPr>
              <p:nvPr/>
            </p:nvCxnSpPr>
            <p:spPr bwMode="auto">
              <a:xfrm>
                <a:off x="5736850" y="1545746"/>
                <a:ext cx="1135" cy="2886078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5555422" y="4196873"/>
                <a:ext cx="2870187" cy="4989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6215819" y="1578403"/>
                <a:ext cx="0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6683903" y="1578403"/>
                <a:ext cx="10886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6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7587413" y="1600175"/>
                <a:ext cx="0" cy="2607806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7" name="Straight Connector 13"/>
              <p:cNvCxnSpPr>
                <a:cxnSpLocks noChangeShapeType="1"/>
              </p:cNvCxnSpPr>
              <p:nvPr/>
            </p:nvCxnSpPr>
            <p:spPr bwMode="auto">
              <a:xfrm flipH="1">
                <a:off x="7141101" y="1589289"/>
                <a:ext cx="10886" cy="262957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8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8022840" y="1578403"/>
                <a:ext cx="8618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9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5729597" y="3298348"/>
                <a:ext cx="2663355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0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5718711" y="1926746"/>
                <a:ext cx="2630699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1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5742750" y="2383947"/>
                <a:ext cx="260666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2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5718711" y="3744662"/>
                <a:ext cx="2685127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23" name="TextBox 37"/>
              <p:cNvSpPr txBox="1">
                <a:spLocks noChangeArrowheads="1"/>
              </p:cNvSpPr>
              <p:nvPr/>
            </p:nvSpPr>
            <p:spPr bwMode="auto">
              <a:xfrm>
                <a:off x="7918013" y="4310265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5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TextBox 38"/>
              <p:cNvSpPr txBox="1">
                <a:spLocks noChangeArrowheads="1"/>
              </p:cNvSpPr>
              <p:nvPr/>
            </p:nvSpPr>
            <p:spPr bwMode="auto">
              <a:xfrm>
                <a:off x="7491544" y="4313441"/>
                <a:ext cx="256801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4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39"/>
              <p:cNvSpPr txBox="1">
                <a:spLocks noChangeArrowheads="1"/>
              </p:cNvSpPr>
              <p:nvPr/>
            </p:nvSpPr>
            <p:spPr bwMode="auto">
              <a:xfrm>
                <a:off x="7023459" y="4305730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3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40"/>
              <p:cNvSpPr txBox="1">
                <a:spLocks noChangeArrowheads="1"/>
              </p:cNvSpPr>
              <p:nvPr/>
            </p:nvSpPr>
            <p:spPr bwMode="auto">
              <a:xfrm>
                <a:off x="6566262" y="4294844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2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7" name="TextBox 41"/>
              <p:cNvSpPr txBox="1">
                <a:spLocks noChangeArrowheads="1"/>
              </p:cNvSpPr>
              <p:nvPr/>
            </p:nvSpPr>
            <p:spPr bwMode="auto">
              <a:xfrm>
                <a:off x="6109063" y="4294844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1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8" name="TextBox 43"/>
              <p:cNvSpPr txBox="1">
                <a:spLocks noChangeArrowheads="1"/>
              </p:cNvSpPr>
              <p:nvPr/>
            </p:nvSpPr>
            <p:spPr bwMode="auto">
              <a:xfrm>
                <a:off x="5362148" y="1742596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5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TextBox 44"/>
              <p:cNvSpPr txBox="1">
                <a:spLocks noChangeArrowheads="1"/>
              </p:cNvSpPr>
              <p:nvPr/>
            </p:nvSpPr>
            <p:spPr bwMode="auto">
              <a:xfrm>
                <a:off x="5362148" y="2199796"/>
                <a:ext cx="256801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4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TextBox 45"/>
              <p:cNvSpPr txBox="1">
                <a:spLocks noChangeArrowheads="1"/>
              </p:cNvSpPr>
              <p:nvPr/>
            </p:nvSpPr>
            <p:spPr bwMode="auto">
              <a:xfrm>
                <a:off x="5362148" y="2650647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3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1" name="TextBox 46"/>
              <p:cNvSpPr txBox="1">
                <a:spLocks noChangeArrowheads="1"/>
              </p:cNvSpPr>
              <p:nvPr/>
            </p:nvSpPr>
            <p:spPr bwMode="auto">
              <a:xfrm>
                <a:off x="5366231" y="3114197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2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TextBox 47"/>
              <p:cNvSpPr txBox="1">
                <a:spLocks noChangeArrowheads="1"/>
              </p:cNvSpPr>
              <p:nvPr/>
            </p:nvSpPr>
            <p:spPr bwMode="auto">
              <a:xfrm>
                <a:off x="5353078" y="3571398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1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3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5729591" y="2830261"/>
                <a:ext cx="2652475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34" name="TextBox 33"/>
              <p:cNvSpPr txBox="1"/>
              <p:nvPr/>
            </p:nvSpPr>
            <p:spPr>
              <a:xfrm>
                <a:off x="8313256" y="4278061"/>
                <a:ext cx="517468" cy="38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Yes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205953" y="1262718"/>
                <a:ext cx="448897" cy="38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</a:t>
                </a: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6128734" y="411477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6618590" y="4125662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7946639" y="4125661"/>
                <a:ext cx="174171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6128730" y="3657560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6618586" y="3668445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7946635" y="3668445"/>
                <a:ext cx="174171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6128730" y="3211233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6618586" y="3222119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7946636" y="3222119"/>
                <a:ext cx="174171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6128727" y="2743131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>
                <a:off x="6618582" y="275401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6139612" y="1850478"/>
                <a:ext cx="174171" cy="174172"/>
              </a:xfrm>
              <a:prstGeom prst="ellipse">
                <a:avLst/>
              </a:prstGeom>
              <a:solidFill>
                <a:srgbClr val="FF33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6607697" y="1850477"/>
                <a:ext cx="174171" cy="174172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5660631" y="3668442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5660631" y="322211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5660626" y="2754013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5660626" y="1839588"/>
                <a:ext cx="174171" cy="174172"/>
              </a:xfrm>
              <a:prstGeom prst="ellipse">
                <a:avLst/>
              </a:prstGeom>
              <a:solidFill>
                <a:srgbClr val="FF33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7064896" y="2307678"/>
                <a:ext cx="174171" cy="174172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 bwMode="auto">
              <a:xfrm>
                <a:off x="7500325" y="2754033"/>
                <a:ext cx="174171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6117837" y="2296801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6607693" y="2307685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5649737" y="2296797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7064904" y="4114777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7064900" y="3657560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7064900" y="3211234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7064897" y="2743132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7511227" y="4114776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7511234" y="3657560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>
                <a:off x="7511243" y="3211230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88" name="Oval 87"/>
            <p:cNvSpPr/>
            <p:nvPr/>
          </p:nvSpPr>
          <p:spPr bwMode="auto">
            <a:xfrm>
              <a:off x="4064000" y="7620000"/>
              <a:ext cx="338939" cy="337613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84" y="267891"/>
            <a:ext cx="8228707" cy="1143000"/>
          </a:xfrm>
        </p:spPr>
        <p:txBody>
          <a:bodyPr/>
          <a:lstStyle/>
          <a:p>
            <a:r>
              <a:rPr lang="en-US" dirty="0" smtClean="0"/>
              <a:t>Our Visualization of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15</a:t>
            </a:fld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6822281" y="1232297"/>
            <a:ext cx="2113801" cy="1426865"/>
            <a:chOff x="9702800" y="1752600"/>
            <a:chExt cx="3006295" cy="2029318"/>
          </a:xfrm>
        </p:grpSpPr>
        <p:sp>
          <p:nvSpPr>
            <p:cNvPr id="9" name="TextBox 77"/>
            <p:cNvSpPr txBox="1">
              <a:spLocks noChangeArrowheads="1"/>
            </p:cNvSpPr>
            <p:nvPr/>
          </p:nvSpPr>
          <p:spPr bwMode="auto">
            <a:xfrm>
              <a:off x="10083801" y="2362200"/>
              <a:ext cx="2625294" cy="733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30046" tIns="65023" rIns="130046" bIns="65023">
              <a:spAutoFit/>
            </a:bodyPr>
            <a:lstStyle/>
            <a:p>
              <a:r>
                <a:rPr lang="en-US" sz="2500" dirty="0"/>
                <a:t>decide PASS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9702800" y="1752600"/>
              <a:ext cx="2867814" cy="2029318"/>
              <a:chOff x="9702800" y="1752600"/>
              <a:chExt cx="2867814" cy="2029318"/>
            </a:xfrm>
          </p:grpSpPr>
          <p:sp>
            <p:nvSpPr>
              <p:cNvPr id="8" name="TextBox 4"/>
              <p:cNvSpPr txBox="1">
                <a:spLocks noChangeArrowheads="1"/>
              </p:cNvSpPr>
              <p:nvPr/>
            </p:nvSpPr>
            <p:spPr bwMode="auto">
              <a:xfrm>
                <a:off x="10080152" y="1752600"/>
                <a:ext cx="2006357" cy="7339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046" tIns="65023" rIns="130046" bIns="65023">
                <a:spAutoFit/>
              </a:bodyPr>
              <a:lstStyle/>
              <a:p>
                <a:r>
                  <a:rPr lang="en-US" sz="2500" dirty="0"/>
                  <a:t>continue</a:t>
                </a:r>
              </a:p>
            </p:txBody>
          </p:sp>
          <p:sp>
            <p:nvSpPr>
              <p:cNvPr id="10" name="TextBox 78"/>
              <p:cNvSpPr txBox="1">
                <a:spLocks noChangeArrowheads="1"/>
              </p:cNvSpPr>
              <p:nvPr/>
            </p:nvSpPr>
            <p:spPr bwMode="auto">
              <a:xfrm>
                <a:off x="10083800" y="3047999"/>
                <a:ext cx="2486814" cy="7339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046" tIns="65023" rIns="130046" bIns="65023">
                <a:spAutoFit/>
              </a:bodyPr>
              <a:lstStyle/>
              <a:p>
                <a:r>
                  <a:rPr lang="en-US" sz="2500" dirty="0"/>
                  <a:t>decide FAIL</a:t>
                </a: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9702800" y="1981200"/>
                <a:ext cx="338939" cy="337613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9702800" y="3276600"/>
                <a:ext cx="338939" cy="337613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 bwMode="auto">
              <a:xfrm>
                <a:off x="9702800" y="2590800"/>
                <a:ext cx="338939" cy="337613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</p:grpSp>
      </p:grpSp>
      <p:cxnSp>
        <p:nvCxnSpPr>
          <p:cNvPr id="70" name="Straight Connector 69"/>
          <p:cNvCxnSpPr/>
          <p:nvPr/>
        </p:nvCxnSpPr>
        <p:spPr bwMode="auto">
          <a:xfrm>
            <a:off x="3018234" y="4875609"/>
            <a:ext cx="642938" cy="0"/>
          </a:xfrm>
          <a:prstGeom prst="line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V="1">
            <a:off x="3661172" y="4286250"/>
            <a:ext cx="0" cy="568018"/>
          </a:xfrm>
          <a:prstGeom prst="line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3661172" y="4286250"/>
            <a:ext cx="642938" cy="0"/>
          </a:xfrm>
          <a:prstGeom prst="line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4893469" y="4286250"/>
            <a:ext cx="1178719" cy="0"/>
          </a:xfrm>
          <a:prstGeom prst="line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4304109" y="4286250"/>
            <a:ext cx="642938" cy="1948"/>
          </a:xfrm>
          <a:prstGeom prst="line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V="1">
            <a:off x="3001172" y="4875609"/>
            <a:ext cx="17062" cy="615426"/>
          </a:xfrm>
          <a:prstGeom prst="line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0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2107406" y="1393032"/>
            <a:ext cx="4959740" cy="4634973"/>
            <a:chOff x="3209018" y="2133601"/>
            <a:chExt cx="7053853" cy="6591963"/>
          </a:xfrm>
        </p:grpSpPr>
        <p:grpSp>
          <p:nvGrpSpPr>
            <p:cNvPr id="70" name="Group 69"/>
            <p:cNvGrpSpPr/>
            <p:nvPr/>
          </p:nvGrpSpPr>
          <p:grpSpPr>
            <a:xfrm>
              <a:off x="3209018" y="2133601"/>
              <a:ext cx="7053853" cy="6591963"/>
              <a:chOff x="5205953" y="1262718"/>
              <a:chExt cx="3624771" cy="3400744"/>
            </a:xfrm>
          </p:grpSpPr>
          <p:cxnSp>
            <p:nvCxnSpPr>
              <p:cNvPr id="82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5718711" y="3744662"/>
                <a:ext cx="2685127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78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8022840" y="1578403"/>
                <a:ext cx="8618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72" name="Straight Connector 5"/>
              <p:cNvCxnSpPr>
                <a:cxnSpLocks noChangeShapeType="1"/>
              </p:cNvCxnSpPr>
              <p:nvPr/>
            </p:nvCxnSpPr>
            <p:spPr bwMode="auto">
              <a:xfrm>
                <a:off x="5736850" y="1545746"/>
                <a:ext cx="1135" cy="2886078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3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5555422" y="4196873"/>
                <a:ext cx="2870187" cy="4989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4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6215819" y="1578403"/>
                <a:ext cx="0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75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6683903" y="1578403"/>
                <a:ext cx="10886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76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7587413" y="1600175"/>
                <a:ext cx="0" cy="2607806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77" name="Straight Connector 13"/>
              <p:cNvCxnSpPr>
                <a:cxnSpLocks noChangeShapeType="1"/>
              </p:cNvCxnSpPr>
              <p:nvPr/>
            </p:nvCxnSpPr>
            <p:spPr bwMode="auto">
              <a:xfrm flipH="1">
                <a:off x="7141101" y="1589289"/>
                <a:ext cx="10886" cy="262957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79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5729597" y="3298348"/>
                <a:ext cx="2663355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80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5718711" y="1926746"/>
                <a:ext cx="2630699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81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5742750" y="2383947"/>
                <a:ext cx="260666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83" name="TextBox 37"/>
              <p:cNvSpPr txBox="1">
                <a:spLocks noChangeArrowheads="1"/>
              </p:cNvSpPr>
              <p:nvPr/>
            </p:nvSpPr>
            <p:spPr bwMode="auto">
              <a:xfrm>
                <a:off x="7918013" y="4310265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5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4" name="TextBox 38"/>
              <p:cNvSpPr txBox="1">
                <a:spLocks noChangeArrowheads="1"/>
              </p:cNvSpPr>
              <p:nvPr/>
            </p:nvSpPr>
            <p:spPr bwMode="auto">
              <a:xfrm>
                <a:off x="7491544" y="4313441"/>
                <a:ext cx="256801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4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TextBox 39"/>
              <p:cNvSpPr txBox="1">
                <a:spLocks noChangeArrowheads="1"/>
              </p:cNvSpPr>
              <p:nvPr/>
            </p:nvSpPr>
            <p:spPr bwMode="auto">
              <a:xfrm>
                <a:off x="7023459" y="4305730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3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6" name="TextBox 40"/>
              <p:cNvSpPr txBox="1">
                <a:spLocks noChangeArrowheads="1"/>
              </p:cNvSpPr>
              <p:nvPr/>
            </p:nvSpPr>
            <p:spPr bwMode="auto">
              <a:xfrm>
                <a:off x="6566262" y="4294844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2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7" name="TextBox 41"/>
              <p:cNvSpPr txBox="1">
                <a:spLocks noChangeArrowheads="1"/>
              </p:cNvSpPr>
              <p:nvPr/>
            </p:nvSpPr>
            <p:spPr bwMode="auto">
              <a:xfrm>
                <a:off x="6109063" y="4294844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1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8" name="TextBox 43"/>
              <p:cNvSpPr txBox="1">
                <a:spLocks noChangeArrowheads="1"/>
              </p:cNvSpPr>
              <p:nvPr/>
            </p:nvSpPr>
            <p:spPr bwMode="auto">
              <a:xfrm>
                <a:off x="5362148" y="1742596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5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9" name="TextBox 44"/>
              <p:cNvSpPr txBox="1">
                <a:spLocks noChangeArrowheads="1"/>
              </p:cNvSpPr>
              <p:nvPr/>
            </p:nvSpPr>
            <p:spPr bwMode="auto">
              <a:xfrm>
                <a:off x="5362148" y="2199796"/>
                <a:ext cx="256801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4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0" name="TextBox 45"/>
              <p:cNvSpPr txBox="1">
                <a:spLocks noChangeArrowheads="1"/>
              </p:cNvSpPr>
              <p:nvPr/>
            </p:nvSpPr>
            <p:spPr bwMode="auto">
              <a:xfrm>
                <a:off x="5362148" y="2650647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3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1" name="TextBox 46"/>
              <p:cNvSpPr txBox="1">
                <a:spLocks noChangeArrowheads="1"/>
              </p:cNvSpPr>
              <p:nvPr/>
            </p:nvSpPr>
            <p:spPr bwMode="auto">
              <a:xfrm>
                <a:off x="5366231" y="3114197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2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92" name="TextBox 47"/>
              <p:cNvSpPr txBox="1">
                <a:spLocks noChangeArrowheads="1"/>
              </p:cNvSpPr>
              <p:nvPr/>
            </p:nvSpPr>
            <p:spPr bwMode="auto">
              <a:xfrm>
                <a:off x="5353078" y="3571398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1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93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5729591" y="2830261"/>
                <a:ext cx="2652475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94" name="TextBox 93"/>
              <p:cNvSpPr txBox="1"/>
              <p:nvPr/>
            </p:nvSpPr>
            <p:spPr>
              <a:xfrm>
                <a:off x="8313256" y="4278061"/>
                <a:ext cx="517468" cy="38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Yes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205953" y="1262718"/>
                <a:ext cx="448897" cy="38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</a:t>
                </a:r>
              </a:p>
            </p:txBody>
          </p:sp>
          <p:sp>
            <p:nvSpPr>
              <p:cNvPr id="96" name="Oval 95"/>
              <p:cNvSpPr/>
              <p:nvPr/>
            </p:nvSpPr>
            <p:spPr bwMode="auto">
              <a:xfrm>
                <a:off x="6128734" y="411477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6618590" y="4125662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 bwMode="auto">
              <a:xfrm>
                <a:off x="6128730" y="3657560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6618586" y="3668445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 bwMode="auto">
              <a:xfrm>
                <a:off x="6128730" y="3211233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01" name="Oval 100"/>
              <p:cNvSpPr/>
              <p:nvPr/>
            </p:nvSpPr>
            <p:spPr bwMode="auto">
              <a:xfrm>
                <a:off x="6618586" y="3222119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6128727" y="2743131"/>
                <a:ext cx="174171" cy="174172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03" name="Oval 102"/>
              <p:cNvSpPr/>
              <p:nvPr/>
            </p:nvSpPr>
            <p:spPr bwMode="auto">
              <a:xfrm>
                <a:off x="6618582" y="2754016"/>
                <a:ext cx="174171" cy="174172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 bwMode="auto">
              <a:xfrm>
                <a:off x="5660631" y="3668442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5660631" y="322211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 bwMode="auto">
              <a:xfrm>
                <a:off x="5660626" y="2754013"/>
                <a:ext cx="174171" cy="174172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7064904" y="4114777"/>
                <a:ext cx="174172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 bwMode="auto">
              <a:xfrm>
                <a:off x="7064900" y="3657560"/>
                <a:ext cx="174172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>
                <a:off x="7064900" y="3211234"/>
                <a:ext cx="174172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71" name="Oval 70"/>
            <p:cNvSpPr/>
            <p:nvPr/>
          </p:nvSpPr>
          <p:spPr bwMode="auto">
            <a:xfrm>
              <a:off x="4064000" y="7620000"/>
              <a:ext cx="338939" cy="337613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 Examples</a:t>
            </a:r>
            <a:endParaRPr lang="en-US" dirty="0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16</a:t>
            </a:fld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107406" y="1393032"/>
            <a:ext cx="4959740" cy="4634973"/>
            <a:chOff x="3209018" y="2133601"/>
            <a:chExt cx="7053853" cy="6591963"/>
          </a:xfrm>
        </p:grpSpPr>
        <p:grpSp>
          <p:nvGrpSpPr>
            <p:cNvPr id="4" name="Group 3"/>
            <p:cNvGrpSpPr/>
            <p:nvPr/>
          </p:nvGrpSpPr>
          <p:grpSpPr>
            <a:xfrm>
              <a:off x="3209018" y="2133601"/>
              <a:ext cx="7053853" cy="6591963"/>
              <a:chOff x="5205953" y="1262718"/>
              <a:chExt cx="3624771" cy="3400744"/>
            </a:xfrm>
          </p:grpSpPr>
          <p:cxnSp>
            <p:nvCxnSpPr>
              <p:cNvPr id="5" name="Straight Connector 5"/>
              <p:cNvCxnSpPr>
                <a:cxnSpLocks noChangeShapeType="1"/>
              </p:cNvCxnSpPr>
              <p:nvPr/>
            </p:nvCxnSpPr>
            <p:spPr bwMode="auto">
              <a:xfrm>
                <a:off x="5736850" y="1545746"/>
                <a:ext cx="1135" cy="2886078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5555422" y="4196873"/>
                <a:ext cx="2870187" cy="4989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6215819" y="1578403"/>
                <a:ext cx="0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8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6683903" y="1578403"/>
                <a:ext cx="10886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9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7587413" y="1600175"/>
                <a:ext cx="0" cy="2607806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" name="Straight Connector 13"/>
              <p:cNvCxnSpPr>
                <a:cxnSpLocks noChangeShapeType="1"/>
              </p:cNvCxnSpPr>
              <p:nvPr/>
            </p:nvCxnSpPr>
            <p:spPr bwMode="auto">
              <a:xfrm flipH="1">
                <a:off x="7141101" y="1589289"/>
                <a:ext cx="10886" cy="262957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1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8022840" y="1578403"/>
                <a:ext cx="8618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2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5729597" y="3298348"/>
                <a:ext cx="2663355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3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5718711" y="1926746"/>
                <a:ext cx="2630699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4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5742750" y="2383947"/>
                <a:ext cx="260666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5718711" y="3744662"/>
                <a:ext cx="2685127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16" name="TextBox 37"/>
              <p:cNvSpPr txBox="1">
                <a:spLocks noChangeArrowheads="1"/>
              </p:cNvSpPr>
              <p:nvPr/>
            </p:nvSpPr>
            <p:spPr bwMode="auto">
              <a:xfrm>
                <a:off x="7918013" y="4310265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5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TextBox 38"/>
              <p:cNvSpPr txBox="1">
                <a:spLocks noChangeArrowheads="1"/>
              </p:cNvSpPr>
              <p:nvPr/>
            </p:nvSpPr>
            <p:spPr bwMode="auto">
              <a:xfrm>
                <a:off x="7491544" y="4313441"/>
                <a:ext cx="256801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4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TextBox 39"/>
              <p:cNvSpPr txBox="1">
                <a:spLocks noChangeArrowheads="1"/>
              </p:cNvSpPr>
              <p:nvPr/>
            </p:nvSpPr>
            <p:spPr bwMode="auto">
              <a:xfrm>
                <a:off x="7023459" y="4305730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3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40"/>
              <p:cNvSpPr txBox="1">
                <a:spLocks noChangeArrowheads="1"/>
              </p:cNvSpPr>
              <p:nvPr/>
            </p:nvSpPr>
            <p:spPr bwMode="auto">
              <a:xfrm>
                <a:off x="6566262" y="4294844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2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Box 41"/>
              <p:cNvSpPr txBox="1">
                <a:spLocks noChangeArrowheads="1"/>
              </p:cNvSpPr>
              <p:nvPr/>
            </p:nvSpPr>
            <p:spPr bwMode="auto">
              <a:xfrm>
                <a:off x="6109063" y="4294844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1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43"/>
              <p:cNvSpPr txBox="1">
                <a:spLocks noChangeArrowheads="1"/>
              </p:cNvSpPr>
              <p:nvPr/>
            </p:nvSpPr>
            <p:spPr bwMode="auto">
              <a:xfrm>
                <a:off x="5362148" y="1742596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5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TextBox 44"/>
              <p:cNvSpPr txBox="1">
                <a:spLocks noChangeArrowheads="1"/>
              </p:cNvSpPr>
              <p:nvPr/>
            </p:nvSpPr>
            <p:spPr bwMode="auto">
              <a:xfrm>
                <a:off x="5362148" y="2199796"/>
                <a:ext cx="256801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4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TextBox 45"/>
              <p:cNvSpPr txBox="1">
                <a:spLocks noChangeArrowheads="1"/>
              </p:cNvSpPr>
              <p:nvPr/>
            </p:nvSpPr>
            <p:spPr bwMode="auto">
              <a:xfrm>
                <a:off x="5362148" y="2650647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3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TextBox 46"/>
              <p:cNvSpPr txBox="1">
                <a:spLocks noChangeArrowheads="1"/>
              </p:cNvSpPr>
              <p:nvPr/>
            </p:nvSpPr>
            <p:spPr bwMode="auto">
              <a:xfrm>
                <a:off x="5366231" y="3114197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2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47"/>
              <p:cNvSpPr txBox="1">
                <a:spLocks noChangeArrowheads="1"/>
              </p:cNvSpPr>
              <p:nvPr/>
            </p:nvSpPr>
            <p:spPr bwMode="auto">
              <a:xfrm>
                <a:off x="5353078" y="3571398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1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6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5729591" y="2830261"/>
                <a:ext cx="2652475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27" name="TextBox 26"/>
              <p:cNvSpPr txBox="1"/>
              <p:nvPr/>
            </p:nvSpPr>
            <p:spPr>
              <a:xfrm>
                <a:off x="8313256" y="4278061"/>
                <a:ext cx="517468" cy="38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Yes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05953" y="1262718"/>
                <a:ext cx="448897" cy="38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</a:t>
                </a: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6128734" y="411477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6618590" y="4125662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7946639" y="4125661"/>
                <a:ext cx="174171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6128730" y="3657560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6618586" y="3668445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 bwMode="auto">
              <a:xfrm>
                <a:off x="6128730" y="3211233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6618586" y="3222119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6128727" y="2743131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6618582" y="2754016"/>
                <a:ext cx="174171" cy="174172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5660631" y="3668442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5660631" y="322211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5660626" y="2754013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5660626" y="1839588"/>
                <a:ext cx="174171" cy="174172"/>
              </a:xfrm>
              <a:prstGeom prst="ellipse">
                <a:avLst/>
              </a:prstGeom>
              <a:solidFill>
                <a:srgbClr val="FF33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6117837" y="2296801"/>
                <a:ext cx="174171" cy="174172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5649737" y="2296797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7064904" y="4114777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7064900" y="3657560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7064900" y="3211234"/>
                <a:ext cx="174172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7511227" y="4114776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7511234" y="3657560"/>
                <a:ext cx="174172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59" name="Oval 58"/>
            <p:cNvSpPr/>
            <p:nvPr/>
          </p:nvSpPr>
          <p:spPr bwMode="auto">
            <a:xfrm>
              <a:off x="4064000" y="7620000"/>
              <a:ext cx="338939" cy="337613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822281" y="1232297"/>
            <a:ext cx="2113801" cy="1426865"/>
            <a:chOff x="9702800" y="1752600"/>
            <a:chExt cx="3006295" cy="2029318"/>
          </a:xfrm>
        </p:grpSpPr>
        <p:sp>
          <p:nvSpPr>
            <p:cNvPr id="62" name="TextBox 77"/>
            <p:cNvSpPr txBox="1">
              <a:spLocks noChangeArrowheads="1"/>
            </p:cNvSpPr>
            <p:nvPr/>
          </p:nvSpPr>
          <p:spPr bwMode="auto">
            <a:xfrm>
              <a:off x="10083801" y="2362200"/>
              <a:ext cx="2625294" cy="733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30046" tIns="65023" rIns="130046" bIns="65023">
              <a:spAutoFit/>
            </a:bodyPr>
            <a:lstStyle/>
            <a:p>
              <a:r>
                <a:rPr lang="en-US" sz="2500" dirty="0"/>
                <a:t>decide PASS</a:t>
              </a: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9702800" y="1752600"/>
              <a:ext cx="2867814" cy="2029318"/>
              <a:chOff x="9702800" y="1752600"/>
              <a:chExt cx="2867814" cy="2029318"/>
            </a:xfrm>
          </p:grpSpPr>
          <p:sp>
            <p:nvSpPr>
              <p:cNvPr id="64" name="TextBox 4"/>
              <p:cNvSpPr txBox="1">
                <a:spLocks noChangeArrowheads="1"/>
              </p:cNvSpPr>
              <p:nvPr/>
            </p:nvSpPr>
            <p:spPr bwMode="auto">
              <a:xfrm>
                <a:off x="10080152" y="1752600"/>
                <a:ext cx="2006357" cy="7339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046" tIns="65023" rIns="130046" bIns="65023">
                <a:spAutoFit/>
              </a:bodyPr>
              <a:lstStyle/>
              <a:p>
                <a:r>
                  <a:rPr lang="en-US" sz="2500" dirty="0"/>
                  <a:t>continue</a:t>
                </a:r>
              </a:p>
            </p:txBody>
          </p:sp>
          <p:sp>
            <p:nvSpPr>
              <p:cNvPr id="65" name="TextBox 78"/>
              <p:cNvSpPr txBox="1">
                <a:spLocks noChangeArrowheads="1"/>
              </p:cNvSpPr>
              <p:nvPr/>
            </p:nvSpPr>
            <p:spPr bwMode="auto">
              <a:xfrm>
                <a:off x="10083800" y="3047999"/>
                <a:ext cx="2486814" cy="7339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046" tIns="65023" rIns="130046" bIns="65023">
                <a:spAutoFit/>
              </a:bodyPr>
              <a:lstStyle/>
              <a:p>
                <a:r>
                  <a:rPr lang="en-US" sz="2500" dirty="0"/>
                  <a:t>decide FAIL</a:t>
                </a: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9702800" y="1981200"/>
                <a:ext cx="338939" cy="337613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9702800" y="3276600"/>
                <a:ext cx="338939" cy="337613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 bwMode="auto">
              <a:xfrm>
                <a:off x="9702800" y="2590800"/>
                <a:ext cx="338939" cy="337613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274164" y="6025951"/>
            <a:ext cx="685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What’s a short description for this strategy?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63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944" y="1355130"/>
            <a:ext cx="8727035" cy="4953000"/>
          </a:xfrm>
        </p:spPr>
        <p:txBody>
          <a:bodyPr/>
          <a:lstStyle/>
          <a:p>
            <a:r>
              <a:rPr lang="en-US" dirty="0" smtClean="0"/>
              <a:t>Always ask X questions, return most likely answer</a:t>
            </a:r>
          </a:p>
          <a:p>
            <a:pPr lvl="1"/>
            <a:r>
              <a:rPr lang="en-US" dirty="0" smtClean="0"/>
              <a:t>Triangular strategy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If X YES return “Pass”, Y NO return “Fail”, else keep asking.</a:t>
            </a:r>
          </a:p>
          <a:p>
            <a:pPr lvl="1"/>
            <a:r>
              <a:rPr lang="en-US" dirty="0" smtClean="0"/>
              <a:t>Rectangular strategy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Ask until |#YES - #NO| &gt; X, or at most Y questions</a:t>
            </a:r>
          </a:p>
          <a:p>
            <a:pPr lvl="1"/>
            <a:r>
              <a:rPr lang="en-US" dirty="0" smtClean="0"/>
              <a:t>Chopped off triangle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755A4-E50A-4450-859E-95F74E0950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rot="16200000" flipH="1">
            <a:off x="4975253" y="2257646"/>
            <a:ext cx="960126" cy="3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5455315" y="2737710"/>
            <a:ext cx="1267365" cy="2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455312" y="2084827"/>
            <a:ext cx="345648" cy="345643"/>
          </a:xfrm>
          <a:prstGeom prst="line">
            <a:avLst/>
          </a:prstGeom>
          <a:noFill/>
          <a:ln w="412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16200000" flipH="1">
            <a:off x="5781755" y="2449675"/>
            <a:ext cx="307244" cy="268834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 flipH="1">
            <a:off x="4956048" y="4078261"/>
            <a:ext cx="998529" cy="1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455312" y="4577527"/>
            <a:ext cx="1382580" cy="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5455312" y="3924642"/>
            <a:ext cx="1228960" cy="0"/>
          </a:xfrm>
          <a:prstGeom prst="line">
            <a:avLst/>
          </a:prstGeom>
          <a:noFill/>
          <a:ln w="412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6200000" flipH="1">
            <a:off x="6357831" y="4251082"/>
            <a:ext cx="652882" cy="1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5400000">
            <a:off x="4961510" y="6053988"/>
            <a:ext cx="998531" cy="0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5460772" y="6553251"/>
            <a:ext cx="1305771" cy="2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5460773" y="5631531"/>
            <a:ext cx="499265" cy="345646"/>
          </a:xfrm>
          <a:prstGeom prst="line">
            <a:avLst/>
          </a:prstGeom>
          <a:noFill/>
          <a:ln w="412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10800000" flipV="1">
            <a:off x="6113661" y="6246010"/>
            <a:ext cx="422453" cy="307241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16200000" flipH="1">
            <a:off x="5960038" y="5631531"/>
            <a:ext cx="307240" cy="307240"/>
          </a:xfrm>
          <a:prstGeom prst="line">
            <a:avLst/>
          </a:prstGeom>
          <a:noFill/>
          <a:ln w="412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16200000" flipH="1">
            <a:off x="6248076" y="5957977"/>
            <a:ext cx="307241" cy="268832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5914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79" y="1254804"/>
            <a:ext cx="8893969" cy="5357813"/>
          </a:xfrm>
        </p:spPr>
        <p:txBody>
          <a:bodyPr>
            <a:normAutofit/>
          </a:bodyPr>
          <a:lstStyle/>
          <a:p>
            <a:pPr marL="0" indent="0" defTabSz="914353" eaLnBrk="0" hangingPunct="0">
              <a:spcBef>
                <a:spcPts val="703"/>
              </a:spcBef>
              <a:spcAft>
                <a:spcPts val="1200"/>
              </a:spcAft>
              <a:buNone/>
              <a:defRPr/>
            </a:pPr>
            <a:endParaRPr lang="en-US" sz="2800" dirty="0">
              <a:solidFill>
                <a:srgbClr val="0000FF"/>
              </a:solidFill>
            </a:endParaRPr>
          </a:p>
          <a:p>
            <a:pPr marL="0" indent="0" defTabSz="914353" eaLnBrk="0" hangingPunct="0">
              <a:spcBef>
                <a:spcPts val="703"/>
              </a:spcBef>
              <a:spcAft>
                <a:spcPts val="1200"/>
              </a:spcAft>
              <a:buNone/>
              <a:defRPr/>
            </a:pPr>
            <a:r>
              <a:rPr lang="en-US" sz="2500" dirty="0">
                <a:solidFill>
                  <a:srgbClr val="0000FF"/>
                </a:solidFill>
              </a:rPr>
              <a:t>Given: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</a:p>
          <a:p>
            <a:pPr marL="742912" lvl="1" indent="-285736" defTabSz="914353" eaLnBrk="0" hangingPunct="0">
              <a:spcBef>
                <a:spcPts val="703"/>
              </a:spcBef>
              <a:spcAft>
                <a:spcPts val="1200"/>
              </a:spcAft>
              <a:buFont typeface="Trebuchet MS" pitchFamily="34" charset="0"/>
              <a:buChar char="—"/>
              <a:defRPr/>
            </a:pPr>
            <a:r>
              <a:rPr lang="en-US" sz="2500" dirty="0">
                <a:solidFill>
                  <a:srgbClr val="990000"/>
                </a:solidFill>
              </a:rPr>
              <a:t>Human error probability (FP/FN)</a:t>
            </a:r>
          </a:p>
          <a:p>
            <a:pPr marL="1010793" lvl="2" indent="-285736" defTabSz="914353" eaLnBrk="0" hangingPunct="0">
              <a:spcBef>
                <a:spcPts val="703"/>
              </a:spcBef>
              <a:spcAft>
                <a:spcPts val="1200"/>
              </a:spcAft>
              <a:buFont typeface="Trebuchet MS" pitchFamily="34" charset="0"/>
              <a:buChar char="—"/>
              <a:defRPr/>
            </a:pPr>
            <a:r>
              <a:rPr lang="en-US" sz="2500" dirty="0" err="1"/>
              <a:t>Pr</a:t>
            </a:r>
            <a:r>
              <a:rPr lang="en-US" sz="2500" dirty="0"/>
              <a:t> [Yes | 0]; </a:t>
            </a:r>
            <a:r>
              <a:rPr lang="en-US" sz="2500" dirty="0" err="1"/>
              <a:t>Pr</a:t>
            </a:r>
            <a:r>
              <a:rPr lang="en-US" sz="2500" dirty="0"/>
              <a:t> [No | 1]</a:t>
            </a:r>
            <a:r>
              <a:rPr lang="en-US" sz="2500" dirty="0">
                <a:solidFill>
                  <a:srgbClr val="990000"/>
                </a:solidFill>
              </a:rPr>
              <a:t> </a:t>
            </a:r>
          </a:p>
          <a:p>
            <a:pPr marL="742912" lvl="1" indent="-285736" defTabSz="914353" eaLnBrk="0" hangingPunct="0">
              <a:spcBef>
                <a:spcPts val="703"/>
              </a:spcBef>
              <a:spcAft>
                <a:spcPts val="1200"/>
              </a:spcAft>
              <a:buFont typeface="Trebuchet MS" pitchFamily="34" charset="0"/>
              <a:buChar char="—"/>
              <a:defRPr/>
            </a:pPr>
            <a:r>
              <a:rPr lang="en-US" sz="2500" dirty="0">
                <a:solidFill>
                  <a:srgbClr val="990000"/>
                </a:solidFill>
              </a:rPr>
              <a:t>A-priori probability</a:t>
            </a:r>
          </a:p>
          <a:p>
            <a:pPr marL="1010793" lvl="2" indent="-285736" defTabSz="914353" eaLnBrk="0" hangingPunct="0">
              <a:spcBef>
                <a:spcPts val="703"/>
              </a:spcBef>
              <a:spcAft>
                <a:spcPts val="1200"/>
              </a:spcAft>
              <a:buFont typeface="Trebuchet MS" pitchFamily="34" charset="0"/>
              <a:buChar char="—"/>
              <a:defRPr/>
            </a:pPr>
            <a:r>
              <a:rPr lang="en-US" sz="2500" dirty="0" err="1">
                <a:solidFill>
                  <a:srgbClr val="414141"/>
                </a:solidFill>
              </a:rPr>
              <a:t>Pr</a:t>
            </a:r>
            <a:r>
              <a:rPr lang="en-US" sz="2500" dirty="0">
                <a:solidFill>
                  <a:srgbClr val="414141"/>
                </a:solidFill>
              </a:rPr>
              <a:t> [0]; </a:t>
            </a:r>
            <a:r>
              <a:rPr lang="en-US" sz="2500" dirty="0" err="1">
                <a:solidFill>
                  <a:srgbClr val="414141"/>
                </a:solidFill>
              </a:rPr>
              <a:t>Pr</a:t>
            </a:r>
            <a:r>
              <a:rPr lang="en-US" sz="2500" dirty="0">
                <a:solidFill>
                  <a:srgbClr val="414141"/>
                </a:solidFill>
              </a:rPr>
              <a:t>[1</a:t>
            </a:r>
            <a:r>
              <a:rPr lang="en-US" sz="2500" dirty="0" smtClean="0">
                <a:solidFill>
                  <a:srgbClr val="414141"/>
                </a:solidFill>
              </a:rPr>
              <a:t>]</a:t>
            </a:r>
          </a:p>
          <a:p>
            <a:pPr marL="1010793" lvl="2" indent="-285736" defTabSz="914353" eaLnBrk="0" hangingPunct="0">
              <a:spcBef>
                <a:spcPts val="703"/>
              </a:spcBef>
              <a:spcAft>
                <a:spcPts val="1200"/>
              </a:spcAft>
              <a:buFont typeface="Trebuchet MS" pitchFamily="34" charset="0"/>
              <a:buChar char="—"/>
              <a:defRPr/>
            </a:pPr>
            <a:endParaRPr lang="en-US" sz="2500" dirty="0">
              <a:solidFill>
                <a:srgbClr val="414141"/>
              </a:solidFill>
            </a:endParaRPr>
          </a:p>
          <a:p>
            <a:pPr marL="725057" lvl="2" indent="0" defTabSz="914353" eaLnBrk="0" hangingPunct="0">
              <a:spcBef>
                <a:spcPts val="703"/>
              </a:spcBef>
              <a:spcAft>
                <a:spcPts val="1200"/>
              </a:spcAft>
              <a:buNone/>
              <a:defRPr/>
            </a:pPr>
            <a:r>
              <a:rPr lang="en-US" sz="2500" dirty="0" smtClean="0">
                <a:solidFill>
                  <a:srgbClr val="414141"/>
                </a:solidFill>
              </a:rPr>
              <a:t>We will discuss if this is reasonable to assume later.</a:t>
            </a:r>
            <a:endParaRPr lang="en-US" sz="2500" dirty="0">
              <a:solidFill>
                <a:srgbClr val="414141"/>
              </a:solidFill>
            </a:endParaRPr>
          </a:p>
          <a:p>
            <a:pPr marL="0" indent="0" defTabSz="914353" eaLnBrk="0" hangingPunct="0">
              <a:spcBef>
                <a:spcPts val="703"/>
              </a:spcBef>
              <a:spcAft>
                <a:spcPts val="1200"/>
              </a:spcAft>
              <a:buNone/>
              <a:defRPr/>
            </a:pPr>
            <a:endParaRPr lang="en-US" sz="3100" dirty="0" smtClean="0">
              <a:solidFill>
                <a:srgbClr val="0000FF"/>
              </a:solidFill>
            </a:endParaRPr>
          </a:p>
          <a:p>
            <a:pPr marL="0" indent="0" defTabSz="914353" eaLnBrk="0" hangingPunct="0">
              <a:spcBef>
                <a:spcPts val="703"/>
              </a:spcBef>
              <a:spcAft>
                <a:spcPts val="1200"/>
              </a:spcAft>
              <a:buNone/>
              <a:defRPr/>
            </a:pPr>
            <a:endParaRPr lang="en-US" sz="3100" dirty="0">
              <a:solidFill>
                <a:srgbClr val="0000FF"/>
              </a:solidFill>
            </a:endParaRPr>
          </a:p>
          <a:p>
            <a:pPr marL="0" indent="0" defTabSz="914353" eaLnBrk="0" hangingPunct="0">
              <a:spcBef>
                <a:spcPts val="703"/>
              </a:spcBef>
              <a:spcAft>
                <a:spcPts val="1200"/>
              </a:spcAft>
              <a:buNone/>
              <a:defRPr/>
            </a:pPr>
            <a:endParaRPr lang="en-US" sz="31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18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6666280" y="3023163"/>
            <a:ext cx="375047" cy="1809537"/>
          </a:xfrm>
          <a:prstGeom prst="rightBrace">
            <a:avLst>
              <a:gd name="adj1" fmla="val 49603"/>
              <a:gd name="adj2" fmla="val 50000"/>
            </a:avLst>
          </a:prstGeom>
          <a:noFill/>
          <a:ln w="15875">
            <a:solidFill>
              <a:srgbClr val="0000FF"/>
            </a:solidFill>
          </a:ln>
          <a:effectLst/>
          <a:extLst/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48483" y="3548129"/>
            <a:ext cx="1593505" cy="89591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dirty="0" smtClean="0"/>
              <a:t>Via Sampling</a:t>
            </a:r>
          </a:p>
          <a:p>
            <a:r>
              <a:rPr lang="en-US" dirty="0" smtClean="0"/>
              <a:t>Or Prior History</a:t>
            </a:r>
          </a:p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552065" y="1384154"/>
            <a:ext cx="4680857" cy="543663"/>
          </a:xfrm>
          <a:prstGeom prst="wedgeRoundRectCallout">
            <a:avLst>
              <a:gd name="adj1" fmla="val -49651"/>
              <a:gd name="adj2" fmla="val 1106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Probability of mistakes; all humans alike</a:t>
            </a:r>
            <a:endParaRPr lang="en-US" sz="20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3402787" y="4242280"/>
            <a:ext cx="1623975" cy="538390"/>
          </a:xfrm>
          <a:prstGeom prst="wedgeRoundRectCallout">
            <a:avLst>
              <a:gd name="adj1" fmla="val -65143"/>
              <a:gd name="adj2" fmla="val -573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1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291"/>
            <a:ext cx="8229600" cy="49732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If we have error </a:t>
            </a:r>
            <a:r>
              <a:rPr lang="en-US" dirty="0" err="1" smtClean="0"/>
              <a:t>prob</a:t>
            </a:r>
            <a:r>
              <a:rPr lang="en-US" dirty="0" smtClean="0"/>
              <a:t> = 0.1, selectivity 0.7, then: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Pr. (reaching (0,0)) =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Pr. (reaching (0,0) and item = 1) = 0.7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Pr. (reaching (1,0) and item = 1) =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Pr</a:t>
            </a:r>
            <a:r>
              <a:rPr lang="en-US" dirty="0" smtClean="0"/>
              <a:t> (reaching (0, 0) and item = 1 and human 					answers Yes) = 0.7 * 0.9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ability to perform computations like this on the state space (x, y) means that this a Markov Decision Process (MDP)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rot="16200000" flipH="1">
            <a:off x="6402492" y="2257646"/>
            <a:ext cx="960126" cy="3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 flipV="1">
            <a:off x="6882554" y="2737710"/>
            <a:ext cx="1267365" cy="2"/>
          </a:xfrm>
          <a:prstGeom prst="line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882551" y="2084827"/>
            <a:ext cx="345648" cy="345643"/>
          </a:xfrm>
          <a:prstGeom prst="line">
            <a:avLst/>
          </a:prstGeom>
          <a:noFill/>
          <a:ln w="412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rot="16200000" flipH="1">
            <a:off x="7208994" y="2449675"/>
            <a:ext cx="307244" cy="268834"/>
          </a:xfrm>
          <a:prstGeom prst="lin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393216" y="2737714"/>
            <a:ext cx="20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29616" y="1889274"/>
            <a:ext cx="20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6810267" y="2359829"/>
            <a:ext cx="106551" cy="121993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10268" y="2667074"/>
            <a:ext cx="106550" cy="118079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07234" y="2667074"/>
            <a:ext cx="120965" cy="118079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832741" y="2033474"/>
            <a:ext cx="84076" cy="102706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169920" y="2379116"/>
            <a:ext cx="84076" cy="102706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445363" y="2690267"/>
            <a:ext cx="103340" cy="94886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66861" y="1654642"/>
            <a:ext cx="570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no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00850" y="2673686"/>
            <a:ext cx="678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668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time should you spend reading the paper before a class?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A: Not too long! Min: 1-2 hours, Max: 3-4 hours (only if you’re lacking necessary background or have a genuine interest)</a:t>
            </a:r>
          </a:p>
        </p:txBody>
      </p:sp>
    </p:spTree>
    <p:extLst>
      <p:ext uri="{BB962C8B-B14F-4D97-AF65-F5344CB8AC3E}">
        <p14:creationId xmlns:p14="http://schemas.microsoft.com/office/powerpoint/2010/main" val="10437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Simplest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79" y="1254804"/>
            <a:ext cx="8893969" cy="5357813"/>
          </a:xfrm>
        </p:spPr>
        <p:txBody>
          <a:bodyPr>
            <a:normAutofit fontScale="85000" lnSpcReduction="20000"/>
          </a:bodyPr>
          <a:lstStyle/>
          <a:p>
            <a:pPr marL="0" indent="0" defTabSz="914353" eaLnBrk="0" hangingPunct="0">
              <a:spcBef>
                <a:spcPts val="703"/>
              </a:spcBef>
              <a:spcAft>
                <a:spcPts val="1200"/>
              </a:spcAft>
              <a:buNone/>
              <a:defRPr/>
            </a:pPr>
            <a:endParaRPr lang="en-US" sz="2800" dirty="0">
              <a:solidFill>
                <a:srgbClr val="0000FF"/>
              </a:solidFill>
            </a:endParaRPr>
          </a:p>
          <a:p>
            <a:pPr marL="0" indent="0" defTabSz="914353" eaLnBrk="0" hangingPunct="0">
              <a:spcBef>
                <a:spcPts val="703"/>
              </a:spcBef>
              <a:spcAft>
                <a:spcPts val="1200"/>
              </a:spcAft>
              <a:buNone/>
              <a:defRPr/>
            </a:pPr>
            <a:r>
              <a:rPr lang="en-US" sz="2500" dirty="0">
                <a:solidFill>
                  <a:srgbClr val="0000FF"/>
                </a:solidFill>
              </a:rPr>
              <a:t>Given: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</a:p>
          <a:p>
            <a:pPr marL="742912" lvl="1" indent="-285736" defTabSz="914353" eaLnBrk="0" hangingPunct="0">
              <a:spcBef>
                <a:spcPts val="703"/>
              </a:spcBef>
              <a:spcAft>
                <a:spcPts val="1200"/>
              </a:spcAft>
              <a:buFont typeface="Trebuchet MS" pitchFamily="34" charset="0"/>
              <a:buChar char="—"/>
              <a:defRPr/>
            </a:pPr>
            <a:r>
              <a:rPr lang="en-US" sz="2500" dirty="0">
                <a:solidFill>
                  <a:srgbClr val="990000"/>
                </a:solidFill>
              </a:rPr>
              <a:t>Human error probability (FP/FN)</a:t>
            </a:r>
          </a:p>
          <a:p>
            <a:pPr marL="1010793" lvl="2" indent="-285736" defTabSz="914353" eaLnBrk="0" hangingPunct="0">
              <a:spcBef>
                <a:spcPts val="703"/>
              </a:spcBef>
              <a:spcAft>
                <a:spcPts val="1200"/>
              </a:spcAft>
              <a:buFont typeface="Trebuchet MS" pitchFamily="34" charset="0"/>
              <a:buChar char="—"/>
              <a:defRPr/>
            </a:pPr>
            <a:r>
              <a:rPr lang="en-US" sz="2500" dirty="0" err="1"/>
              <a:t>Pr</a:t>
            </a:r>
            <a:r>
              <a:rPr lang="en-US" sz="2500" dirty="0"/>
              <a:t> [Yes | 0]; </a:t>
            </a:r>
            <a:r>
              <a:rPr lang="en-US" sz="2500" dirty="0" err="1"/>
              <a:t>Pr</a:t>
            </a:r>
            <a:r>
              <a:rPr lang="en-US" sz="2500" dirty="0"/>
              <a:t> [No | 1]</a:t>
            </a:r>
            <a:r>
              <a:rPr lang="en-US" sz="2500" dirty="0">
                <a:solidFill>
                  <a:srgbClr val="990000"/>
                </a:solidFill>
              </a:rPr>
              <a:t> </a:t>
            </a:r>
          </a:p>
          <a:p>
            <a:pPr marL="742912" lvl="1" indent="-285736" defTabSz="914353" eaLnBrk="0" hangingPunct="0">
              <a:spcBef>
                <a:spcPts val="703"/>
              </a:spcBef>
              <a:spcAft>
                <a:spcPts val="1200"/>
              </a:spcAft>
              <a:buFont typeface="Trebuchet MS" pitchFamily="34" charset="0"/>
              <a:buChar char="—"/>
              <a:defRPr/>
            </a:pPr>
            <a:r>
              <a:rPr lang="en-US" sz="2500" dirty="0">
                <a:solidFill>
                  <a:srgbClr val="990000"/>
                </a:solidFill>
              </a:rPr>
              <a:t>A-priori probability</a:t>
            </a:r>
          </a:p>
          <a:p>
            <a:pPr marL="1010793" lvl="2" indent="-285736" defTabSz="914353" eaLnBrk="0" hangingPunct="0">
              <a:spcBef>
                <a:spcPts val="703"/>
              </a:spcBef>
              <a:spcAft>
                <a:spcPts val="1200"/>
              </a:spcAft>
              <a:buFont typeface="Trebuchet MS" pitchFamily="34" charset="0"/>
              <a:buChar char="—"/>
              <a:defRPr/>
            </a:pPr>
            <a:r>
              <a:rPr lang="en-US" sz="2500" dirty="0" err="1">
                <a:solidFill>
                  <a:srgbClr val="414141"/>
                </a:solidFill>
              </a:rPr>
              <a:t>Pr</a:t>
            </a:r>
            <a:r>
              <a:rPr lang="en-US" sz="2500" dirty="0">
                <a:solidFill>
                  <a:srgbClr val="414141"/>
                </a:solidFill>
              </a:rPr>
              <a:t> [0]; </a:t>
            </a:r>
            <a:r>
              <a:rPr lang="en-US" sz="2500" dirty="0" err="1">
                <a:solidFill>
                  <a:srgbClr val="414141"/>
                </a:solidFill>
              </a:rPr>
              <a:t>Pr</a:t>
            </a:r>
            <a:r>
              <a:rPr lang="en-US" sz="2500" dirty="0">
                <a:solidFill>
                  <a:srgbClr val="414141"/>
                </a:solidFill>
              </a:rPr>
              <a:t>[1]</a:t>
            </a:r>
          </a:p>
          <a:p>
            <a:pPr marL="0" indent="0" defTabSz="914353" eaLnBrk="0" hangingPunct="0">
              <a:spcBef>
                <a:spcPts val="703"/>
              </a:spcBef>
              <a:spcAft>
                <a:spcPts val="1200"/>
              </a:spcAft>
              <a:buNone/>
              <a:defRPr/>
            </a:pPr>
            <a:endParaRPr lang="en-US" sz="3100" dirty="0">
              <a:solidFill>
                <a:srgbClr val="0000FF"/>
              </a:solidFill>
            </a:endParaRPr>
          </a:p>
          <a:p>
            <a:pPr marL="0" indent="0" defTabSz="914353" eaLnBrk="0" hangingPunct="0">
              <a:spcBef>
                <a:spcPts val="703"/>
              </a:spcBef>
              <a:spcAft>
                <a:spcPts val="1200"/>
              </a:spcAft>
              <a:buNone/>
              <a:defRPr/>
            </a:pPr>
            <a:r>
              <a:rPr lang="en-US" sz="2500" dirty="0">
                <a:solidFill>
                  <a:srgbClr val="0000FF"/>
                </a:solidFill>
              </a:rPr>
              <a:t>Find </a:t>
            </a:r>
            <a:r>
              <a:rPr lang="en-US" sz="2500" b="1" dirty="0">
                <a:solidFill>
                  <a:schemeClr val="accent1">
                    <a:lumMod val="50000"/>
                  </a:schemeClr>
                </a:solidFill>
              </a:rPr>
              <a:t>strategy</a:t>
            </a:r>
            <a:r>
              <a:rPr lang="en-US" sz="2500" dirty="0">
                <a:solidFill>
                  <a:srgbClr val="0000FF"/>
                </a:solidFill>
              </a:rPr>
              <a:t> with minimum expected cost (# of questions)</a:t>
            </a:r>
          </a:p>
          <a:p>
            <a:pPr marL="742912" lvl="1" indent="-285736" eaLnBrk="0" hangingPunct="0">
              <a:spcBef>
                <a:spcPts val="703"/>
              </a:spcBef>
              <a:spcAft>
                <a:spcPts val="1200"/>
              </a:spcAft>
              <a:buFont typeface="Trebuchet MS" pitchFamily="34" charset="0"/>
              <a:buChar char="—"/>
            </a:pPr>
            <a:r>
              <a:rPr lang="en-US" sz="2500" dirty="0">
                <a:solidFill>
                  <a:srgbClr val="990000"/>
                </a:solidFill>
              </a:rPr>
              <a:t>E</a:t>
            </a:r>
            <a:r>
              <a:rPr lang="en-US" sz="2500" kern="0" dirty="0">
                <a:solidFill>
                  <a:srgbClr val="990000"/>
                </a:solidFill>
              </a:rPr>
              <a:t>xpected error &lt; t </a:t>
            </a:r>
            <a:r>
              <a:rPr lang="en-US" sz="2500" kern="0" dirty="0"/>
              <a:t>(say, </a:t>
            </a:r>
            <a:r>
              <a:rPr lang="en-US" sz="2500" dirty="0"/>
              <a:t>5</a:t>
            </a:r>
            <a:r>
              <a:rPr lang="en-US" sz="2500" kern="0" dirty="0"/>
              <a:t>%)</a:t>
            </a:r>
          </a:p>
          <a:p>
            <a:pPr marL="742912" lvl="1" indent="-285736" eaLnBrk="0" hangingPunct="0">
              <a:spcBef>
                <a:spcPts val="703"/>
              </a:spcBef>
              <a:spcAft>
                <a:spcPts val="1200"/>
              </a:spcAft>
              <a:buFont typeface="Trebuchet MS" pitchFamily="34" charset="0"/>
              <a:buChar char="—"/>
            </a:pPr>
            <a:r>
              <a:rPr lang="en-US" sz="2500" dirty="0">
                <a:solidFill>
                  <a:srgbClr val="990000"/>
                </a:solidFill>
              </a:rPr>
              <a:t>Cost per item &lt; m </a:t>
            </a:r>
            <a:r>
              <a:rPr lang="en-US" sz="2500" dirty="0">
                <a:solidFill>
                  <a:srgbClr val="414141"/>
                </a:solidFill>
              </a:rPr>
              <a:t>(say, 20 questions</a:t>
            </a:r>
            <a:r>
              <a:rPr lang="en-US" sz="2400" dirty="0">
                <a:solidFill>
                  <a:srgbClr val="414141"/>
                </a:solidFill>
              </a:rPr>
              <a:t>)</a:t>
            </a:r>
            <a:endParaRPr lang="en-US" sz="2400" kern="0" dirty="0">
              <a:solidFill>
                <a:srgbClr val="41414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20</a:t>
            </a:fld>
            <a:endParaRPr lang="en-US"/>
          </a:p>
        </p:txBody>
      </p:sp>
      <p:sp>
        <p:nvSpPr>
          <p:cNvPr id="6" name="Right Brace 5"/>
          <p:cNvSpPr/>
          <p:nvPr/>
        </p:nvSpPr>
        <p:spPr bwMode="auto">
          <a:xfrm>
            <a:off x="6666280" y="2216476"/>
            <a:ext cx="375047" cy="1809537"/>
          </a:xfrm>
          <a:prstGeom prst="rightBrace">
            <a:avLst>
              <a:gd name="adj1" fmla="val 49603"/>
              <a:gd name="adj2" fmla="val 50000"/>
            </a:avLst>
          </a:prstGeom>
          <a:noFill/>
          <a:ln w="15875">
            <a:solidFill>
              <a:srgbClr val="0000FF"/>
            </a:solidFill>
          </a:ln>
          <a:effectLst/>
          <a:extLst/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48483" y="2741442"/>
            <a:ext cx="1593505" cy="89591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dirty="0" smtClean="0"/>
              <a:t>Via Sampling</a:t>
            </a:r>
          </a:p>
          <a:p>
            <a:r>
              <a:rPr lang="en-US" dirty="0" smtClean="0"/>
              <a:t>Or Prior History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661547" y="5518547"/>
            <a:ext cx="0" cy="964406"/>
          </a:xfrm>
          <a:prstGeom prst="line">
            <a:avLst/>
          </a:prstGeom>
          <a:solidFill>
            <a:srgbClr val="6C7472"/>
          </a:solidFill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6661547" y="6482953"/>
            <a:ext cx="1017984" cy="0"/>
          </a:xfrm>
          <a:prstGeom prst="line">
            <a:avLst/>
          </a:prstGeom>
          <a:solidFill>
            <a:srgbClr val="6C7472"/>
          </a:solidFill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6661547" y="5625703"/>
            <a:ext cx="910828" cy="857250"/>
          </a:xfrm>
          <a:prstGeom prst="line">
            <a:avLst/>
          </a:prstGeom>
          <a:solidFill>
            <a:srgbClr val="6C7472"/>
          </a:solidFill>
          <a:ln w="317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6232922" y="5304235"/>
            <a:ext cx="375047" cy="454451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500" dirty="0">
                <a:solidFill>
                  <a:srgbClr val="A03FFF"/>
                </a:solidFill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58062" y="6338627"/>
            <a:ext cx="375047" cy="454451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500" dirty="0">
                <a:solidFill>
                  <a:srgbClr val="A03FFF"/>
                </a:solidFill>
              </a:rPr>
              <a:t>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750" y="5625704"/>
            <a:ext cx="1339453" cy="454451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500" dirty="0" err="1">
                <a:solidFill>
                  <a:srgbClr val="A03FFF"/>
                </a:solidFill>
              </a:rPr>
              <a:t>x+y</a:t>
            </a:r>
            <a:r>
              <a:rPr lang="en-US" sz="2500" dirty="0">
                <a:solidFill>
                  <a:srgbClr val="A03FFF"/>
                </a:solidFill>
              </a:rPr>
              <a:t>=m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4980510" y="4149672"/>
            <a:ext cx="3187611" cy="543663"/>
          </a:xfrm>
          <a:prstGeom prst="wedgeRoundRectCallout">
            <a:avLst>
              <a:gd name="adj1" fmla="val -49651"/>
              <a:gd name="adj2" fmla="val 992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Latency for 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3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174944" y="2150377"/>
            <a:ext cx="3677574" cy="3654467"/>
          </a:xfrm>
          <a:custGeom>
            <a:avLst/>
            <a:gdLst>
              <a:gd name="connsiteX0" fmla="*/ 33421 w 5230328"/>
              <a:gd name="connsiteY0" fmla="*/ 50137 h 5197464"/>
              <a:gd name="connsiteX1" fmla="*/ 2122210 w 5230328"/>
              <a:gd name="connsiteY1" fmla="*/ 0 h 5197464"/>
              <a:gd name="connsiteX2" fmla="*/ 2623519 w 5230328"/>
              <a:gd name="connsiteY2" fmla="*/ 217258 h 5197464"/>
              <a:gd name="connsiteX3" fmla="*/ 5079935 w 5230328"/>
              <a:gd name="connsiteY3" fmla="*/ 2790921 h 5197464"/>
              <a:gd name="connsiteX4" fmla="*/ 5213617 w 5230328"/>
              <a:gd name="connsiteY4" fmla="*/ 3091739 h 5197464"/>
              <a:gd name="connsiteX5" fmla="*/ 5230328 w 5230328"/>
              <a:gd name="connsiteY5" fmla="*/ 4879934 h 5197464"/>
              <a:gd name="connsiteX6" fmla="*/ 5046514 w 5230328"/>
              <a:gd name="connsiteY6" fmla="*/ 5180752 h 5197464"/>
              <a:gd name="connsiteX7" fmla="*/ 4561915 w 5230328"/>
              <a:gd name="connsiteY7" fmla="*/ 5197464 h 5197464"/>
              <a:gd name="connsiteX8" fmla="*/ 4378102 w 5230328"/>
              <a:gd name="connsiteY8" fmla="*/ 5080479 h 5197464"/>
              <a:gd name="connsiteX9" fmla="*/ 4344681 w 5230328"/>
              <a:gd name="connsiteY9" fmla="*/ 3258860 h 5197464"/>
              <a:gd name="connsiteX10" fmla="*/ 2105499 w 5230328"/>
              <a:gd name="connsiteY10" fmla="*/ 852318 h 5197464"/>
              <a:gd name="connsiteX11" fmla="*/ 1854845 w 5230328"/>
              <a:gd name="connsiteY11" fmla="*/ 818893 h 5197464"/>
              <a:gd name="connsiteX12" fmla="*/ 50131 w 5230328"/>
              <a:gd name="connsiteY12" fmla="*/ 802181 h 5197464"/>
              <a:gd name="connsiteX13" fmla="*/ 0 w 5230328"/>
              <a:gd name="connsiteY13" fmla="*/ 334243 h 5197464"/>
              <a:gd name="connsiteX14" fmla="*/ 0 w 5230328"/>
              <a:gd name="connsiteY14" fmla="*/ 133697 h 519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230328" h="5197464">
                <a:moveTo>
                  <a:pt x="33421" y="50137"/>
                </a:moveTo>
                <a:lnTo>
                  <a:pt x="2122210" y="0"/>
                </a:lnTo>
                <a:lnTo>
                  <a:pt x="2623519" y="217258"/>
                </a:lnTo>
                <a:lnTo>
                  <a:pt x="5079935" y="2790921"/>
                </a:lnTo>
                <a:lnTo>
                  <a:pt x="5213617" y="3091739"/>
                </a:lnTo>
                <a:lnTo>
                  <a:pt x="5230328" y="4879934"/>
                </a:lnTo>
                <a:lnTo>
                  <a:pt x="5046514" y="5180752"/>
                </a:lnTo>
                <a:lnTo>
                  <a:pt x="4561915" y="5197464"/>
                </a:lnTo>
                <a:lnTo>
                  <a:pt x="4378102" y="5080479"/>
                </a:lnTo>
                <a:lnTo>
                  <a:pt x="4344681" y="3258860"/>
                </a:lnTo>
                <a:lnTo>
                  <a:pt x="2105499" y="852318"/>
                </a:lnTo>
                <a:lnTo>
                  <a:pt x="1854845" y="818893"/>
                </a:lnTo>
                <a:lnTo>
                  <a:pt x="50131" y="802181"/>
                </a:lnTo>
                <a:lnTo>
                  <a:pt x="0" y="334243"/>
                </a:lnTo>
                <a:lnTo>
                  <a:pt x="0" y="133697"/>
                </a:lnTo>
              </a:path>
            </a:pathLst>
          </a:custGeom>
          <a:solidFill>
            <a:srgbClr val="3D3374">
              <a:alpha val="18000"/>
            </a:srgbClr>
          </a:solidFill>
          <a:ln>
            <a:solidFill>
              <a:schemeClr val="tx1"/>
            </a:solidFill>
          </a:ln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48996" y="1553767"/>
            <a:ext cx="4791783" cy="4648736"/>
            <a:chOff x="3209017" y="2133601"/>
            <a:chExt cx="6814980" cy="6611535"/>
          </a:xfrm>
        </p:grpSpPr>
        <p:grpSp>
          <p:nvGrpSpPr>
            <p:cNvPr id="11" name="Group 10"/>
            <p:cNvGrpSpPr/>
            <p:nvPr/>
          </p:nvGrpSpPr>
          <p:grpSpPr>
            <a:xfrm>
              <a:off x="3209017" y="2133601"/>
              <a:ext cx="6814980" cy="6611535"/>
              <a:chOff x="5205953" y="1262718"/>
              <a:chExt cx="3502021" cy="3410841"/>
            </a:xfrm>
          </p:grpSpPr>
          <p:cxnSp>
            <p:nvCxnSpPr>
              <p:cNvPr id="12" name="Straight Connector 5"/>
              <p:cNvCxnSpPr>
                <a:cxnSpLocks noChangeShapeType="1"/>
              </p:cNvCxnSpPr>
              <p:nvPr/>
            </p:nvCxnSpPr>
            <p:spPr bwMode="auto">
              <a:xfrm>
                <a:off x="5736850" y="1545746"/>
                <a:ext cx="1135" cy="2886078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3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5555422" y="4196873"/>
                <a:ext cx="2870187" cy="4989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4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6215819" y="1578403"/>
                <a:ext cx="0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5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6683903" y="1578403"/>
                <a:ext cx="10886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6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7587413" y="1600175"/>
                <a:ext cx="0" cy="2607806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7" name="Straight Connector 13"/>
              <p:cNvCxnSpPr>
                <a:cxnSpLocks noChangeShapeType="1"/>
              </p:cNvCxnSpPr>
              <p:nvPr/>
            </p:nvCxnSpPr>
            <p:spPr bwMode="auto">
              <a:xfrm flipH="1">
                <a:off x="7141101" y="1589289"/>
                <a:ext cx="10886" cy="262957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8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8022840" y="1578403"/>
                <a:ext cx="8618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9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5729597" y="3298348"/>
                <a:ext cx="2663355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0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5718711" y="1926746"/>
                <a:ext cx="2630699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1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5742750" y="2383947"/>
                <a:ext cx="260666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2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5718711" y="3744662"/>
                <a:ext cx="2685127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23" name="TextBox 37"/>
              <p:cNvSpPr txBox="1">
                <a:spLocks noChangeArrowheads="1"/>
              </p:cNvSpPr>
              <p:nvPr/>
            </p:nvSpPr>
            <p:spPr bwMode="auto">
              <a:xfrm>
                <a:off x="7918013" y="4310265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5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4" name="TextBox 38"/>
              <p:cNvSpPr txBox="1">
                <a:spLocks noChangeArrowheads="1"/>
              </p:cNvSpPr>
              <p:nvPr/>
            </p:nvSpPr>
            <p:spPr bwMode="auto">
              <a:xfrm>
                <a:off x="7491544" y="4313441"/>
                <a:ext cx="256801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4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39"/>
              <p:cNvSpPr txBox="1">
                <a:spLocks noChangeArrowheads="1"/>
              </p:cNvSpPr>
              <p:nvPr/>
            </p:nvSpPr>
            <p:spPr bwMode="auto">
              <a:xfrm>
                <a:off x="7023459" y="4305730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3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40"/>
              <p:cNvSpPr txBox="1">
                <a:spLocks noChangeArrowheads="1"/>
              </p:cNvSpPr>
              <p:nvPr/>
            </p:nvSpPr>
            <p:spPr bwMode="auto">
              <a:xfrm>
                <a:off x="6566262" y="4294844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2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7" name="TextBox 41"/>
              <p:cNvSpPr txBox="1">
                <a:spLocks noChangeArrowheads="1"/>
              </p:cNvSpPr>
              <p:nvPr/>
            </p:nvSpPr>
            <p:spPr bwMode="auto">
              <a:xfrm>
                <a:off x="6109063" y="4294844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1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8" name="TextBox 43"/>
              <p:cNvSpPr txBox="1">
                <a:spLocks noChangeArrowheads="1"/>
              </p:cNvSpPr>
              <p:nvPr/>
            </p:nvSpPr>
            <p:spPr bwMode="auto">
              <a:xfrm>
                <a:off x="5362148" y="1742596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5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TextBox 44"/>
              <p:cNvSpPr txBox="1">
                <a:spLocks noChangeArrowheads="1"/>
              </p:cNvSpPr>
              <p:nvPr/>
            </p:nvSpPr>
            <p:spPr bwMode="auto">
              <a:xfrm>
                <a:off x="5362148" y="2199796"/>
                <a:ext cx="256801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4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TextBox 45"/>
              <p:cNvSpPr txBox="1">
                <a:spLocks noChangeArrowheads="1"/>
              </p:cNvSpPr>
              <p:nvPr/>
            </p:nvSpPr>
            <p:spPr bwMode="auto">
              <a:xfrm>
                <a:off x="5362148" y="2650647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3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1" name="TextBox 46"/>
              <p:cNvSpPr txBox="1">
                <a:spLocks noChangeArrowheads="1"/>
              </p:cNvSpPr>
              <p:nvPr/>
            </p:nvSpPr>
            <p:spPr bwMode="auto">
              <a:xfrm>
                <a:off x="5366231" y="3114197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2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TextBox 47"/>
              <p:cNvSpPr txBox="1">
                <a:spLocks noChangeArrowheads="1"/>
              </p:cNvSpPr>
              <p:nvPr/>
            </p:nvSpPr>
            <p:spPr bwMode="auto">
              <a:xfrm>
                <a:off x="5353078" y="3571398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1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3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5729591" y="2830261"/>
                <a:ext cx="2652475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34" name="TextBox 33"/>
              <p:cNvSpPr txBox="1"/>
              <p:nvPr/>
            </p:nvSpPr>
            <p:spPr>
              <a:xfrm>
                <a:off x="8190507" y="4289665"/>
                <a:ext cx="517467" cy="38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Yes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205953" y="1262718"/>
                <a:ext cx="448897" cy="38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</a:t>
                </a: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6128734" y="411477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6618590" y="4125662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7946639" y="4125661"/>
                <a:ext cx="174171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6128730" y="3657560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6618586" y="3668445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7946635" y="3668445"/>
                <a:ext cx="174171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6128730" y="3211233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6618586" y="3222119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7946636" y="3222119"/>
                <a:ext cx="174171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6128727" y="2743131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 bwMode="auto">
              <a:xfrm>
                <a:off x="6618582" y="275401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6139612" y="1850478"/>
                <a:ext cx="174171" cy="174172"/>
              </a:xfrm>
              <a:prstGeom prst="ellipse">
                <a:avLst/>
              </a:prstGeom>
              <a:solidFill>
                <a:srgbClr val="FF33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6607697" y="1850477"/>
                <a:ext cx="174171" cy="174172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5660631" y="3668442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5660631" y="322211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5660626" y="2754013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2" name="Oval 51"/>
              <p:cNvSpPr/>
              <p:nvPr/>
            </p:nvSpPr>
            <p:spPr bwMode="auto">
              <a:xfrm>
                <a:off x="5660626" y="1839588"/>
                <a:ext cx="174171" cy="174172"/>
              </a:xfrm>
              <a:prstGeom prst="ellipse">
                <a:avLst/>
              </a:prstGeom>
              <a:solidFill>
                <a:srgbClr val="FF33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7064896" y="2307678"/>
                <a:ext cx="174171" cy="174172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 bwMode="auto">
              <a:xfrm>
                <a:off x="7500325" y="2754033"/>
                <a:ext cx="174171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6117837" y="2296801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6607693" y="2307685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5649737" y="2296797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7064904" y="4114777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7064900" y="3657560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7064900" y="3211234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7064897" y="2743132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 bwMode="auto">
              <a:xfrm>
                <a:off x="7511227" y="4114776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>
                <a:off x="7511234" y="3657560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>
                <a:off x="7511243" y="3211230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88" name="Oval 87"/>
            <p:cNvSpPr/>
            <p:nvPr/>
          </p:nvSpPr>
          <p:spPr bwMode="auto">
            <a:xfrm>
              <a:off x="4064000" y="7620000"/>
              <a:ext cx="338939" cy="337613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84" y="267891"/>
            <a:ext cx="8228707" cy="1143000"/>
          </a:xfrm>
        </p:spPr>
        <p:txBody>
          <a:bodyPr/>
          <a:lstStyle/>
          <a:p>
            <a:r>
              <a:rPr lang="en-US" dirty="0" smtClean="0"/>
              <a:t>Evaluating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21</a:t>
            </a:fld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7036594" y="964406"/>
            <a:ext cx="2105644" cy="1321967"/>
            <a:chOff x="9702800" y="1752600"/>
            <a:chExt cx="3088739" cy="2124843"/>
          </a:xfrm>
        </p:grpSpPr>
        <p:sp>
          <p:nvSpPr>
            <p:cNvPr id="9" name="TextBox 77"/>
            <p:cNvSpPr txBox="1">
              <a:spLocks noChangeArrowheads="1"/>
            </p:cNvSpPr>
            <p:nvPr/>
          </p:nvSpPr>
          <p:spPr bwMode="auto">
            <a:xfrm>
              <a:off x="10083800" y="2362199"/>
              <a:ext cx="2707739" cy="82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30046" tIns="65023" rIns="130046" bIns="65023">
              <a:spAutoFit/>
            </a:bodyPr>
            <a:lstStyle/>
            <a:p>
              <a:r>
                <a:rPr lang="en-US" sz="2500" dirty="0"/>
                <a:t>decide PASS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9702800" y="1752600"/>
              <a:ext cx="2945910" cy="2124843"/>
              <a:chOff x="9702800" y="1752600"/>
              <a:chExt cx="2945910" cy="2124843"/>
            </a:xfrm>
          </p:grpSpPr>
          <p:sp>
            <p:nvSpPr>
              <p:cNvPr id="8" name="TextBox 4"/>
              <p:cNvSpPr txBox="1">
                <a:spLocks noChangeArrowheads="1"/>
              </p:cNvSpPr>
              <p:nvPr/>
            </p:nvSpPr>
            <p:spPr bwMode="auto">
              <a:xfrm>
                <a:off x="10080153" y="1752600"/>
                <a:ext cx="2069365" cy="829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046" tIns="65023" rIns="130046" bIns="65023">
                <a:spAutoFit/>
              </a:bodyPr>
              <a:lstStyle/>
              <a:p>
                <a:r>
                  <a:rPr lang="en-US" sz="2500" dirty="0"/>
                  <a:t>continue</a:t>
                </a:r>
              </a:p>
            </p:txBody>
          </p:sp>
          <p:sp>
            <p:nvSpPr>
              <p:cNvPr id="10" name="TextBox 78"/>
              <p:cNvSpPr txBox="1">
                <a:spLocks noChangeArrowheads="1"/>
              </p:cNvSpPr>
              <p:nvPr/>
            </p:nvSpPr>
            <p:spPr bwMode="auto">
              <a:xfrm>
                <a:off x="10083800" y="3047999"/>
                <a:ext cx="2564910" cy="829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046" tIns="65023" rIns="130046" bIns="65023">
                <a:spAutoFit/>
              </a:bodyPr>
              <a:lstStyle/>
              <a:p>
                <a:r>
                  <a:rPr lang="en-US" sz="2500" dirty="0"/>
                  <a:t>decide FAIL</a:t>
                </a:r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9702800" y="1981200"/>
                <a:ext cx="338939" cy="337613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 bwMode="auto">
              <a:xfrm>
                <a:off x="9702800" y="3276600"/>
                <a:ext cx="338939" cy="337613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 bwMode="auto">
              <a:xfrm>
                <a:off x="9702800" y="2590800"/>
                <a:ext cx="338939" cy="337613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</p:grpSp>
      </p:grpSp>
      <p:cxnSp>
        <p:nvCxnSpPr>
          <p:cNvPr id="70" name="Straight Connector 69"/>
          <p:cNvCxnSpPr/>
          <p:nvPr/>
        </p:nvCxnSpPr>
        <p:spPr bwMode="auto">
          <a:xfrm>
            <a:off x="3286125" y="4339828"/>
            <a:ext cx="642938" cy="0"/>
          </a:xfrm>
          <a:prstGeom prst="line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75" name="Rounded Rectangular Callout 74"/>
          <p:cNvSpPr/>
          <p:nvPr/>
        </p:nvSpPr>
        <p:spPr bwMode="auto">
          <a:xfrm>
            <a:off x="4786313" y="4179094"/>
            <a:ext cx="3643312" cy="1339453"/>
          </a:xfrm>
          <a:prstGeom prst="wedgeRoundRectCallout">
            <a:avLst>
              <a:gd name="adj1" fmla="val -73769"/>
              <a:gd name="adj2" fmla="val -4333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5" tIns="45718" rIns="91435" bIns="45718" numCol="1" rtlCol="0" anchor="t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2200" dirty="0">
                <a:solidFill>
                  <a:srgbClr val="0000FF"/>
                </a:solidFill>
              </a:rPr>
              <a:t>Pr. [reach (4, 2)] = </a:t>
            </a:r>
          </a:p>
          <a:p>
            <a:pPr defTabSz="914353"/>
            <a:r>
              <a:rPr lang="en-US" sz="2200" dirty="0">
                <a:solidFill>
                  <a:srgbClr val="0000FF"/>
                </a:solidFill>
              </a:rPr>
              <a:t>Pr. [reach (4, 1) &amp; get a No]+ Pr. [reach (3, 2) &amp; get a Yes]</a:t>
            </a: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3929063" y="4286250"/>
            <a:ext cx="0" cy="642938"/>
          </a:xfrm>
          <a:prstGeom prst="line">
            <a:avLst/>
          </a:prstGeom>
          <a:noFill/>
          <a:ln w="730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76" name="Rounded Rectangular Callout 75"/>
          <p:cNvSpPr/>
          <p:nvPr/>
        </p:nvSpPr>
        <p:spPr bwMode="auto">
          <a:xfrm>
            <a:off x="4196953" y="2303859"/>
            <a:ext cx="4071938" cy="1285875"/>
          </a:xfrm>
          <a:prstGeom prst="wedgeRoundRectCallout">
            <a:avLst>
              <a:gd name="adj1" fmla="val -77124"/>
              <a:gd name="adj2" fmla="val -20320"/>
              <a:gd name="adj3" fmla="val 16667"/>
            </a:avLst>
          </a:prstGeom>
          <a:solidFill>
            <a:srgbClr val="FBFB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5" tIns="45718" rIns="91435" bIns="45718" numCol="1" rtlCol="0" anchor="t" anchorCtr="0" compatLnSpc="1">
            <a:prstTxWarp prst="textNoShape">
              <a:avLst/>
            </a:prstTxWarp>
          </a:bodyPr>
          <a:lstStyle/>
          <a:p>
            <a:pPr defTabSz="914353"/>
            <a:r>
              <a:rPr lang="en-US" sz="2400" b="1" dirty="0"/>
              <a:t>Cost</a:t>
            </a:r>
            <a:r>
              <a:rPr lang="en-US" sz="2400" dirty="0"/>
              <a:t> =    (</a:t>
            </a:r>
            <a:r>
              <a:rPr lang="en-US" sz="2400" dirty="0" err="1"/>
              <a:t>x+y</a:t>
            </a:r>
            <a:r>
              <a:rPr lang="en-US" sz="2400" dirty="0"/>
              <a:t>) </a:t>
            </a:r>
            <a:r>
              <a:rPr lang="en-US" sz="2400" dirty="0" err="1"/>
              <a:t>Pr</a:t>
            </a:r>
            <a:r>
              <a:rPr lang="en-US" sz="2400" dirty="0"/>
              <a:t> [reach(</a:t>
            </a:r>
            <a:r>
              <a:rPr lang="en-US" sz="2400" dirty="0" err="1"/>
              <a:t>x,y</a:t>
            </a:r>
            <a:r>
              <a:rPr lang="en-US" sz="2400" dirty="0"/>
              <a:t>)]</a:t>
            </a:r>
            <a:endParaRPr lang="en-US" sz="2400" dirty="0">
              <a:solidFill>
                <a:schemeClr val="accent2"/>
              </a:solidFill>
              <a:latin typeface="Trebuchet MS" pitchFamily="34" charset="0"/>
            </a:endParaRPr>
          </a:p>
          <a:p>
            <a:pPr defTabSz="914353"/>
            <a:r>
              <a:rPr lang="en-US" sz="2400" b="1" dirty="0"/>
              <a:t>Error</a:t>
            </a:r>
            <a:r>
              <a:rPr lang="en-US" sz="2400" dirty="0"/>
              <a:t> =    </a:t>
            </a:r>
            <a:r>
              <a:rPr lang="en-US" sz="2400" dirty="0" err="1"/>
              <a:t>Pr</a:t>
            </a:r>
            <a:r>
              <a:rPr lang="en-US" sz="2400" dirty="0"/>
              <a:t> [reach   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/>
              <a:t>1] +             	    </a:t>
            </a:r>
            <a:r>
              <a:rPr lang="en-US" sz="2400" dirty="0" err="1"/>
              <a:t>Pr</a:t>
            </a:r>
            <a:r>
              <a:rPr lang="en-US" sz="2400" dirty="0"/>
              <a:t> [reach    </a:t>
            </a:r>
            <a:r>
              <a:rPr lang="en-US" sz="2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400" dirty="0"/>
              <a:t>0]</a:t>
            </a:r>
            <a:endParaRPr lang="en-US" sz="2400" dirty="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161359" y="2357438"/>
            <a:ext cx="499265" cy="481861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r>
              <a:rPr lang="en-US" sz="2500" b="1" dirty="0"/>
              <a:t>∑</a:t>
            </a:r>
            <a:r>
              <a:rPr lang="en-US" sz="2200" b="1" dirty="0"/>
              <a:t>  </a:t>
            </a:r>
            <a:r>
              <a:rPr lang="en-US" sz="2500" b="1" dirty="0"/>
              <a:t> </a:t>
            </a:r>
            <a:r>
              <a:rPr lang="en-US" sz="2200" b="1" dirty="0"/>
              <a:t> </a:t>
            </a:r>
            <a:endParaRPr lang="en-US" sz="2800" b="1" dirty="0"/>
          </a:p>
        </p:txBody>
      </p:sp>
      <p:sp>
        <p:nvSpPr>
          <p:cNvPr id="78" name="Rectangle 77"/>
          <p:cNvSpPr/>
          <p:nvPr/>
        </p:nvSpPr>
        <p:spPr>
          <a:xfrm>
            <a:off x="5214938" y="2732485"/>
            <a:ext cx="499265" cy="481861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r>
              <a:rPr lang="en-US" sz="2500" b="1" dirty="0"/>
              <a:t>∑</a:t>
            </a:r>
            <a:r>
              <a:rPr lang="en-US" sz="2200" b="1" dirty="0"/>
              <a:t>  </a:t>
            </a:r>
            <a:r>
              <a:rPr lang="en-US" sz="2500" b="1" dirty="0"/>
              <a:t> </a:t>
            </a:r>
            <a:r>
              <a:rPr lang="en-US" sz="2200" b="1" dirty="0"/>
              <a:t> </a:t>
            </a:r>
            <a:endParaRPr lang="en-US" sz="2800" b="1" dirty="0"/>
          </a:p>
        </p:txBody>
      </p:sp>
      <p:sp>
        <p:nvSpPr>
          <p:cNvPr id="79" name="Rectangle 78"/>
          <p:cNvSpPr/>
          <p:nvPr/>
        </p:nvSpPr>
        <p:spPr>
          <a:xfrm>
            <a:off x="5214938" y="3107531"/>
            <a:ext cx="499265" cy="481861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r>
              <a:rPr lang="en-US" sz="2500" b="1" dirty="0"/>
              <a:t>∑</a:t>
            </a:r>
            <a:r>
              <a:rPr lang="en-US" sz="2200" b="1" dirty="0"/>
              <a:t>  </a:t>
            </a:r>
            <a:r>
              <a:rPr lang="en-US" sz="2500" b="1" dirty="0"/>
              <a:t> </a:t>
            </a:r>
            <a:r>
              <a:rPr lang="en-US" sz="2200" b="1" dirty="0"/>
              <a:t> </a:t>
            </a:r>
            <a:endParaRPr lang="en-US" sz="2800" b="1" dirty="0"/>
          </a:p>
        </p:txBody>
      </p:sp>
      <p:sp>
        <p:nvSpPr>
          <p:cNvPr id="80" name="Oval 79"/>
          <p:cNvSpPr/>
          <p:nvPr/>
        </p:nvSpPr>
        <p:spPr bwMode="auto">
          <a:xfrm>
            <a:off x="6653174" y="3214688"/>
            <a:ext cx="231060" cy="210045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6653174" y="2893219"/>
            <a:ext cx="231060" cy="210045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39328" y="3536156"/>
            <a:ext cx="299906" cy="49580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800" b="1" dirty="0"/>
              <a:t>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41327" y="6107906"/>
            <a:ext cx="296550" cy="49580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33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5" grpId="0" animBg="1"/>
      <p:bldP spid="76" grpId="0" animBg="1"/>
      <p:bldP spid="77" grpId="0"/>
      <p:bldP spid="78" grpId="0"/>
      <p:bldP spid="79" grpId="0"/>
      <p:bldP spid="80" grpId="0" animBg="1"/>
      <p:bldP spid="8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78594" y="2571750"/>
            <a:ext cx="3683594" cy="1500188"/>
          </a:xfrm>
          <a:prstGeom prst="rect">
            <a:avLst/>
          </a:prstGeom>
          <a:solidFill>
            <a:srgbClr val="FEFFD9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31" y="1446610"/>
            <a:ext cx="4429125" cy="5304234"/>
          </a:xfrm>
        </p:spPr>
        <p:txBody>
          <a:bodyPr/>
          <a:lstStyle/>
          <a:p>
            <a:pPr marL="0" indent="0">
              <a:spcBef>
                <a:spcPts val="703"/>
              </a:spcBef>
              <a:buNone/>
            </a:pPr>
            <a:endParaRPr lang="en-US" sz="2800" dirty="0"/>
          </a:p>
          <a:p>
            <a:pPr marL="0" indent="0">
              <a:spcBef>
                <a:spcPts val="703"/>
              </a:spcBef>
              <a:buNone/>
            </a:pPr>
            <a:endParaRPr lang="en-US" sz="2800" dirty="0" smtClean="0"/>
          </a:p>
          <a:p>
            <a:pPr marL="0" indent="0">
              <a:spcBef>
                <a:spcPts val="703"/>
              </a:spcBef>
              <a:buNone/>
            </a:pPr>
            <a:r>
              <a:rPr lang="en-US" sz="2800" dirty="0" smtClean="0"/>
              <a:t>For </a:t>
            </a:r>
            <a:r>
              <a:rPr lang="en-US" sz="2800" dirty="0"/>
              <a:t>all strategies:</a:t>
            </a:r>
          </a:p>
          <a:p>
            <a:pPr>
              <a:spcBef>
                <a:spcPts val="703"/>
              </a:spcBef>
            </a:pPr>
            <a:r>
              <a:rPr lang="en-US" sz="2800" dirty="0"/>
              <a:t>Evaluate cost &amp; error</a:t>
            </a:r>
          </a:p>
          <a:p>
            <a:pPr marL="0" indent="0">
              <a:spcBef>
                <a:spcPts val="703"/>
              </a:spcBef>
              <a:buNone/>
            </a:pPr>
            <a:r>
              <a:rPr lang="en-US" sz="2800" dirty="0"/>
              <a:t>Return the </a:t>
            </a:r>
            <a:r>
              <a:rPr lang="en-US" sz="2800" dirty="0" smtClean="0"/>
              <a:t>best</a:t>
            </a:r>
          </a:p>
          <a:p>
            <a:pPr marL="0" indent="0">
              <a:spcBef>
                <a:spcPts val="703"/>
              </a:spcBef>
              <a:buNone/>
            </a:pPr>
            <a:endParaRPr lang="en-US" sz="2800" b="1" dirty="0" smtClean="0"/>
          </a:p>
          <a:p>
            <a:pPr marL="0" indent="0">
              <a:spcBef>
                <a:spcPts val="703"/>
              </a:spcBef>
              <a:buNone/>
            </a:pPr>
            <a:r>
              <a:rPr lang="en-US" sz="2800" b="1" dirty="0" smtClean="0">
                <a:solidFill>
                  <a:srgbClr val="0000FF"/>
                </a:solidFill>
              </a:rPr>
              <a:t>O</a:t>
            </a:r>
            <a:r>
              <a:rPr lang="en-US" sz="2800" b="1" dirty="0">
                <a:solidFill>
                  <a:srgbClr val="0000FF"/>
                </a:solidFill>
              </a:rPr>
              <a:t>(3</a:t>
            </a:r>
            <a:r>
              <a:rPr lang="en-US" sz="2800" b="1" baseline="30000" dirty="0">
                <a:solidFill>
                  <a:srgbClr val="0000FF"/>
                </a:solidFill>
              </a:rPr>
              <a:t>g</a:t>
            </a:r>
            <a:r>
              <a:rPr lang="en-US" sz="2800" b="1" dirty="0">
                <a:solidFill>
                  <a:srgbClr val="0000FF"/>
                </a:solidFill>
              </a:rPr>
              <a:t>), g = O(m</a:t>
            </a:r>
            <a:r>
              <a:rPr lang="en-US" sz="2800" b="1" baseline="30000" dirty="0">
                <a:solidFill>
                  <a:srgbClr val="0000FF"/>
                </a:solidFill>
              </a:rPr>
              <a:t>2</a:t>
            </a:r>
            <a:r>
              <a:rPr lang="en-US" sz="2800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spcBef>
                <a:spcPts val="703"/>
              </a:spcBef>
              <a:buNone/>
            </a:pPr>
            <a:endParaRPr lang="en-US" sz="2800" b="1" dirty="0"/>
          </a:p>
          <a:p>
            <a:pPr marL="0" indent="0">
              <a:spcBef>
                <a:spcPts val="703"/>
              </a:spcBef>
              <a:buNone/>
            </a:pP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22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302284" y="1500188"/>
            <a:ext cx="4959740" cy="4634973"/>
            <a:chOff x="3209018" y="2133601"/>
            <a:chExt cx="7053853" cy="6591963"/>
          </a:xfrm>
        </p:grpSpPr>
        <p:grpSp>
          <p:nvGrpSpPr>
            <p:cNvPr id="50" name="Group 49"/>
            <p:cNvGrpSpPr/>
            <p:nvPr/>
          </p:nvGrpSpPr>
          <p:grpSpPr>
            <a:xfrm>
              <a:off x="3209018" y="2133601"/>
              <a:ext cx="7053853" cy="6591963"/>
              <a:chOff x="5205953" y="1262718"/>
              <a:chExt cx="3624771" cy="3400744"/>
            </a:xfrm>
          </p:grpSpPr>
          <p:cxnSp>
            <p:nvCxnSpPr>
              <p:cNvPr id="52" name="Straight Connector 5"/>
              <p:cNvCxnSpPr>
                <a:cxnSpLocks noChangeShapeType="1"/>
              </p:cNvCxnSpPr>
              <p:nvPr/>
            </p:nvCxnSpPr>
            <p:spPr bwMode="auto">
              <a:xfrm>
                <a:off x="5736850" y="1545746"/>
                <a:ext cx="1135" cy="2886078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3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5555422" y="4196873"/>
                <a:ext cx="2870187" cy="4989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54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6215819" y="1578403"/>
                <a:ext cx="0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55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6683903" y="1578403"/>
                <a:ext cx="10886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56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7587413" y="1600175"/>
                <a:ext cx="0" cy="2607806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57" name="Straight Connector 13"/>
              <p:cNvCxnSpPr>
                <a:cxnSpLocks noChangeShapeType="1"/>
              </p:cNvCxnSpPr>
              <p:nvPr/>
            </p:nvCxnSpPr>
            <p:spPr bwMode="auto">
              <a:xfrm flipH="1">
                <a:off x="7141101" y="1589289"/>
                <a:ext cx="10886" cy="2629578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58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8022840" y="1578403"/>
                <a:ext cx="8618" cy="265135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59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5729597" y="3298348"/>
                <a:ext cx="2663355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60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5718711" y="1926746"/>
                <a:ext cx="2630699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61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5742750" y="2383947"/>
                <a:ext cx="260666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62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5718711" y="3744662"/>
                <a:ext cx="2685127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63" name="TextBox 37"/>
              <p:cNvSpPr txBox="1">
                <a:spLocks noChangeArrowheads="1"/>
              </p:cNvSpPr>
              <p:nvPr/>
            </p:nvSpPr>
            <p:spPr bwMode="auto">
              <a:xfrm>
                <a:off x="7918013" y="4310265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5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4" name="TextBox 38"/>
              <p:cNvSpPr txBox="1">
                <a:spLocks noChangeArrowheads="1"/>
              </p:cNvSpPr>
              <p:nvPr/>
            </p:nvSpPr>
            <p:spPr bwMode="auto">
              <a:xfrm>
                <a:off x="7491544" y="4313441"/>
                <a:ext cx="256801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4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5" name="TextBox 39"/>
              <p:cNvSpPr txBox="1">
                <a:spLocks noChangeArrowheads="1"/>
              </p:cNvSpPr>
              <p:nvPr/>
            </p:nvSpPr>
            <p:spPr bwMode="auto">
              <a:xfrm>
                <a:off x="7023459" y="4305730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3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6" name="TextBox 40"/>
              <p:cNvSpPr txBox="1">
                <a:spLocks noChangeArrowheads="1"/>
              </p:cNvSpPr>
              <p:nvPr/>
            </p:nvSpPr>
            <p:spPr bwMode="auto">
              <a:xfrm>
                <a:off x="6566262" y="4294844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2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TextBox 41"/>
              <p:cNvSpPr txBox="1">
                <a:spLocks noChangeArrowheads="1"/>
              </p:cNvSpPr>
              <p:nvPr/>
            </p:nvSpPr>
            <p:spPr bwMode="auto">
              <a:xfrm>
                <a:off x="6109063" y="4294844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1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8" name="TextBox 43"/>
              <p:cNvSpPr txBox="1">
                <a:spLocks noChangeArrowheads="1"/>
              </p:cNvSpPr>
              <p:nvPr/>
            </p:nvSpPr>
            <p:spPr bwMode="auto">
              <a:xfrm>
                <a:off x="5362148" y="1742596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5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9" name="TextBox 44"/>
              <p:cNvSpPr txBox="1">
                <a:spLocks noChangeArrowheads="1"/>
              </p:cNvSpPr>
              <p:nvPr/>
            </p:nvSpPr>
            <p:spPr bwMode="auto">
              <a:xfrm>
                <a:off x="5362148" y="2199796"/>
                <a:ext cx="256801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4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0" name="TextBox 45"/>
              <p:cNvSpPr txBox="1">
                <a:spLocks noChangeArrowheads="1"/>
              </p:cNvSpPr>
              <p:nvPr/>
            </p:nvSpPr>
            <p:spPr bwMode="auto">
              <a:xfrm>
                <a:off x="5362148" y="2650647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3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1" name="TextBox 46"/>
              <p:cNvSpPr txBox="1">
                <a:spLocks noChangeArrowheads="1"/>
              </p:cNvSpPr>
              <p:nvPr/>
            </p:nvSpPr>
            <p:spPr bwMode="auto">
              <a:xfrm>
                <a:off x="5366231" y="3114197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2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2" name="TextBox 47"/>
              <p:cNvSpPr txBox="1">
                <a:spLocks noChangeArrowheads="1"/>
              </p:cNvSpPr>
              <p:nvPr/>
            </p:nvSpPr>
            <p:spPr bwMode="auto">
              <a:xfrm>
                <a:off x="5353078" y="3571398"/>
                <a:ext cx="253717" cy="3500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1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73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5729591" y="2830261"/>
                <a:ext cx="2652475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74" name="TextBox 73"/>
              <p:cNvSpPr txBox="1"/>
              <p:nvPr/>
            </p:nvSpPr>
            <p:spPr>
              <a:xfrm>
                <a:off x="8313256" y="4278061"/>
                <a:ext cx="517468" cy="38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Yes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205953" y="1262718"/>
                <a:ext cx="448897" cy="383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6128734" y="411477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77" name="Oval 76"/>
              <p:cNvSpPr/>
              <p:nvPr/>
            </p:nvSpPr>
            <p:spPr bwMode="auto">
              <a:xfrm>
                <a:off x="6618590" y="4125662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 bwMode="auto">
              <a:xfrm>
                <a:off x="7946639" y="4125661"/>
                <a:ext cx="174171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6128730" y="3657560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 bwMode="auto">
              <a:xfrm>
                <a:off x="6618586" y="3668445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6128730" y="3211233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6618586" y="3222119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 bwMode="auto">
              <a:xfrm>
                <a:off x="6128727" y="2743131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>
                <a:off x="6618582" y="2754016"/>
                <a:ext cx="174171" cy="174172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 bwMode="auto">
              <a:xfrm>
                <a:off x="5660631" y="3668442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 bwMode="auto">
              <a:xfrm>
                <a:off x="5660631" y="322211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 bwMode="auto">
              <a:xfrm>
                <a:off x="5660626" y="2754013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5660626" y="1839588"/>
                <a:ext cx="174171" cy="174172"/>
              </a:xfrm>
              <a:prstGeom prst="ellipse">
                <a:avLst/>
              </a:prstGeom>
              <a:solidFill>
                <a:srgbClr val="FF33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 bwMode="auto">
              <a:xfrm>
                <a:off x="6117837" y="2296801"/>
                <a:ext cx="174171" cy="174172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>
                <a:off x="5649737" y="2296797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 bwMode="auto">
              <a:xfrm>
                <a:off x="7064904" y="4114777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 bwMode="auto">
              <a:xfrm>
                <a:off x="7064900" y="3657560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 bwMode="auto">
              <a:xfrm>
                <a:off x="7064900" y="3211234"/>
                <a:ext cx="174172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>
                <a:off x="7511227" y="4114776"/>
                <a:ext cx="174172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>
                <a:off x="7511234" y="3657560"/>
                <a:ext cx="174172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51" name="Oval 50"/>
            <p:cNvSpPr/>
            <p:nvPr/>
          </p:nvSpPr>
          <p:spPr bwMode="auto">
            <a:xfrm>
              <a:off x="4064000" y="7620000"/>
              <a:ext cx="338939" cy="337613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0062" y="1178719"/>
            <a:ext cx="3375422" cy="1285875"/>
            <a:chOff x="4368800" y="1524000"/>
            <a:chExt cx="5486400" cy="1828800"/>
          </a:xfrm>
        </p:grpSpPr>
        <p:sp>
          <p:nvSpPr>
            <p:cNvPr id="5" name="Rounded Rectangular Callout 4"/>
            <p:cNvSpPr/>
            <p:nvPr/>
          </p:nvSpPr>
          <p:spPr bwMode="auto">
            <a:xfrm>
              <a:off x="4368800" y="1524000"/>
              <a:ext cx="5486400" cy="1828800"/>
            </a:xfrm>
            <a:prstGeom prst="wedgeRoundRectCallo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63500" dist="38100" dir="2700000" algn="tl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703"/>
                </a:spcBef>
              </a:pPr>
              <a:r>
                <a:rPr lang="en-US" sz="3100" dirty="0"/>
                <a:t>For each grid point</a:t>
              </a:r>
            </a:p>
            <a:p>
              <a:pPr>
                <a:spcBef>
                  <a:spcPts val="703"/>
                </a:spcBef>
              </a:pPr>
              <a:r>
                <a:rPr lang="en-US" sz="3100" dirty="0"/>
                <a:t>Assign   ,   </a:t>
              </a:r>
              <a:r>
                <a:rPr lang="en-US" sz="3100" dirty="0" smtClean="0"/>
                <a:t> or</a:t>
              </a:r>
              <a:endParaRPr lang="en-US" sz="3100" dirty="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6352454" y="2667000"/>
              <a:ext cx="2070190" cy="381000"/>
              <a:chOff x="1094654" y="6096000"/>
              <a:chExt cx="2070190" cy="381000"/>
            </a:xfrm>
          </p:grpSpPr>
          <p:sp>
            <p:nvSpPr>
              <p:cNvPr id="46" name="Oval 45"/>
              <p:cNvSpPr/>
              <p:nvPr/>
            </p:nvSpPr>
            <p:spPr bwMode="auto">
              <a:xfrm>
                <a:off x="1094654" y="6096000"/>
                <a:ext cx="418454" cy="38100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7" name="Oval 46"/>
              <p:cNvSpPr/>
              <p:nvPr/>
            </p:nvSpPr>
            <p:spPr bwMode="auto">
              <a:xfrm>
                <a:off x="1701301" y="6096000"/>
                <a:ext cx="404364" cy="381000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 bwMode="auto">
              <a:xfrm>
                <a:off x="2735118" y="6096000"/>
                <a:ext cx="429726" cy="381000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648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Approach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0" y="1163105"/>
            <a:ext cx="84582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Try all “hollow”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755A4-E50A-4450-859E-95F74E0950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92250" y="1278320"/>
            <a:ext cx="1881845" cy="523220"/>
          </a:xfrm>
          <a:prstGeom prst="rect">
            <a:avLst/>
          </a:prstGeom>
          <a:solidFill>
            <a:srgbClr val="FBFBD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Too Long!</a:t>
            </a:r>
            <a:endParaRPr lang="en-US" sz="2800" dirty="0"/>
          </a:p>
        </p:txBody>
      </p:sp>
      <p:cxnSp>
        <p:nvCxnSpPr>
          <p:cNvPr id="90" name="Straight Connector 5"/>
          <p:cNvCxnSpPr>
            <a:cxnSpLocks noChangeShapeType="1"/>
          </p:cNvCxnSpPr>
          <p:nvPr/>
        </p:nvCxnSpPr>
        <p:spPr bwMode="auto">
          <a:xfrm flipH="1">
            <a:off x="4994455" y="3313785"/>
            <a:ext cx="9462" cy="2556993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1" name="Straight Connector 7"/>
          <p:cNvCxnSpPr>
            <a:cxnSpLocks noChangeShapeType="1"/>
          </p:cNvCxnSpPr>
          <p:nvPr/>
        </p:nvCxnSpPr>
        <p:spPr bwMode="auto">
          <a:xfrm flipV="1">
            <a:off x="4811892" y="5618085"/>
            <a:ext cx="3878905" cy="17743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2" name="Straight Connector 10"/>
          <p:cNvCxnSpPr>
            <a:cxnSpLocks noChangeShapeType="1"/>
          </p:cNvCxnSpPr>
          <p:nvPr/>
        </p:nvCxnSpPr>
        <p:spPr bwMode="auto">
          <a:xfrm>
            <a:off x="5464777" y="3352190"/>
            <a:ext cx="7515" cy="252335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3" name="Straight Connector 11"/>
          <p:cNvCxnSpPr>
            <a:cxnSpLocks noChangeShapeType="1"/>
          </p:cNvCxnSpPr>
          <p:nvPr/>
        </p:nvCxnSpPr>
        <p:spPr bwMode="auto">
          <a:xfrm>
            <a:off x="5925637" y="3313785"/>
            <a:ext cx="3855" cy="2561756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4" name="Straight Connector 12"/>
          <p:cNvCxnSpPr>
            <a:cxnSpLocks noChangeShapeType="1"/>
          </p:cNvCxnSpPr>
          <p:nvPr/>
        </p:nvCxnSpPr>
        <p:spPr bwMode="auto">
          <a:xfrm flipH="1">
            <a:off x="6843892" y="3313785"/>
            <a:ext cx="3465" cy="2561756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5" name="Straight Connector 13"/>
          <p:cNvCxnSpPr>
            <a:cxnSpLocks noChangeShapeType="1"/>
          </p:cNvCxnSpPr>
          <p:nvPr/>
        </p:nvCxnSpPr>
        <p:spPr bwMode="auto">
          <a:xfrm>
            <a:off x="6386497" y="3313785"/>
            <a:ext cx="195" cy="2561756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6" name="Straight Connector 14"/>
          <p:cNvCxnSpPr>
            <a:cxnSpLocks noChangeShapeType="1"/>
          </p:cNvCxnSpPr>
          <p:nvPr/>
        </p:nvCxnSpPr>
        <p:spPr bwMode="auto">
          <a:xfrm flipH="1">
            <a:off x="7266167" y="3352190"/>
            <a:ext cx="3645" cy="252335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7" name="Straight Connector 15"/>
          <p:cNvCxnSpPr>
            <a:cxnSpLocks noChangeShapeType="1"/>
          </p:cNvCxnSpPr>
          <p:nvPr/>
        </p:nvCxnSpPr>
        <p:spPr bwMode="auto">
          <a:xfrm flipH="1">
            <a:off x="7758292" y="3352190"/>
            <a:ext cx="10785" cy="252335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8" name="Straight Connector 18"/>
          <p:cNvCxnSpPr>
            <a:cxnSpLocks noChangeShapeType="1"/>
          </p:cNvCxnSpPr>
          <p:nvPr/>
        </p:nvCxnSpPr>
        <p:spPr bwMode="auto">
          <a:xfrm flipH="1">
            <a:off x="8215492" y="3352190"/>
            <a:ext cx="14445" cy="252335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9" name="Straight Connector 19"/>
          <p:cNvCxnSpPr>
            <a:cxnSpLocks noChangeShapeType="1"/>
          </p:cNvCxnSpPr>
          <p:nvPr/>
        </p:nvCxnSpPr>
        <p:spPr bwMode="auto">
          <a:xfrm>
            <a:off x="5464777" y="3352190"/>
            <a:ext cx="7515" cy="2518588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0" name="Straight Connector 20"/>
          <p:cNvCxnSpPr>
            <a:cxnSpLocks noChangeShapeType="1"/>
          </p:cNvCxnSpPr>
          <p:nvPr/>
        </p:nvCxnSpPr>
        <p:spPr bwMode="auto">
          <a:xfrm flipV="1">
            <a:off x="4811892" y="4734770"/>
            <a:ext cx="3878905" cy="2533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3" name="Straight Connector 29"/>
          <p:cNvCxnSpPr>
            <a:cxnSpLocks noChangeShapeType="1"/>
          </p:cNvCxnSpPr>
          <p:nvPr/>
        </p:nvCxnSpPr>
        <p:spPr bwMode="auto">
          <a:xfrm flipV="1">
            <a:off x="4846817" y="3813050"/>
            <a:ext cx="3843980" cy="9853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4" name="Straight Connector 30"/>
          <p:cNvCxnSpPr>
            <a:cxnSpLocks noChangeShapeType="1"/>
          </p:cNvCxnSpPr>
          <p:nvPr/>
        </p:nvCxnSpPr>
        <p:spPr bwMode="auto">
          <a:xfrm flipV="1">
            <a:off x="4846817" y="4273910"/>
            <a:ext cx="3843980" cy="6193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5" name="Straight Connector 31"/>
          <p:cNvCxnSpPr>
            <a:cxnSpLocks noChangeShapeType="1"/>
          </p:cNvCxnSpPr>
          <p:nvPr/>
        </p:nvCxnSpPr>
        <p:spPr bwMode="auto">
          <a:xfrm>
            <a:off x="4811892" y="5194503"/>
            <a:ext cx="3878905" cy="1127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06" name="TextBox 36"/>
          <p:cNvSpPr txBox="1">
            <a:spLocks noChangeArrowheads="1"/>
          </p:cNvSpPr>
          <p:nvPr/>
        </p:nvSpPr>
        <p:spPr bwMode="auto">
          <a:xfrm>
            <a:off x="7607480" y="577552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</a:t>
            </a:r>
            <a:endParaRPr lang="en-US"/>
          </a:p>
        </p:txBody>
      </p:sp>
      <p:sp>
        <p:nvSpPr>
          <p:cNvPr id="107" name="TextBox 37"/>
          <p:cNvSpPr txBox="1">
            <a:spLocks noChangeArrowheads="1"/>
          </p:cNvSpPr>
          <p:nvPr/>
        </p:nvSpPr>
        <p:spPr bwMode="auto">
          <a:xfrm>
            <a:off x="7131230" y="5781878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5</a:t>
            </a:r>
            <a:endParaRPr lang="en-US"/>
          </a:p>
        </p:txBody>
      </p:sp>
      <p:sp>
        <p:nvSpPr>
          <p:cNvPr id="108" name="TextBox 38"/>
          <p:cNvSpPr txBox="1">
            <a:spLocks noChangeArrowheads="1"/>
          </p:cNvSpPr>
          <p:nvPr/>
        </p:nvSpPr>
        <p:spPr bwMode="auto">
          <a:xfrm>
            <a:off x="6693080" y="5785053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  <a:endParaRPr lang="en-US"/>
          </a:p>
        </p:txBody>
      </p:sp>
      <p:sp>
        <p:nvSpPr>
          <p:cNvPr id="109" name="TextBox 39"/>
          <p:cNvSpPr txBox="1">
            <a:spLocks noChangeArrowheads="1"/>
          </p:cNvSpPr>
          <p:nvPr/>
        </p:nvSpPr>
        <p:spPr bwMode="auto">
          <a:xfrm>
            <a:off x="6235880" y="578822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110" name="TextBox 40"/>
          <p:cNvSpPr txBox="1">
            <a:spLocks noChangeArrowheads="1"/>
          </p:cNvSpPr>
          <p:nvPr/>
        </p:nvSpPr>
        <p:spPr bwMode="auto">
          <a:xfrm>
            <a:off x="5778680" y="578822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111" name="TextBox 41"/>
          <p:cNvSpPr txBox="1">
            <a:spLocks noChangeArrowheads="1"/>
          </p:cNvSpPr>
          <p:nvPr/>
        </p:nvSpPr>
        <p:spPr bwMode="auto">
          <a:xfrm>
            <a:off x="5321480" y="578822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114" name="TextBox 44"/>
          <p:cNvSpPr txBox="1">
            <a:spLocks noChangeArrowheads="1"/>
          </p:cNvSpPr>
          <p:nvPr/>
        </p:nvSpPr>
        <p:spPr bwMode="auto">
          <a:xfrm>
            <a:off x="4575355" y="3638753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  <a:endParaRPr lang="en-US"/>
          </a:p>
        </p:txBody>
      </p:sp>
      <p:sp>
        <p:nvSpPr>
          <p:cNvPr id="115" name="TextBox 45"/>
          <p:cNvSpPr txBox="1">
            <a:spLocks noChangeArrowheads="1"/>
          </p:cNvSpPr>
          <p:nvPr/>
        </p:nvSpPr>
        <p:spPr bwMode="auto">
          <a:xfrm>
            <a:off x="4575355" y="4089603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116" name="TextBox 46"/>
          <p:cNvSpPr txBox="1">
            <a:spLocks noChangeArrowheads="1"/>
          </p:cNvSpPr>
          <p:nvPr/>
        </p:nvSpPr>
        <p:spPr bwMode="auto">
          <a:xfrm>
            <a:off x="4546780" y="4553153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117" name="TextBox 47"/>
          <p:cNvSpPr txBox="1">
            <a:spLocks noChangeArrowheads="1"/>
          </p:cNvSpPr>
          <p:nvPr/>
        </p:nvSpPr>
        <p:spPr bwMode="auto">
          <a:xfrm>
            <a:off x="4511855" y="5010353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118" name="TextBox 48"/>
          <p:cNvSpPr txBox="1">
            <a:spLocks noChangeArrowheads="1"/>
          </p:cNvSpPr>
          <p:nvPr/>
        </p:nvSpPr>
        <p:spPr bwMode="auto">
          <a:xfrm>
            <a:off x="8393113" y="5819963"/>
            <a:ext cx="7508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NOs</a:t>
            </a:r>
          </a:p>
        </p:txBody>
      </p:sp>
      <p:sp>
        <p:nvSpPr>
          <p:cNvPr id="119" name="TextBox 49"/>
          <p:cNvSpPr txBox="1">
            <a:spLocks noChangeArrowheads="1"/>
          </p:cNvSpPr>
          <p:nvPr/>
        </p:nvSpPr>
        <p:spPr bwMode="auto">
          <a:xfrm>
            <a:off x="4235817" y="3160165"/>
            <a:ext cx="8858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YESs</a:t>
            </a:r>
          </a:p>
        </p:txBody>
      </p:sp>
      <p:cxnSp>
        <p:nvCxnSpPr>
          <p:cNvPr id="120" name="Straight Connector 4"/>
          <p:cNvCxnSpPr>
            <a:cxnSpLocks noChangeShapeType="1"/>
          </p:cNvCxnSpPr>
          <p:nvPr/>
        </p:nvCxnSpPr>
        <p:spPr bwMode="auto">
          <a:xfrm flipV="1">
            <a:off x="5492397" y="3822903"/>
            <a:ext cx="0" cy="960125"/>
          </a:xfrm>
          <a:prstGeom prst="line">
            <a:avLst/>
          </a:prstGeom>
          <a:noFill/>
          <a:ln w="635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4993132" y="4744623"/>
            <a:ext cx="460860" cy="2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4"/>
          <p:cNvCxnSpPr>
            <a:cxnSpLocks noChangeShapeType="1"/>
          </p:cNvCxnSpPr>
          <p:nvPr/>
        </p:nvCxnSpPr>
        <p:spPr bwMode="auto">
          <a:xfrm flipV="1">
            <a:off x="5914852" y="3822903"/>
            <a:ext cx="0" cy="960125"/>
          </a:xfrm>
          <a:prstGeom prst="line">
            <a:avLst/>
          </a:prstGeom>
          <a:noFill/>
          <a:ln w="635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24" name="Straight Connector 123"/>
          <p:cNvCxnSpPr/>
          <p:nvPr/>
        </p:nvCxnSpPr>
        <p:spPr bwMode="auto">
          <a:xfrm>
            <a:off x="5492397" y="3822903"/>
            <a:ext cx="422455" cy="0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5953257" y="4744623"/>
            <a:ext cx="883315" cy="0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4"/>
          <p:cNvCxnSpPr>
            <a:cxnSpLocks noChangeShapeType="1"/>
          </p:cNvCxnSpPr>
          <p:nvPr/>
        </p:nvCxnSpPr>
        <p:spPr bwMode="auto">
          <a:xfrm flipV="1">
            <a:off x="6836572" y="4283763"/>
            <a:ext cx="0" cy="460860"/>
          </a:xfrm>
          <a:prstGeom prst="line">
            <a:avLst/>
          </a:prstGeom>
          <a:noFill/>
          <a:ln w="635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27" name="Straight Connector 126"/>
          <p:cNvCxnSpPr/>
          <p:nvPr/>
        </p:nvCxnSpPr>
        <p:spPr bwMode="auto">
          <a:xfrm flipV="1">
            <a:off x="6414117" y="4283763"/>
            <a:ext cx="460860" cy="2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4"/>
          <p:cNvCxnSpPr>
            <a:cxnSpLocks noChangeShapeType="1"/>
          </p:cNvCxnSpPr>
          <p:nvPr/>
        </p:nvCxnSpPr>
        <p:spPr bwMode="auto">
          <a:xfrm flipV="1">
            <a:off x="6377035" y="3774645"/>
            <a:ext cx="0" cy="537669"/>
          </a:xfrm>
          <a:prstGeom prst="line">
            <a:avLst/>
          </a:prstGeom>
          <a:noFill/>
          <a:ln w="635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6414117" y="3822903"/>
            <a:ext cx="652885" cy="2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50"/>
          <p:cNvCxnSpPr>
            <a:cxnSpLocks noChangeShapeType="1"/>
          </p:cNvCxnSpPr>
          <p:nvPr/>
        </p:nvCxnSpPr>
        <p:spPr bwMode="auto">
          <a:xfrm>
            <a:off x="7298755" y="5618085"/>
            <a:ext cx="921720" cy="0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1" name="Straight Connector 50"/>
          <p:cNvCxnSpPr>
            <a:cxnSpLocks noChangeShapeType="1"/>
          </p:cNvCxnSpPr>
          <p:nvPr/>
        </p:nvCxnSpPr>
        <p:spPr bwMode="auto">
          <a:xfrm flipH="1" flipV="1">
            <a:off x="8220475" y="4235505"/>
            <a:ext cx="9463" cy="1382580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2" name="Straight Connector 50"/>
          <p:cNvCxnSpPr>
            <a:cxnSpLocks noChangeShapeType="1"/>
          </p:cNvCxnSpPr>
          <p:nvPr/>
        </p:nvCxnSpPr>
        <p:spPr bwMode="auto">
          <a:xfrm>
            <a:off x="7298755" y="4273910"/>
            <a:ext cx="960125" cy="0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3" name="Straight Connector 50"/>
          <p:cNvCxnSpPr>
            <a:cxnSpLocks noChangeShapeType="1"/>
          </p:cNvCxnSpPr>
          <p:nvPr/>
        </p:nvCxnSpPr>
        <p:spPr bwMode="auto">
          <a:xfrm flipV="1">
            <a:off x="7067002" y="3813050"/>
            <a:ext cx="202810" cy="9853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4" name="Straight Connector 50"/>
          <p:cNvCxnSpPr>
            <a:cxnSpLocks noChangeShapeType="1"/>
          </p:cNvCxnSpPr>
          <p:nvPr/>
        </p:nvCxnSpPr>
        <p:spPr bwMode="auto">
          <a:xfrm flipV="1">
            <a:off x="7269812" y="3851455"/>
            <a:ext cx="0" cy="445605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2" name="Straight Connector 5"/>
          <p:cNvCxnSpPr>
            <a:cxnSpLocks noChangeShapeType="1"/>
          </p:cNvCxnSpPr>
          <p:nvPr/>
        </p:nvCxnSpPr>
        <p:spPr bwMode="auto">
          <a:xfrm flipH="1">
            <a:off x="1230765" y="3352190"/>
            <a:ext cx="9462" cy="2556993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3" name="Straight Connector 7"/>
          <p:cNvCxnSpPr>
            <a:cxnSpLocks noChangeShapeType="1"/>
          </p:cNvCxnSpPr>
          <p:nvPr/>
        </p:nvCxnSpPr>
        <p:spPr bwMode="auto">
          <a:xfrm flipV="1">
            <a:off x="1048202" y="5656490"/>
            <a:ext cx="2459725" cy="17744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4" name="Straight Connector 10"/>
          <p:cNvCxnSpPr>
            <a:cxnSpLocks noChangeShapeType="1"/>
          </p:cNvCxnSpPr>
          <p:nvPr/>
        </p:nvCxnSpPr>
        <p:spPr bwMode="auto">
          <a:xfrm>
            <a:off x="1701087" y="3390595"/>
            <a:ext cx="7515" cy="252335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85" name="Straight Connector 11"/>
          <p:cNvCxnSpPr>
            <a:cxnSpLocks noChangeShapeType="1"/>
          </p:cNvCxnSpPr>
          <p:nvPr/>
        </p:nvCxnSpPr>
        <p:spPr bwMode="auto">
          <a:xfrm>
            <a:off x="2161947" y="3352190"/>
            <a:ext cx="3855" cy="2561756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86" name="Straight Connector 12"/>
          <p:cNvCxnSpPr>
            <a:cxnSpLocks noChangeShapeType="1"/>
          </p:cNvCxnSpPr>
          <p:nvPr/>
        </p:nvCxnSpPr>
        <p:spPr bwMode="auto">
          <a:xfrm flipH="1">
            <a:off x="3080202" y="3352190"/>
            <a:ext cx="3465" cy="2561756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87" name="Straight Connector 13"/>
          <p:cNvCxnSpPr>
            <a:cxnSpLocks noChangeShapeType="1"/>
          </p:cNvCxnSpPr>
          <p:nvPr/>
        </p:nvCxnSpPr>
        <p:spPr bwMode="auto">
          <a:xfrm>
            <a:off x="2622807" y="3352190"/>
            <a:ext cx="195" cy="2561756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2" name="Straight Connector 19"/>
          <p:cNvCxnSpPr>
            <a:cxnSpLocks noChangeShapeType="1"/>
          </p:cNvCxnSpPr>
          <p:nvPr/>
        </p:nvCxnSpPr>
        <p:spPr bwMode="auto">
          <a:xfrm>
            <a:off x="1701087" y="3390595"/>
            <a:ext cx="7515" cy="2518588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12" name="Straight Connector 20"/>
          <p:cNvCxnSpPr>
            <a:cxnSpLocks noChangeShapeType="1"/>
          </p:cNvCxnSpPr>
          <p:nvPr/>
        </p:nvCxnSpPr>
        <p:spPr bwMode="auto">
          <a:xfrm flipV="1">
            <a:off x="1048202" y="4773175"/>
            <a:ext cx="2459725" cy="2534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13" name="Straight Connector 29"/>
          <p:cNvCxnSpPr>
            <a:cxnSpLocks noChangeShapeType="1"/>
          </p:cNvCxnSpPr>
          <p:nvPr/>
        </p:nvCxnSpPr>
        <p:spPr bwMode="auto">
          <a:xfrm flipV="1">
            <a:off x="1083127" y="3851455"/>
            <a:ext cx="2386395" cy="9854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21" name="Straight Connector 30"/>
          <p:cNvCxnSpPr>
            <a:cxnSpLocks noChangeShapeType="1"/>
          </p:cNvCxnSpPr>
          <p:nvPr/>
        </p:nvCxnSpPr>
        <p:spPr bwMode="auto">
          <a:xfrm flipV="1">
            <a:off x="1083127" y="4312315"/>
            <a:ext cx="2386395" cy="6194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35" name="Straight Connector 31"/>
          <p:cNvCxnSpPr>
            <a:cxnSpLocks noChangeShapeType="1"/>
          </p:cNvCxnSpPr>
          <p:nvPr/>
        </p:nvCxnSpPr>
        <p:spPr bwMode="auto">
          <a:xfrm>
            <a:off x="1048202" y="5232908"/>
            <a:ext cx="2459725" cy="1127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38" name="TextBox 38"/>
          <p:cNvSpPr txBox="1">
            <a:spLocks noChangeArrowheads="1"/>
          </p:cNvSpPr>
          <p:nvPr/>
        </p:nvSpPr>
        <p:spPr bwMode="auto">
          <a:xfrm>
            <a:off x="2929390" y="582345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  <a:endParaRPr lang="en-US"/>
          </a:p>
        </p:txBody>
      </p:sp>
      <p:sp>
        <p:nvSpPr>
          <p:cNvPr id="139" name="TextBox 39"/>
          <p:cNvSpPr txBox="1">
            <a:spLocks noChangeArrowheads="1"/>
          </p:cNvSpPr>
          <p:nvPr/>
        </p:nvSpPr>
        <p:spPr bwMode="auto">
          <a:xfrm>
            <a:off x="2472190" y="5826633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140" name="TextBox 40"/>
          <p:cNvSpPr txBox="1">
            <a:spLocks noChangeArrowheads="1"/>
          </p:cNvSpPr>
          <p:nvPr/>
        </p:nvSpPr>
        <p:spPr bwMode="auto">
          <a:xfrm>
            <a:off x="2014990" y="5826633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141" name="TextBox 41"/>
          <p:cNvSpPr txBox="1">
            <a:spLocks noChangeArrowheads="1"/>
          </p:cNvSpPr>
          <p:nvPr/>
        </p:nvSpPr>
        <p:spPr bwMode="auto">
          <a:xfrm>
            <a:off x="1557790" y="5826633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142" name="TextBox 44"/>
          <p:cNvSpPr txBox="1">
            <a:spLocks noChangeArrowheads="1"/>
          </p:cNvSpPr>
          <p:nvPr/>
        </p:nvSpPr>
        <p:spPr bwMode="auto">
          <a:xfrm>
            <a:off x="811665" y="3677158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  <a:endParaRPr lang="en-US"/>
          </a:p>
        </p:txBody>
      </p:sp>
      <p:sp>
        <p:nvSpPr>
          <p:cNvPr id="143" name="TextBox 45"/>
          <p:cNvSpPr txBox="1">
            <a:spLocks noChangeArrowheads="1"/>
          </p:cNvSpPr>
          <p:nvPr/>
        </p:nvSpPr>
        <p:spPr bwMode="auto">
          <a:xfrm>
            <a:off x="811665" y="4128008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144" name="TextBox 46"/>
          <p:cNvSpPr txBox="1">
            <a:spLocks noChangeArrowheads="1"/>
          </p:cNvSpPr>
          <p:nvPr/>
        </p:nvSpPr>
        <p:spPr bwMode="auto">
          <a:xfrm>
            <a:off x="783090" y="4591558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145" name="TextBox 47"/>
          <p:cNvSpPr txBox="1">
            <a:spLocks noChangeArrowheads="1"/>
          </p:cNvSpPr>
          <p:nvPr/>
        </p:nvSpPr>
        <p:spPr bwMode="auto">
          <a:xfrm>
            <a:off x="748165" y="5048758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146" name="TextBox 48"/>
          <p:cNvSpPr txBox="1">
            <a:spLocks noChangeArrowheads="1"/>
          </p:cNvSpPr>
          <p:nvPr/>
        </p:nvSpPr>
        <p:spPr bwMode="auto">
          <a:xfrm>
            <a:off x="3392712" y="5771705"/>
            <a:ext cx="7508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NOs</a:t>
            </a:r>
          </a:p>
        </p:txBody>
      </p:sp>
      <p:sp>
        <p:nvSpPr>
          <p:cNvPr id="147" name="TextBox 49"/>
          <p:cNvSpPr txBox="1">
            <a:spLocks noChangeArrowheads="1"/>
          </p:cNvSpPr>
          <p:nvPr/>
        </p:nvSpPr>
        <p:spPr bwMode="auto">
          <a:xfrm>
            <a:off x="232235" y="3198570"/>
            <a:ext cx="8858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YESs</a:t>
            </a:r>
          </a:p>
        </p:txBody>
      </p:sp>
      <p:cxnSp>
        <p:nvCxnSpPr>
          <p:cNvPr id="149" name="Straight Connector 148"/>
          <p:cNvCxnSpPr/>
          <p:nvPr/>
        </p:nvCxnSpPr>
        <p:spPr bwMode="auto">
          <a:xfrm>
            <a:off x="1242032" y="4350720"/>
            <a:ext cx="1371313" cy="0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Straight Connector 50"/>
          <p:cNvCxnSpPr>
            <a:cxnSpLocks noChangeShapeType="1"/>
          </p:cNvCxnSpPr>
          <p:nvPr/>
        </p:nvCxnSpPr>
        <p:spPr bwMode="auto">
          <a:xfrm flipH="1" flipV="1">
            <a:off x="2613345" y="4312315"/>
            <a:ext cx="11268" cy="1344176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7" name="TextBox 6"/>
          <p:cNvSpPr txBox="1"/>
          <p:nvPr/>
        </p:nvSpPr>
        <p:spPr>
          <a:xfrm>
            <a:off x="1048202" y="1867936"/>
            <a:ext cx="763859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Sequence of blue + Sequence of red, connected</a:t>
            </a:r>
          </a:p>
          <a:p>
            <a:endParaRPr lang="en-US" sz="2400" dirty="0"/>
          </a:p>
          <a:p>
            <a:r>
              <a:rPr lang="en-US" sz="2400" dirty="0" smtClean="0"/>
              <a:t>Why: Decisions to be made at boundary instead of internal</a:t>
            </a:r>
            <a:endParaRPr lang="en-US" sz="2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161947" y="6469529"/>
            <a:ext cx="4391253" cy="388471"/>
          </a:xfrm>
          <a:prstGeom prst="wedgeRoundRectCallout">
            <a:avLst>
              <a:gd name="adj1" fmla="val 38655"/>
              <a:gd name="adj2" fmla="val -12596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What’s weird about this strategy?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2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 bwMode="auto">
          <a:xfrm>
            <a:off x="3064744" y="2507279"/>
            <a:ext cx="422454" cy="499265"/>
          </a:xfrm>
          <a:prstGeom prst="rect">
            <a:avLst/>
          </a:prstGeom>
          <a:solidFill>
            <a:srgbClr val="6FD3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3487198" y="2545684"/>
            <a:ext cx="931182" cy="1267366"/>
          </a:xfrm>
          <a:prstGeom prst="rect">
            <a:avLst/>
          </a:prstGeom>
          <a:solidFill>
            <a:srgbClr val="FEBB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613345" y="2084825"/>
            <a:ext cx="873853" cy="422455"/>
          </a:xfrm>
          <a:prstGeom prst="rect">
            <a:avLst/>
          </a:prstGeom>
          <a:solidFill>
            <a:srgbClr val="6FD3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1730030" y="2084825"/>
            <a:ext cx="384049" cy="893167"/>
          </a:xfrm>
          <a:prstGeom prst="rect">
            <a:avLst/>
          </a:prstGeom>
          <a:solidFill>
            <a:srgbClr val="6FD3F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Trick: Pruning Hollow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755A4-E50A-4450-859E-95F74E0950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cxnSp>
        <p:nvCxnSpPr>
          <p:cNvPr id="90" name="Straight Connector 5"/>
          <p:cNvCxnSpPr>
            <a:cxnSpLocks noChangeShapeType="1"/>
          </p:cNvCxnSpPr>
          <p:nvPr/>
        </p:nvCxnSpPr>
        <p:spPr bwMode="auto">
          <a:xfrm>
            <a:off x="1221303" y="1470345"/>
            <a:ext cx="0" cy="2633803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1" name="Straight Connector 7"/>
          <p:cNvCxnSpPr>
            <a:cxnSpLocks noChangeShapeType="1"/>
          </p:cNvCxnSpPr>
          <p:nvPr/>
        </p:nvCxnSpPr>
        <p:spPr bwMode="auto">
          <a:xfrm flipV="1">
            <a:off x="1038740" y="3851455"/>
            <a:ext cx="3878905" cy="17743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2" name="Straight Connector 10"/>
          <p:cNvCxnSpPr>
            <a:cxnSpLocks noChangeShapeType="1"/>
          </p:cNvCxnSpPr>
          <p:nvPr/>
        </p:nvCxnSpPr>
        <p:spPr bwMode="auto">
          <a:xfrm>
            <a:off x="1691625" y="1585560"/>
            <a:ext cx="7515" cy="252335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3" name="Straight Connector 11"/>
          <p:cNvCxnSpPr>
            <a:cxnSpLocks noChangeShapeType="1"/>
          </p:cNvCxnSpPr>
          <p:nvPr/>
        </p:nvCxnSpPr>
        <p:spPr bwMode="auto">
          <a:xfrm>
            <a:off x="2143023" y="1547155"/>
            <a:ext cx="13317" cy="2561756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4" name="Straight Connector 12"/>
          <p:cNvCxnSpPr>
            <a:cxnSpLocks noChangeShapeType="1"/>
          </p:cNvCxnSpPr>
          <p:nvPr/>
        </p:nvCxnSpPr>
        <p:spPr bwMode="auto">
          <a:xfrm>
            <a:off x="3064743" y="1585560"/>
            <a:ext cx="5997" cy="252335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5" name="Straight Connector 13"/>
          <p:cNvCxnSpPr>
            <a:cxnSpLocks noChangeShapeType="1"/>
          </p:cNvCxnSpPr>
          <p:nvPr/>
        </p:nvCxnSpPr>
        <p:spPr bwMode="auto">
          <a:xfrm>
            <a:off x="2603883" y="1585560"/>
            <a:ext cx="9657" cy="252335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6" name="Straight Connector 14"/>
          <p:cNvCxnSpPr>
            <a:cxnSpLocks noChangeShapeType="1"/>
          </p:cNvCxnSpPr>
          <p:nvPr/>
        </p:nvCxnSpPr>
        <p:spPr bwMode="auto">
          <a:xfrm>
            <a:off x="3487198" y="1547155"/>
            <a:ext cx="5817" cy="2561756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7" name="Straight Connector 15"/>
          <p:cNvCxnSpPr>
            <a:cxnSpLocks noChangeShapeType="1"/>
          </p:cNvCxnSpPr>
          <p:nvPr/>
        </p:nvCxnSpPr>
        <p:spPr bwMode="auto">
          <a:xfrm flipH="1">
            <a:off x="3985140" y="1547155"/>
            <a:ext cx="1323" cy="2561756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8" name="Straight Connector 18"/>
          <p:cNvCxnSpPr>
            <a:cxnSpLocks noChangeShapeType="1"/>
          </p:cNvCxnSpPr>
          <p:nvPr/>
        </p:nvCxnSpPr>
        <p:spPr bwMode="auto">
          <a:xfrm flipH="1">
            <a:off x="4442340" y="1585560"/>
            <a:ext cx="4983" cy="2523351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9" name="Straight Connector 19"/>
          <p:cNvCxnSpPr>
            <a:cxnSpLocks noChangeShapeType="1"/>
          </p:cNvCxnSpPr>
          <p:nvPr/>
        </p:nvCxnSpPr>
        <p:spPr bwMode="auto">
          <a:xfrm>
            <a:off x="1682163" y="1585560"/>
            <a:ext cx="16977" cy="2518588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0" name="Straight Connector 20"/>
          <p:cNvCxnSpPr>
            <a:cxnSpLocks noChangeShapeType="1"/>
          </p:cNvCxnSpPr>
          <p:nvPr/>
        </p:nvCxnSpPr>
        <p:spPr bwMode="auto">
          <a:xfrm flipV="1">
            <a:off x="1038740" y="2968140"/>
            <a:ext cx="3878905" cy="2533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3" name="Straight Connector 29"/>
          <p:cNvCxnSpPr>
            <a:cxnSpLocks noChangeShapeType="1"/>
          </p:cNvCxnSpPr>
          <p:nvPr/>
        </p:nvCxnSpPr>
        <p:spPr bwMode="auto">
          <a:xfrm flipV="1">
            <a:off x="1073665" y="2046420"/>
            <a:ext cx="3843980" cy="9853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4" name="Straight Connector 30"/>
          <p:cNvCxnSpPr>
            <a:cxnSpLocks noChangeShapeType="1"/>
          </p:cNvCxnSpPr>
          <p:nvPr/>
        </p:nvCxnSpPr>
        <p:spPr bwMode="auto">
          <a:xfrm flipV="1">
            <a:off x="1073665" y="2507280"/>
            <a:ext cx="3843980" cy="6193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5" name="Straight Connector 31"/>
          <p:cNvCxnSpPr>
            <a:cxnSpLocks noChangeShapeType="1"/>
          </p:cNvCxnSpPr>
          <p:nvPr/>
        </p:nvCxnSpPr>
        <p:spPr bwMode="auto">
          <a:xfrm>
            <a:off x="1038740" y="3427873"/>
            <a:ext cx="3878905" cy="1127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06" name="TextBox 36"/>
          <p:cNvSpPr txBox="1">
            <a:spLocks noChangeArrowheads="1"/>
          </p:cNvSpPr>
          <p:nvPr/>
        </p:nvSpPr>
        <p:spPr bwMode="auto">
          <a:xfrm>
            <a:off x="3834328" y="400889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</a:t>
            </a:r>
            <a:endParaRPr lang="en-US"/>
          </a:p>
        </p:txBody>
      </p:sp>
      <p:sp>
        <p:nvSpPr>
          <p:cNvPr id="107" name="TextBox 37"/>
          <p:cNvSpPr txBox="1">
            <a:spLocks noChangeArrowheads="1"/>
          </p:cNvSpPr>
          <p:nvPr/>
        </p:nvSpPr>
        <p:spPr bwMode="auto">
          <a:xfrm>
            <a:off x="3358078" y="4015248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5</a:t>
            </a:r>
            <a:endParaRPr lang="en-US"/>
          </a:p>
        </p:txBody>
      </p:sp>
      <p:sp>
        <p:nvSpPr>
          <p:cNvPr id="108" name="TextBox 38"/>
          <p:cNvSpPr txBox="1">
            <a:spLocks noChangeArrowheads="1"/>
          </p:cNvSpPr>
          <p:nvPr/>
        </p:nvSpPr>
        <p:spPr bwMode="auto">
          <a:xfrm>
            <a:off x="2919928" y="4018423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  <a:endParaRPr lang="en-US"/>
          </a:p>
        </p:txBody>
      </p:sp>
      <p:sp>
        <p:nvSpPr>
          <p:cNvPr id="109" name="TextBox 39"/>
          <p:cNvSpPr txBox="1">
            <a:spLocks noChangeArrowheads="1"/>
          </p:cNvSpPr>
          <p:nvPr/>
        </p:nvSpPr>
        <p:spPr bwMode="auto">
          <a:xfrm>
            <a:off x="2462728" y="402159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110" name="TextBox 40"/>
          <p:cNvSpPr txBox="1">
            <a:spLocks noChangeArrowheads="1"/>
          </p:cNvSpPr>
          <p:nvPr/>
        </p:nvSpPr>
        <p:spPr bwMode="auto">
          <a:xfrm>
            <a:off x="2005528" y="402159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111" name="TextBox 41"/>
          <p:cNvSpPr txBox="1">
            <a:spLocks noChangeArrowheads="1"/>
          </p:cNvSpPr>
          <p:nvPr/>
        </p:nvSpPr>
        <p:spPr bwMode="auto">
          <a:xfrm>
            <a:off x="1548328" y="402159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114" name="TextBox 44"/>
          <p:cNvSpPr txBox="1">
            <a:spLocks noChangeArrowheads="1"/>
          </p:cNvSpPr>
          <p:nvPr/>
        </p:nvSpPr>
        <p:spPr bwMode="auto">
          <a:xfrm>
            <a:off x="802203" y="1872123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  <a:endParaRPr lang="en-US"/>
          </a:p>
        </p:txBody>
      </p:sp>
      <p:sp>
        <p:nvSpPr>
          <p:cNvPr id="115" name="TextBox 45"/>
          <p:cNvSpPr txBox="1">
            <a:spLocks noChangeArrowheads="1"/>
          </p:cNvSpPr>
          <p:nvPr/>
        </p:nvSpPr>
        <p:spPr bwMode="auto">
          <a:xfrm>
            <a:off x="802203" y="2322973"/>
            <a:ext cx="30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</a:t>
            </a:r>
            <a:endParaRPr lang="en-US"/>
          </a:p>
        </p:txBody>
      </p:sp>
      <p:sp>
        <p:nvSpPr>
          <p:cNvPr id="116" name="TextBox 46"/>
          <p:cNvSpPr txBox="1">
            <a:spLocks noChangeArrowheads="1"/>
          </p:cNvSpPr>
          <p:nvPr/>
        </p:nvSpPr>
        <p:spPr bwMode="auto">
          <a:xfrm>
            <a:off x="773628" y="2786523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</a:t>
            </a:r>
            <a:endParaRPr lang="en-US"/>
          </a:p>
        </p:txBody>
      </p:sp>
      <p:sp>
        <p:nvSpPr>
          <p:cNvPr id="117" name="TextBox 47"/>
          <p:cNvSpPr txBox="1">
            <a:spLocks noChangeArrowheads="1"/>
          </p:cNvSpPr>
          <p:nvPr/>
        </p:nvSpPr>
        <p:spPr bwMode="auto">
          <a:xfrm>
            <a:off x="738703" y="3243723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  <a:endParaRPr lang="en-US"/>
          </a:p>
        </p:txBody>
      </p:sp>
      <p:sp>
        <p:nvSpPr>
          <p:cNvPr id="118" name="TextBox 48"/>
          <p:cNvSpPr txBox="1">
            <a:spLocks noChangeArrowheads="1"/>
          </p:cNvSpPr>
          <p:nvPr/>
        </p:nvSpPr>
        <p:spPr bwMode="auto">
          <a:xfrm>
            <a:off x="4369189" y="4014928"/>
            <a:ext cx="7508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NOs</a:t>
            </a:r>
          </a:p>
        </p:txBody>
      </p:sp>
      <p:sp>
        <p:nvSpPr>
          <p:cNvPr id="119" name="TextBox 49"/>
          <p:cNvSpPr txBox="1">
            <a:spLocks noChangeArrowheads="1"/>
          </p:cNvSpPr>
          <p:nvPr/>
        </p:nvSpPr>
        <p:spPr bwMode="auto">
          <a:xfrm>
            <a:off x="530013" y="1316725"/>
            <a:ext cx="8858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YESs</a:t>
            </a:r>
          </a:p>
        </p:txBody>
      </p:sp>
      <p:cxnSp>
        <p:nvCxnSpPr>
          <p:cNvPr id="120" name="Straight Connector 4"/>
          <p:cNvCxnSpPr>
            <a:cxnSpLocks noChangeShapeType="1"/>
          </p:cNvCxnSpPr>
          <p:nvPr/>
        </p:nvCxnSpPr>
        <p:spPr bwMode="auto">
          <a:xfrm flipV="1">
            <a:off x="1719245" y="2056273"/>
            <a:ext cx="0" cy="960125"/>
          </a:xfrm>
          <a:prstGeom prst="line">
            <a:avLst/>
          </a:prstGeom>
          <a:noFill/>
          <a:ln w="635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1219980" y="2977993"/>
            <a:ext cx="460860" cy="2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Straight Connector 4"/>
          <p:cNvCxnSpPr>
            <a:cxnSpLocks noChangeShapeType="1"/>
          </p:cNvCxnSpPr>
          <p:nvPr/>
        </p:nvCxnSpPr>
        <p:spPr bwMode="auto">
          <a:xfrm flipV="1">
            <a:off x="2141700" y="2056273"/>
            <a:ext cx="0" cy="960125"/>
          </a:xfrm>
          <a:prstGeom prst="line">
            <a:avLst/>
          </a:prstGeom>
          <a:noFill/>
          <a:ln w="635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24" name="Straight Connector 123"/>
          <p:cNvCxnSpPr/>
          <p:nvPr/>
        </p:nvCxnSpPr>
        <p:spPr bwMode="auto">
          <a:xfrm>
            <a:off x="1719245" y="2056273"/>
            <a:ext cx="422455" cy="0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Straight Connector 124"/>
          <p:cNvCxnSpPr/>
          <p:nvPr/>
        </p:nvCxnSpPr>
        <p:spPr bwMode="auto">
          <a:xfrm>
            <a:off x="2180105" y="2977993"/>
            <a:ext cx="883315" cy="0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4"/>
          <p:cNvCxnSpPr>
            <a:cxnSpLocks noChangeShapeType="1"/>
          </p:cNvCxnSpPr>
          <p:nvPr/>
        </p:nvCxnSpPr>
        <p:spPr bwMode="auto">
          <a:xfrm flipV="1">
            <a:off x="3063420" y="2517133"/>
            <a:ext cx="0" cy="460860"/>
          </a:xfrm>
          <a:prstGeom prst="line">
            <a:avLst/>
          </a:prstGeom>
          <a:noFill/>
          <a:ln w="635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27" name="Straight Connector 126"/>
          <p:cNvCxnSpPr/>
          <p:nvPr/>
        </p:nvCxnSpPr>
        <p:spPr bwMode="auto">
          <a:xfrm flipV="1">
            <a:off x="2640965" y="2517133"/>
            <a:ext cx="460860" cy="2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4"/>
          <p:cNvCxnSpPr>
            <a:cxnSpLocks noChangeShapeType="1"/>
          </p:cNvCxnSpPr>
          <p:nvPr/>
        </p:nvCxnSpPr>
        <p:spPr bwMode="auto">
          <a:xfrm flipV="1">
            <a:off x="2602560" y="2017869"/>
            <a:ext cx="0" cy="537669"/>
          </a:xfrm>
          <a:prstGeom prst="line">
            <a:avLst/>
          </a:prstGeom>
          <a:noFill/>
          <a:ln w="635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2640965" y="2056273"/>
            <a:ext cx="652885" cy="2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50"/>
          <p:cNvCxnSpPr>
            <a:cxnSpLocks noChangeShapeType="1"/>
          </p:cNvCxnSpPr>
          <p:nvPr/>
        </p:nvCxnSpPr>
        <p:spPr bwMode="auto">
          <a:xfrm>
            <a:off x="3535065" y="3813050"/>
            <a:ext cx="921720" cy="15255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1" name="Straight Connector 50"/>
          <p:cNvCxnSpPr>
            <a:cxnSpLocks noChangeShapeType="1"/>
          </p:cNvCxnSpPr>
          <p:nvPr/>
        </p:nvCxnSpPr>
        <p:spPr bwMode="auto">
          <a:xfrm flipV="1">
            <a:off x="4408918" y="2584091"/>
            <a:ext cx="16781" cy="1267364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2" name="Straight Connector 50"/>
          <p:cNvCxnSpPr>
            <a:cxnSpLocks noChangeShapeType="1"/>
          </p:cNvCxnSpPr>
          <p:nvPr/>
        </p:nvCxnSpPr>
        <p:spPr bwMode="auto">
          <a:xfrm flipV="1">
            <a:off x="3496660" y="2532388"/>
            <a:ext cx="949340" cy="13297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3" name="Straight Connector 50"/>
          <p:cNvCxnSpPr>
            <a:cxnSpLocks noChangeShapeType="1"/>
          </p:cNvCxnSpPr>
          <p:nvPr/>
        </p:nvCxnSpPr>
        <p:spPr bwMode="auto">
          <a:xfrm flipV="1">
            <a:off x="3293850" y="2046420"/>
            <a:ext cx="202810" cy="9853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4" name="Straight Connector 50"/>
          <p:cNvCxnSpPr>
            <a:cxnSpLocks noChangeShapeType="1"/>
          </p:cNvCxnSpPr>
          <p:nvPr/>
        </p:nvCxnSpPr>
        <p:spPr bwMode="auto">
          <a:xfrm flipV="1">
            <a:off x="3496660" y="2084825"/>
            <a:ext cx="0" cy="445605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38" name="Straight Connector 137"/>
          <p:cNvCxnSpPr/>
          <p:nvPr/>
        </p:nvCxnSpPr>
        <p:spPr bwMode="auto">
          <a:xfrm>
            <a:off x="1614815" y="2983130"/>
            <a:ext cx="614480" cy="0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0"/>
          <p:cNvCxnSpPr>
            <a:cxnSpLocks noChangeShapeType="1"/>
          </p:cNvCxnSpPr>
          <p:nvPr/>
        </p:nvCxnSpPr>
        <p:spPr bwMode="auto">
          <a:xfrm flipV="1">
            <a:off x="3487198" y="3006546"/>
            <a:ext cx="0" cy="844909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63" name="Rounded Rectangular Callout 62"/>
          <p:cNvSpPr/>
          <p:nvPr/>
        </p:nvSpPr>
        <p:spPr bwMode="auto">
          <a:xfrm>
            <a:off x="5340100" y="1201510"/>
            <a:ext cx="3264425" cy="4186146"/>
          </a:xfrm>
          <a:prstGeom prst="wedgeRoundRectCallout">
            <a:avLst>
              <a:gd name="adj1" fmla="val -82802"/>
              <a:gd name="adj2" fmla="val -9070"/>
              <a:gd name="adj3" fmla="val 16667"/>
            </a:avLst>
          </a:prstGeom>
          <a:solidFill>
            <a:srgbClr val="FBFB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For every hollow strategy, there is a ladder strategy that is as good or better.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 flipV="1">
            <a:off x="6415440" y="4465935"/>
            <a:ext cx="499265" cy="1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6185010" y="4542745"/>
            <a:ext cx="422455" cy="0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6607465" y="3697835"/>
            <a:ext cx="0" cy="844911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569060" y="3697835"/>
            <a:ext cx="422455" cy="0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991515" y="3236975"/>
            <a:ext cx="0" cy="499265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6991515" y="3236975"/>
            <a:ext cx="614480" cy="0"/>
          </a:xfrm>
          <a:prstGeom prst="line">
            <a:avLst/>
          </a:prstGeom>
          <a:solidFill>
            <a:srgbClr val="00CC99"/>
          </a:solidFill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50"/>
          <p:cNvCxnSpPr>
            <a:cxnSpLocks noChangeShapeType="1"/>
          </p:cNvCxnSpPr>
          <p:nvPr/>
        </p:nvCxnSpPr>
        <p:spPr bwMode="auto">
          <a:xfrm flipV="1">
            <a:off x="7260350" y="4581150"/>
            <a:ext cx="0" cy="499265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" name="Straight Connector 50"/>
          <p:cNvCxnSpPr>
            <a:cxnSpLocks noChangeShapeType="1"/>
          </p:cNvCxnSpPr>
          <p:nvPr/>
        </p:nvCxnSpPr>
        <p:spPr bwMode="auto">
          <a:xfrm>
            <a:off x="7260350" y="4581150"/>
            <a:ext cx="652885" cy="0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2" name="Straight Connector 50"/>
          <p:cNvCxnSpPr>
            <a:cxnSpLocks noChangeShapeType="1"/>
          </p:cNvCxnSpPr>
          <p:nvPr/>
        </p:nvCxnSpPr>
        <p:spPr bwMode="auto">
          <a:xfrm flipV="1">
            <a:off x="7951640" y="3544215"/>
            <a:ext cx="0" cy="1036938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3" name="Straight Connector 5"/>
          <p:cNvCxnSpPr>
            <a:cxnSpLocks noChangeShapeType="1"/>
          </p:cNvCxnSpPr>
          <p:nvPr/>
        </p:nvCxnSpPr>
        <p:spPr bwMode="auto">
          <a:xfrm>
            <a:off x="6185010" y="3121760"/>
            <a:ext cx="0" cy="1958655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4" name="Straight Connector 7"/>
          <p:cNvCxnSpPr>
            <a:cxnSpLocks noChangeShapeType="1"/>
          </p:cNvCxnSpPr>
          <p:nvPr/>
        </p:nvCxnSpPr>
        <p:spPr bwMode="auto">
          <a:xfrm>
            <a:off x="6223415" y="5080415"/>
            <a:ext cx="1766630" cy="0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3" name="TextBox 2"/>
          <p:cNvSpPr txBox="1"/>
          <p:nvPr/>
        </p:nvSpPr>
        <p:spPr>
          <a:xfrm>
            <a:off x="167763" y="4736353"/>
            <a:ext cx="5504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There are portions of the strategy that are unreachable and redundant. </a:t>
            </a:r>
          </a:p>
          <a:p>
            <a:endParaRPr lang="en-US" sz="2400" dirty="0"/>
          </a:p>
          <a:p>
            <a:r>
              <a:rPr lang="en-US" sz="2400" dirty="0" smtClean="0"/>
              <a:t>If we prune them, we get a ladder strategy.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804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136" grpId="0" animBg="1"/>
      <p:bldP spid="136" grpId="1" animBg="1"/>
      <p:bldP spid="137" grpId="0" animBg="1"/>
      <p:bldP spid="137" grpId="1" animBg="1"/>
      <p:bldP spid="135" grpId="0" animBg="1"/>
      <p:bldP spid="135" grpId="1" animBg="1"/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ight Triangle 97"/>
          <p:cNvSpPr/>
          <p:nvPr/>
        </p:nvSpPr>
        <p:spPr bwMode="auto">
          <a:xfrm>
            <a:off x="5839365" y="3160165"/>
            <a:ext cx="345645" cy="34564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224885" y="3429000"/>
            <a:ext cx="921720" cy="6144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5224885" y="3160165"/>
            <a:ext cx="614480" cy="84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922056" y="2315255"/>
            <a:ext cx="576074" cy="9217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307574" y="3236975"/>
            <a:ext cx="1190555" cy="8449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Pruning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755A4-E50A-4450-859E-95F74E0950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7880" y="1662370"/>
            <a:ext cx="3827463" cy="3071813"/>
            <a:chOff x="885120" y="3786187"/>
            <a:chExt cx="3827463" cy="3071813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885120" y="3786187"/>
              <a:ext cx="3827463" cy="3071813"/>
              <a:chOff x="725033" y="1544320"/>
              <a:chExt cx="5818007" cy="4668461"/>
            </a:xfrm>
          </p:grpSpPr>
          <p:cxnSp>
            <p:nvCxnSpPr>
              <p:cNvPr id="19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1808480" y="1544320"/>
                <a:ext cx="0" cy="3931920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0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1625600" y="5242560"/>
                <a:ext cx="4917440" cy="0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21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2286000" y="2291080"/>
                <a:ext cx="0" cy="319024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2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2743200" y="2291080"/>
                <a:ext cx="0" cy="319024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3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3657600" y="2291080"/>
                <a:ext cx="0" cy="319024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4" name="Straight Connector 62"/>
              <p:cNvCxnSpPr>
                <a:cxnSpLocks noChangeShapeType="1"/>
              </p:cNvCxnSpPr>
              <p:nvPr/>
            </p:nvCxnSpPr>
            <p:spPr bwMode="auto">
              <a:xfrm>
                <a:off x="3200400" y="2291080"/>
                <a:ext cx="0" cy="319024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5" name="Straight Connector 63"/>
              <p:cNvCxnSpPr>
                <a:cxnSpLocks noChangeShapeType="1"/>
              </p:cNvCxnSpPr>
              <p:nvPr/>
            </p:nvCxnSpPr>
            <p:spPr bwMode="auto">
              <a:xfrm>
                <a:off x="4079240" y="2291080"/>
                <a:ext cx="0" cy="319024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6" name="Straight Connector 64"/>
              <p:cNvCxnSpPr>
                <a:cxnSpLocks noChangeShapeType="1"/>
              </p:cNvCxnSpPr>
              <p:nvPr/>
            </p:nvCxnSpPr>
            <p:spPr bwMode="auto">
              <a:xfrm>
                <a:off x="4572000" y="2291080"/>
                <a:ext cx="0" cy="319024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7" name="Straight Connector 65"/>
              <p:cNvCxnSpPr>
                <a:cxnSpLocks noChangeShapeType="1"/>
              </p:cNvCxnSpPr>
              <p:nvPr/>
            </p:nvCxnSpPr>
            <p:spPr bwMode="auto">
              <a:xfrm>
                <a:off x="5486400" y="2291080"/>
                <a:ext cx="0" cy="319024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8" name="Straight Connector 66"/>
              <p:cNvCxnSpPr>
                <a:cxnSpLocks noChangeShapeType="1"/>
              </p:cNvCxnSpPr>
              <p:nvPr/>
            </p:nvCxnSpPr>
            <p:spPr bwMode="auto">
              <a:xfrm>
                <a:off x="5943600" y="2291080"/>
                <a:ext cx="0" cy="319024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29" name="Straight Connector 67"/>
              <p:cNvCxnSpPr>
                <a:cxnSpLocks noChangeShapeType="1"/>
              </p:cNvCxnSpPr>
              <p:nvPr/>
            </p:nvCxnSpPr>
            <p:spPr bwMode="auto">
              <a:xfrm>
                <a:off x="5029200" y="2291080"/>
                <a:ext cx="0" cy="319024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0" name="Straight Connector 68"/>
              <p:cNvCxnSpPr>
                <a:cxnSpLocks noChangeShapeType="1"/>
              </p:cNvCxnSpPr>
              <p:nvPr/>
            </p:nvCxnSpPr>
            <p:spPr bwMode="auto">
              <a:xfrm>
                <a:off x="2286000" y="2286000"/>
                <a:ext cx="0" cy="319024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1" name="Straight Connector 69"/>
              <p:cNvCxnSpPr>
                <a:cxnSpLocks noChangeShapeType="1"/>
              </p:cNvCxnSpPr>
              <p:nvPr/>
            </p:nvCxnSpPr>
            <p:spPr bwMode="auto">
              <a:xfrm>
                <a:off x="1625600" y="4343400"/>
                <a:ext cx="477520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2" name="Straight Connector 70"/>
              <p:cNvCxnSpPr>
                <a:cxnSpLocks noChangeShapeType="1"/>
              </p:cNvCxnSpPr>
              <p:nvPr/>
            </p:nvCxnSpPr>
            <p:spPr bwMode="auto">
              <a:xfrm>
                <a:off x="1661160" y="2514600"/>
                <a:ext cx="477520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3" name="Straight Connector 71"/>
              <p:cNvCxnSpPr>
                <a:cxnSpLocks noChangeShapeType="1"/>
              </p:cNvCxnSpPr>
              <p:nvPr/>
            </p:nvCxnSpPr>
            <p:spPr bwMode="auto">
              <a:xfrm>
                <a:off x="1625600" y="2971800"/>
                <a:ext cx="477520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4" name="Straight Connector 72"/>
              <p:cNvCxnSpPr>
                <a:cxnSpLocks noChangeShapeType="1"/>
              </p:cNvCxnSpPr>
              <p:nvPr/>
            </p:nvCxnSpPr>
            <p:spPr bwMode="auto">
              <a:xfrm>
                <a:off x="1661160" y="3429000"/>
                <a:ext cx="477520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5" name="Straight Connector 73"/>
              <p:cNvCxnSpPr>
                <a:cxnSpLocks noChangeShapeType="1"/>
              </p:cNvCxnSpPr>
              <p:nvPr/>
            </p:nvCxnSpPr>
            <p:spPr bwMode="auto">
              <a:xfrm>
                <a:off x="1661160" y="3886200"/>
                <a:ext cx="477520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36" name="Straight Connector 74"/>
              <p:cNvCxnSpPr>
                <a:cxnSpLocks noChangeShapeType="1"/>
              </p:cNvCxnSpPr>
              <p:nvPr/>
            </p:nvCxnSpPr>
            <p:spPr bwMode="auto">
              <a:xfrm>
                <a:off x="1625600" y="4800600"/>
                <a:ext cx="4775200" cy="0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37" name="TextBox 75"/>
              <p:cNvSpPr txBox="1">
                <a:spLocks noChangeArrowheads="1"/>
              </p:cNvSpPr>
              <p:nvPr/>
            </p:nvSpPr>
            <p:spPr bwMode="auto">
              <a:xfrm>
                <a:off x="4421959" y="5381784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/>
                  <a:t>6</a:t>
                </a:r>
                <a:endParaRPr lang="en-US" dirty="0"/>
              </a:p>
            </p:txBody>
          </p:sp>
          <p:sp>
            <p:nvSpPr>
              <p:cNvPr id="38" name="TextBox 76"/>
              <p:cNvSpPr txBox="1">
                <a:spLocks noChangeArrowheads="1"/>
              </p:cNvSpPr>
              <p:nvPr/>
            </p:nvSpPr>
            <p:spPr bwMode="auto">
              <a:xfrm>
                <a:off x="3944801" y="5388372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5</a:t>
                </a:r>
                <a:endParaRPr lang="en-US"/>
              </a:p>
            </p:txBody>
          </p:sp>
          <p:sp>
            <p:nvSpPr>
              <p:cNvPr id="39" name="TextBox 77"/>
              <p:cNvSpPr txBox="1">
                <a:spLocks noChangeArrowheads="1"/>
              </p:cNvSpPr>
              <p:nvPr/>
            </p:nvSpPr>
            <p:spPr bwMode="auto">
              <a:xfrm>
                <a:off x="3507559" y="5391388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4</a:t>
                </a:r>
                <a:endParaRPr lang="en-US"/>
              </a:p>
            </p:txBody>
          </p:sp>
          <p:sp>
            <p:nvSpPr>
              <p:cNvPr id="40" name="TextBox 78"/>
              <p:cNvSpPr txBox="1">
                <a:spLocks noChangeArrowheads="1"/>
              </p:cNvSpPr>
              <p:nvPr/>
            </p:nvSpPr>
            <p:spPr bwMode="auto">
              <a:xfrm>
                <a:off x="3050359" y="5394960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3</a:t>
                </a:r>
                <a:endParaRPr lang="en-US"/>
              </a:p>
            </p:txBody>
          </p:sp>
          <p:sp>
            <p:nvSpPr>
              <p:cNvPr id="41" name="TextBox 79"/>
              <p:cNvSpPr txBox="1">
                <a:spLocks noChangeArrowheads="1"/>
              </p:cNvSpPr>
              <p:nvPr/>
            </p:nvSpPr>
            <p:spPr bwMode="auto">
              <a:xfrm>
                <a:off x="2593159" y="5394960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42" name="TextBox 80"/>
              <p:cNvSpPr txBox="1">
                <a:spLocks noChangeArrowheads="1"/>
              </p:cNvSpPr>
              <p:nvPr/>
            </p:nvSpPr>
            <p:spPr bwMode="auto">
              <a:xfrm>
                <a:off x="2135959" y="5394960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43" name="TextBox 81"/>
              <p:cNvSpPr txBox="1">
                <a:spLocks noChangeArrowheads="1"/>
              </p:cNvSpPr>
              <p:nvPr/>
            </p:nvSpPr>
            <p:spPr bwMode="auto">
              <a:xfrm>
                <a:off x="1389561" y="2286000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6</a:t>
                </a:r>
                <a:endParaRPr lang="en-US"/>
              </a:p>
            </p:txBody>
          </p:sp>
          <p:sp>
            <p:nvSpPr>
              <p:cNvPr id="44" name="TextBox 82"/>
              <p:cNvSpPr txBox="1">
                <a:spLocks noChangeArrowheads="1"/>
              </p:cNvSpPr>
              <p:nvPr/>
            </p:nvSpPr>
            <p:spPr bwMode="auto">
              <a:xfrm>
                <a:off x="1389561" y="2787134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5</a:t>
                </a:r>
                <a:endParaRPr lang="en-US"/>
              </a:p>
            </p:txBody>
          </p:sp>
          <p:sp>
            <p:nvSpPr>
              <p:cNvPr id="45" name="TextBox 83"/>
              <p:cNvSpPr txBox="1">
                <a:spLocks noChangeArrowheads="1"/>
              </p:cNvSpPr>
              <p:nvPr/>
            </p:nvSpPr>
            <p:spPr bwMode="auto">
              <a:xfrm>
                <a:off x="1389561" y="3244334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4</a:t>
                </a:r>
                <a:endParaRPr lang="en-US"/>
              </a:p>
            </p:txBody>
          </p:sp>
          <p:sp>
            <p:nvSpPr>
              <p:cNvPr id="46" name="TextBox 84"/>
              <p:cNvSpPr txBox="1">
                <a:spLocks noChangeArrowheads="1"/>
              </p:cNvSpPr>
              <p:nvPr/>
            </p:nvSpPr>
            <p:spPr bwMode="auto">
              <a:xfrm>
                <a:off x="1389561" y="3696454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3</a:t>
                </a:r>
                <a:endParaRPr lang="en-US"/>
              </a:p>
            </p:txBody>
          </p:sp>
          <p:sp>
            <p:nvSpPr>
              <p:cNvPr id="47" name="TextBox 85"/>
              <p:cNvSpPr txBox="1">
                <a:spLocks noChangeArrowheads="1"/>
              </p:cNvSpPr>
              <p:nvPr/>
            </p:nvSpPr>
            <p:spPr bwMode="auto">
              <a:xfrm>
                <a:off x="1361078" y="4158734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48" name="TextBox 86"/>
              <p:cNvSpPr txBox="1">
                <a:spLocks noChangeArrowheads="1"/>
              </p:cNvSpPr>
              <p:nvPr/>
            </p:nvSpPr>
            <p:spPr bwMode="auto">
              <a:xfrm>
                <a:off x="1325518" y="4615934"/>
                <a:ext cx="30008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49" name="TextBox 87"/>
              <p:cNvSpPr txBox="1">
                <a:spLocks noChangeArrowheads="1"/>
              </p:cNvSpPr>
              <p:nvPr/>
            </p:nvSpPr>
            <p:spPr bwMode="auto">
              <a:xfrm>
                <a:off x="4706801" y="5751116"/>
                <a:ext cx="75052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NOs</a:t>
                </a:r>
              </a:p>
            </p:txBody>
          </p:sp>
          <p:sp>
            <p:nvSpPr>
              <p:cNvPr id="50" name="TextBox 88"/>
              <p:cNvSpPr txBox="1">
                <a:spLocks noChangeArrowheads="1"/>
              </p:cNvSpPr>
              <p:nvPr/>
            </p:nvSpPr>
            <p:spPr bwMode="auto">
              <a:xfrm>
                <a:off x="725033" y="1691640"/>
                <a:ext cx="88678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YESs</a:t>
                </a:r>
              </a:p>
            </p:txBody>
          </p:sp>
          <p:cxnSp>
            <p:nvCxnSpPr>
              <p:cNvPr id="51" name="Straight Connector 89"/>
              <p:cNvCxnSpPr>
                <a:cxnSpLocks noChangeShapeType="1"/>
              </p:cNvCxnSpPr>
              <p:nvPr/>
            </p:nvCxnSpPr>
            <p:spPr bwMode="auto">
              <a:xfrm>
                <a:off x="1808480" y="3429001"/>
                <a:ext cx="492765" cy="23886"/>
              </a:xfrm>
              <a:prstGeom prst="line">
                <a:avLst/>
              </a:prstGeom>
              <a:noFill/>
              <a:ln w="38100" algn="ctr">
                <a:solidFill>
                  <a:srgbClr val="0070C0"/>
                </a:solidFill>
                <a:round/>
                <a:headEnd/>
                <a:tailEnd/>
              </a:ln>
            </p:spPr>
          </p:cxnSp>
          <p:cxnSp>
            <p:nvCxnSpPr>
              <p:cNvPr id="52" name="Straight Connector 90"/>
              <p:cNvCxnSpPr>
                <a:cxnSpLocks noChangeShapeType="1"/>
              </p:cNvCxnSpPr>
              <p:nvPr/>
            </p:nvCxnSpPr>
            <p:spPr bwMode="auto">
              <a:xfrm flipV="1">
                <a:off x="4110971" y="4345932"/>
                <a:ext cx="2" cy="875504"/>
              </a:xfrm>
              <a:prstGeom prst="line">
                <a:avLst/>
              </a:prstGeom>
              <a:noFill/>
              <a:ln w="38100" algn="ctr">
                <a:solidFill>
                  <a:srgbClr val="C00000"/>
                </a:solidFill>
                <a:round/>
                <a:headEnd/>
                <a:tailEnd/>
              </a:ln>
            </p:spPr>
          </p:cxnSp>
        </p:grpSp>
        <p:cxnSp>
          <p:nvCxnSpPr>
            <p:cNvPr id="7" name="Straight Connector 89"/>
            <p:cNvCxnSpPr>
              <a:cxnSpLocks noChangeShapeType="1"/>
            </p:cNvCxnSpPr>
            <p:nvPr/>
          </p:nvCxnSpPr>
          <p:spPr bwMode="auto">
            <a:xfrm>
              <a:off x="1922055" y="5042010"/>
              <a:ext cx="0" cy="30724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8" name="Straight Connector 89"/>
            <p:cNvCxnSpPr>
              <a:cxnSpLocks noChangeShapeType="1"/>
            </p:cNvCxnSpPr>
            <p:nvPr/>
          </p:nvCxnSpPr>
          <p:spPr bwMode="auto">
            <a:xfrm flipH="1">
              <a:off x="1922055" y="5349250"/>
              <a:ext cx="307241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9" name="Straight Connector 89"/>
            <p:cNvCxnSpPr>
              <a:cxnSpLocks noChangeShapeType="1"/>
            </p:cNvCxnSpPr>
            <p:nvPr/>
          </p:nvCxnSpPr>
          <p:spPr bwMode="auto">
            <a:xfrm>
              <a:off x="2229295" y="4734770"/>
              <a:ext cx="0" cy="61448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10" name="Straight Connector 89"/>
            <p:cNvCxnSpPr>
              <a:cxnSpLocks noChangeShapeType="1"/>
            </p:cNvCxnSpPr>
            <p:nvPr/>
          </p:nvCxnSpPr>
          <p:spPr bwMode="auto">
            <a:xfrm>
              <a:off x="1922055" y="4734770"/>
              <a:ext cx="307240" cy="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11" name="Straight Connector 89"/>
            <p:cNvCxnSpPr>
              <a:cxnSpLocks noChangeShapeType="1"/>
            </p:cNvCxnSpPr>
            <p:nvPr/>
          </p:nvCxnSpPr>
          <p:spPr bwMode="auto">
            <a:xfrm flipH="1">
              <a:off x="1922055" y="4427530"/>
              <a:ext cx="1220" cy="307240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12" name="Straight Connector 89"/>
            <p:cNvCxnSpPr>
              <a:cxnSpLocks noChangeShapeType="1"/>
            </p:cNvCxnSpPr>
            <p:nvPr/>
          </p:nvCxnSpPr>
          <p:spPr bwMode="auto">
            <a:xfrm>
              <a:off x="1922055" y="4427530"/>
              <a:ext cx="768100" cy="11542"/>
            </a:xfrm>
            <a:prstGeom prst="line">
              <a:avLst/>
            </a:prstGeom>
            <a:noFill/>
            <a:ln w="38100" algn="ctr">
              <a:solidFill>
                <a:srgbClr val="0070C0"/>
              </a:solidFill>
              <a:round/>
              <a:headEnd/>
              <a:tailEnd/>
            </a:ln>
          </p:spPr>
        </p:cxnSp>
        <p:cxnSp>
          <p:nvCxnSpPr>
            <p:cNvPr id="13" name="Straight Connector 90"/>
            <p:cNvCxnSpPr>
              <a:cxnSpLocks noChangeShapeType="1"/>
            </p:cNvCxnSpPr>
            <p:nvPr/>
          </p:nvCxnSpPr>
          <p:spPr bwMode="auto">
            <a:xfrm flipV="1">
              <a:off x="3419850" y="5053552"/>
              <a:ext cx="0" cy="537670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4" name="Straight Connector 90"/>
            <p:cNvCxnSpPr>
              <a:cxnSpLocks noChangeShapeType="1"/>
            </p:cNvCxnSpPr>
            <p:nvPr/>
          </p:nvCxnSpPr>
          <p:spPr bwMode="auto">
            <a:xfrm flipV="1">
              <a:off x="3112610" y="4707907"/>
              <a:ext cx="0" cy="345645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5" name="Straight Connector 90"/>
            <p:cNvCxnSpPr>
              <a:cxnSpLocks noChangeShapeType="1"/>
            </p:cNvCxnSpPr>
            <p:nvPr/>
          </p:nvCxnSpPr>
          <p:spPr bwMode="auto">
            <a:xfrm flipH="1">
              <a:off x="3112610" y="4746312"/>
              <a:ext cx="307239" cy="0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6" name="Straight Connector 90"/>
            <p:cNvCxnSpPr>
              <a:cxnSpLocks noChangeShapeType="1"/>
            </p:cNvCxnSpPr>
            <p:nvPr/>
          </p:nvCxnSpPr>
          <p:spPr bwMode="auto">
            <a:xfrm flipV="1">
              <a:off x="3419850" y="4439072"/>
              <a:ext cx="0" cy="307240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7" name="Straight Connector 90"/>
            <p:cNvCxnSpPr>
              <a:cxnSpLocks noChangeShapeType="1"/>
            </p:cNvCxnSpPr>
            <p:nvPr/>
          </p:nvCxnSpPr>
          <p:spPr bwMode="auto">
            <a:xfrm flipH="1">
              <a:off x="3112610" y="5053552"/>
              <a:ext cx="307239" cy="0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</p:spPr>
        </p:cxnSp>
        <p:cxnSp>
          <p:nvCxnSpPr>
            <p:cNvPr id="18" name="Straight Connector 90"/>
            <p:cNvCxnSpPr>
              <a:cxnSpLocks noChangeShapeType="1"/>
            </p:cNvCxnSpPr>
            <p:nvPr/>
          </p:nvCxnSpPr>
          <p:spPr bwMode="auto">
            <a:xfrm flipH="1">
              <a:off x="3112610" y="5629627"/>
              <a:ext cx="307239" cy="0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</p:spPr>
        </p:cxnSp>
      </p:grp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4495190" y="1623965"/>
            <a:ext cx="3827463" cy="3071813"/>
            <a:chOff x="725033" y="1544320"/>
            <a:chExt cx="5818009" cy="4668461"/>
          </a:xfrm>
        </p:grpSpPr>
        <p:cxnSp>
          <p:nvCxnSpPr>
            <p:cNvPr id="117" name="Straight Connector 57"/>
            <p:cNvCxnSpPr>
              <a:cxnSpLocks noChangeShapeType="1"/>
            </p:cNvCxnSpPr>
            <p:nvPr/>
          </p:nvCxnSpPr>
          <p:spPr bwMode="auto">
            <a:xfrm>
              <a:off x="1808481" y="1544320"/>
              <a:ext cx="0" cy="393192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8" name="Straight Connector 58"/>
            <p:cNvCxnSpPr>
              <a:cxnSpLocks noChangeShapeType="1"/>
            </p:cNvCxnSpPr>
            <p:nvPr/>
          </p:nvCxnSpPr>
          <p:spPr bwMode="auto">
            <a:xfrm>
              <a:off x="1625600" y="5242560"/>
              <a:ext cx="4917442" cy="0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9" name="Straight Connector 59"/>
            <p:cNvCxnSpPr>
              <a:cxnSpLocks noChangeShapeType="1"/>
            </p:cNvCxnSpPr>
            <p:nvPr/>
          </p:nvCxnSpPr>
          <p:spPr bwMode="auto">
            <a:xfrm>
              <a:off x="2286001" y="2291080"/>
              <a:ext cx="0" cy="31902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20" name="Straight Connector 60"/>
            <p:cNvCxnSpPr>
              <a:cxnSpLocks noChangeShapeType="1"/>
            </p:cNvCxnSpPr>
            <p:nvPr/>
          </p:nvCxnSpPr>
          <p:spPr bwMode="auto">
            <a:xfrm>
              <a:off x="2743200" y="2291080"/>
              <a:ext cx="0" cy="31902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21" name="Straight Connector 61"/>
            <p:cNvCxnSpPr>
              <a:cxnSpLocks noChangeShapeType="1"/>
            </p:cNvCxnSpPr>
            <p:nvPr/>
          </p:nvCxnSpPr>
          <p:spPr bwMode="auto">
            <a:xfrm>
              <a:off x="3657601" y="2291080"/>
              <a:ext cx="0" cy="31902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22" name="Straight Connector 62"/>
            <p:cNvCxnSpPr>
              <a:cxnSpLocks noChangeShapeType="1"/>
            </p:cNvCxnSpPr>
            <p:nvPr/>
          </p:nvCxnSpPr>
          <p:spPr bwMode="auto">
            <a:xfrm>
              <a:off x="3200400" y="2291080"/>
              <a:ext cx="0" cy="31902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23" name="Straight Connector 63"/>
            <p:cNvCxnSpPr>
              <a:cxnSpLocks noChangeShapeType="1"/>
            </p:cNvCxnSpPr>
            <p:nvPr/>
          </p:nvCxnSpPr>
          <p:spPr bwMode="auto">
            <a:xfrm>
              <a:off x="4079241" y="2291080"/>
              <a:ext cx="0" cy="31902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24" name="Straight Connector 64"/>
            <p:cNvCxnSpPr>
              <a:cxnSpLocks noChangeShapeType="1"/>
            </p:cNvCxnSpPr>
            <p:nvPr/>
          </p:nvCxnSpPr>
          <p:spPr bwMode="auto">
            <a:xfrm>
              <a:off x="4572002" y="2291080"/>
              <a:ext cx="0" cy="31902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25" name="Straight Connector 65"/>
            <p:cNvCxnSpPr>
              <a:cxnSpLocks noChangeShapeType="1"/>
            </p:cNvCxnSpPr>
            <p:nvPr/>
          </p:nvCxnSpPr>
          <p:spPr bwMode="auto">
            <a:xfrm>
              <a:off x="5486402" y="2291080"/>
              <a:ext cx="0" cy="31902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26" name="Straight Connector 66"/>
            <p:cNvCxnSpPr>
              <a:cxnSpLocks noChangeShapeType="1"/>
            </p:cNvCxnSpPr>
            <p:nvPr/>
          </p:nvCxnSpPr>
          <p:spPr bwMode="auto">
            <a:xfrm>
              <a:off x="5943601" y="2291080"/>
              <a:ext cx="0" cy="31902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27" name="Straight Connector 67"/>
            <p:cNvCxnSpPr>
              <a:cxnSpLocks noChangeShapeType="1"/>
            </p:cNvCxnSpPr>
            <p:nvPr/>
          </p:nvCxnSpPr>
          <p:spPr bwMode="auto">
            <a:xfrm>
              <a:off x="5029202" y="2291080"/>
              <a:ext cx="0" cy="31902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28" name="Straight Connector 68"/>
            <p:cNvCxnSpPr>
              <a:cxnSpLocks noChangeShapeType="1"/>
            </p:cNvCxnSpPr>
            <p:nvPr/>
          </p:nvCxnSpPr>
          <p:spPr bwMode="auto">
            <a:xfrm>
              <a:off x="2286001" y="2286000"/>
              <a:ext cx="0" cy="31902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29" name="Straight Connector 69"/>
            <p:cNvCxnSpPr>
              <a:cxnSpLocks noChangeShapeType="1"/>
            </p:cNvCxnSpPr>
            <p:nvPr/>
          </p:nvCxnSpPr>
          <p:spPr bwMode="auto">
            <a:xfrm>
              <a:off x="1625600" y="4343400"/>
              <a:ext cx="4775202" cy="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30" name="Straight Connector 70"/>
            <p:cNvCxnSpPr>
              <a:cxnSpLocks noChangeShapeType="1"/>
            </p:cNvCxnSpPr>
            <p:nvPr/>
          </p:nvCxnSpPr>
          <p:spPr bwMode="auto">
            <a:xfrm>
              <a:off x="1661160" y="2514600"/>
              <a:ext cx="4775202" cy="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31" name="Straight Connector 71"/>
            <p:cNvCxnSpPr>
              <a:cxnSpLocks noChangeShapeType="1"/>
            </p:cNvCxnSpPr>
            <p:nvPr/>
          </p:nvCxnSpPr>
          <p:spPr bwMode="auto">
            <a:xfrm>
              <a:off x="1625600" y="2971799"/>
              <a:ext cx="4775202" cy="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32" name="Straight Connector 72"/>
            <p:cNvCxnSpPr>
              <a:cxnSpLocks noChangeShapeType="1"/>
            </p:cNvCxnSpPr>
            <p:nvPr/>
          </p:nvCxnSpPr>
          <p:spPr bwMode="auto">
            <a:xfrm>
              <a:off x="1661160" y="3429000"/>
              <a:ext cx="4775202" cy="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33" name="Straight Connector 73"/>
            <p:cNvCxnSpPr>
              <a:cxnSpLocks noChangeShapeType="1"/>
            </p:cNvCxnSpPr>
            <p:nvPr/>
          </p:nvCxnSpPr>
          <p:spPr bwMode="auto">
            <a:xfrm>
              <a:off x="1661160" y="3886200"/>
              <a:ext cx="4775202" cy="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34" name="Straight Connector 74"/>
            <p:cNvCxnSpPr>
              <a:cxnSpLocks noChangeShapeType="1"/>
            </p:cNvCxnSpPr>
            <p:nvPr/>
          </p:nvCxnSpPr>
          <p:spPr bwMode="auto">
            <a:xfrm>
              <a:off x="1625600" y="4800599"/>
              <a:ext cx="4775202" cy="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35" name="TextBox 75"/>
            <p:cNvSpPr txBox="1">
              <a:spLocks noChangeArrowheads="1"/>
            </p:cNvSpPr>
            <p:nvPr/>
          </p:nvSpPr>
          <p:spPr bwMode="auto">
            <a:xfrm>
              <a:off x="4421961" y="5381784"/>
              <a:ext cx="3000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/>
                <a:t>6</a:t>
              </a:r>
              <a:endParaRPr lang="en-US" dirty="0"/>
            </a:p>
          </p:txBody>
        </p:sp>
        <p:sp>
          <p:nvSpPr>
            <p:cNvPr id="136" name="TextBox 76"/>
            <p:cNvSpPr txBox="1">
              <a:spLocks noChangeArrowheads="1"/>
            </p:cNvSpPr>
            <p:nvPr/>
          </p:nvSpPr>
          <p:spPr bwMode="auto">
            <a:xfrm>
              <a:off x="3944803" y="5388372"/>
              <a:ext cx="3000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37" name="TextBox 77"/>
            <p:cNvSpPr txBox="1">
              <a:spLocks noChangeArrowheads="1"/>
            </p:cNvSpPr>
            <p:nvPr/>
          </p:nvSpPr>
          <p:spPr bwMode="auto">
            <a:xfrm>
              <a:off x="3507560" y="5391387"/>
              <a:ext cx="3000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138" name="TextBox 78"/>
            <p:cNvSpPr txBox="1">
              <a:spLocks noChangeArrowheads="1"/>
            </p:cNvSpPr>
            <p:nvPr/>
          </p:nvSpPr>
          <p:spPr bwMode="auto">
            <a:xfrm>
              <a:off x="3050361" y="5394960"/>
              <a:ext cx="3000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9" name="TextBox 79"/>
            <p:cNvSpPr txBox="1">
              <a:spLocks noChangeArrowheads="1"/>
            </p:cNvSpPr>
            <p:nvPr/>
          </p:nvSpPr>
          <p:spPr bwMode="auto">
            <a:xfrm>
              <a:off x="2593160" y="5394960"/>
              <a:ext cx="3000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40" name="TextBox 80"/>
            <p:cNvSpPr txBox="1">
              <a:spLocks noChangeArrowheads="1"/>
            </p:cNvSpPr>
            <p:nvPr/>
          </p:nvSpPr>
          <p:spPr bwMode="auto">
            <a:xfrm>
              <a:off x="2135960" y="5394960"/>
              <a:ext cx="3000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41" name="TextBox 81"/>
            <p:cNvSpPr txBox="1">
              <a:spLocks noChangeArrowheads="1"/>
            </p:cNvSpPr>
            <p:nvPr/>
          </p:nvSpPr>
          <p:spPr bwMode="auto">
            <a:xfrm>
              <a:off x="1389562" y="2286000"/>
              <a:ext cx="3000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6</a:t>
              </a:r>
              <a:endParaRPr lang="en-US"/>
            </a:p>
          </p:txBody>
        </p:sp>
        <p:sp>
          <p:nvSpPr>
            <p:cNvPr id="142" name="TextBox 82"/>
            <p:cNvSpPr txBox="1">
              <a:spLocks noChangeArrowheads="1"/>
            </p:cNvSpPr>
            <p:nvPr/>
          </p:nvSpPr>
          <p:spPr bwMode="auto">
            <a:xfrm>
              <a:off x="1389562" y="2787133"/>
              <a:ext cx="3000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43" name="TextBox 83"/>
            <p:cNvSpPr txBox="1">
              <a:spLocks noChangeArrowheads="1"/>
            </p:cNvSpPr>
            <p:nvPr/>
          </p:nvSpPr>
          <p:spPr bwMode="auto">
            <a:xfrm>
              <a:off x="1389562" y="3244334"/>
              <a:ext cx="3000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144" name="TextBox 84"/>
            <p:cNvSpPr txBox="1">
              <a:spLocks noChangeArrowheads="1"/>
            </p:cNvSpPr>
            <p:nvPr/>
          </p:nvSpPr>
          <p:spPr bwMode="auto">
            <a:xfrm>
              <a:off x="1389562" y="3696453"/>
              <a:ext cx="3000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45" name="TextBox 85"/>
            <p:cNvSpPr txBox="1">
              <a:spLocks noChangeArrowheads="1"/>
            </p:cNvSpPr>
            <p:nvPr/>
          </p:nvSpPr>
          <p:spPr bwMode="auto">
            <a:xfrm>
              <a:off x="1361079" y="4158734"/>
              <a:ext cx="3000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46" name="TextBox 86"/>
            <p:cNvSpPr txBox="1">
              <a:spLocks noChangeArrowheads="1"/>
            </p:cNvSpPr>
            <p:nvPr/>
          </p:nvSpPr>
          <p:spPr bwMode="auto">
            <a:xfrm>
              <a:off x="1325518" y="4615933"/>
              <a:ext cx="3000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47" name="TextBox 87"/>
            <p:cNvSpPr txBox="1">
              <a:spLocks noChangeArrowheads="1"/>
            </p:cNvSpPr>
            <p:nvPr/>
          </p:nvSpPr>
          <p:spPr bwMode="auto">
            <a:xfrm>
              <a:off x="4706803" y="5751116"/>
              <a:ext cx="7505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NOs</a:t>
              </a:r>
            </a:p>
          </p:txBody>
        </p:sp>
        <p:sp>
          <p:nvSpPr>
            <p:cNvPr id="148" name="TextBox 88"/>
            <p:cNvSpPr txBox="1">
              <a:spLocks noChangeArrowheads="1"/>
            </p:cNvSpPr>
            <p:nvPr/>
          </p:nvSpPr>
          <p:spPr bwMode="auto">
            <a:xfrm>
              <a:off x="725033" y="1691639"/>
              <a:ext cx="88678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YESs</a:t>
              </a:r>
            </a:p>
          </p:txBody>
        </p:sp>
        <p:cxnSp>
          <p:nvCxnSpPr>
            <p:cNvPr id="150" name="Straight Connector 90"/>
            <p:cNvCxnSpPr>
              <a:cxnSpLocks noChangeShapeType="1"/>
            </p:cNvCxnSpPr>
            <p:nvPr/>
          </p:nvCxnSpPr>
          <p:spPr bwMode="auto">
            <a:xfrm flipH="1" flipV="1">
              <a:off x="3001784" y="4112464"/>
              <a:ext cx="1064465" cy="1155259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</p:spPr>
        </p:cxnSp>
      </p:grpSp>
      <p:cxnSp>
        <p:nvCxnSpPr>
          <p:cNvPr id="107" name="Straight Connector 89"/>
          <p:cNvCxnSpPr>
            <a:cxnSpLocks noChangeShapeType="1"/>
          </p:cNvCxnSpPr>
          <p:nvPr/>
        </p:nvCxnSpPr>
        <p:spPr bwMode="auto">
          <a:xfrm>
            <a:off x="5224885" y="2545685"/>
            <a:ext cx="768100" cy="76810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</p:spPr>
      </p:cxnSp>
      <p:cxnSp>
        <p:nvCxnSpPr>
          <p:cNvPr id="109" name="Straight Connector 89"/>
          <p:cNvCxnSpPr>
            <a:cxnSpLocks noChangeShapeType="1"/>
          </p:cNvCxnSpPr>
          <p:nvPr/>
        </p:nvCxnSpPr>
        <p:spPr bwMode="auto">
          <a:xfrm flipH="1">
            <a:off x="5224885" y="3160165"/>
            <a:ext cx="652885" cy="0"/>
          </a:xfrm>
          <a:prstGeom prst="line">
            <a:avLst/>
          </a:prstGeom>
          <a:noFill/>
          <a:ln w="539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14" name="Straight Connector 90"/>
          <p:cNvCxnSpPr>
            <a:cxnSpLocks noChangeShapeType="1"/>
          </p:cNvCxnSpPr>
          <p:nvPr/>
        </p:nvCxnSpPr>
        <p:spPr bwMode="auto">
          <a:xfrm flipV="1">
            <a:off x="6146605" y="3467405"/>
            <a:ext cx="0" cy="614480"/>
          </a:xfrm>
          <a:prstGeom prst="line">
            <a:avLst/>
          </a:prstGeom>
          <a:noFill/>
          <a:ln w="539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52" name="Straight Connector 151"/>
          <p:cNvCxnSpPr/>
          <p:nvPr/>
        </p:nvCxnSpPr>
        <p:spPr bwMode="auto">
          <a:xfrm flipV="1">
            <a:off x="1307575" y="3236975"/>
            <a:ext cx="614480" cy="1"/>
          </a:xfrm>
          <a:prstGeom prst="line">
            <a:avLst/>
          </a:prstGeom>
          <a:noFill/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/>
          <p:cNvCxnSpPr/>
          <p:nvPr/>
        </p:nvCxnSpPr>
        <p:spPr bwMode="auto">
          <a:xfrm flipH="1" flipV="1">
            <a:off x="2498130" y="2315255"/>
            <a:ext cx="19202" cy="1766630"/>
          </a:xfrm>
          <a:prstGeom prst="line">
            <a:avLst/>
          </a:prstGeom>
          <a:noFill/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98"/>
          <p:cNvSpPr/>
          <p:nvPr/>
        </p:nvSpPr>
        <p:spPr bwMode="auto">
          <a:xfrm>
            <a:off x="2843775" y="4888390"/>
            <a:ext cx="3571665" cy="1585560"/>
          </a:xfrm>
          <a:prstGeom prst="ellipse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611874" y="5510178"/>
            <a:ext cx="2113843" cy="963772"/>
          </a:xfrm>
          <a:prstGeom prst="ellipse">
            <a:avLst/>
          </a:prstGeom>
          <a:noFill/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01" name="TextBox 48"/>
          <p:cNvSpPr txBox="1">
            <a:spLocks noChangeArrowheads="1"/>
          </p:cNvSpPr>
          <p:nvPr/>
        </p:nvSpPr>
        <p:spPr bwMode="auto">
          <a:xfrm>
            <a:off x="4173790" y="5625393"/>
            <a:ext cx="1050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Ladder </a:t>
            </a:r>
          </a:p>
        </p:txBody>
      </p:sp>
      <p:sp>
        <p:nvSpPr>
          <p:cNvPr id="102" name="TextBox 48"/>
          <p:cNvSpPr txBox="1">
            <a:spLocks noChangeArrowheads="1"/>
          </p:cNvSpPr>
          <p:nvPr/>
        </p:nvSpPr>
        <p:spPr bwMode="auto">
          <a:xfrm>
            <a:off x="3995924" y="5003605"/>
            <a:ext cx="13057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Hollow</a:t>
            </a:r>
            <a:endParaRPr lang="en-US" sz="2000" dirty="0"/>
          </a:p>
        </p:txBody>
      </p:sp>
      <p:sp>
        <p:nvSpPr>
          <p:cNvPr id="103" name="Arc 102"/>
          <p:cNvSpPr/>
          <p:nvPr/>
        </p:nvSpPr>
        <p:spPr bwMode="auto">
          <a:xfrm>
            <a:off x="5071265" y="5195630"/>
            <a:ext cx="576075" cy="883315"/>
          </a:xfrm>
          <a:prstGeom prst="arc">
            <a:avLst>
              <a:gd name="adj1" fmla="val 16200000"/>
              <a:gd name="adj2" fmla="val 5951120"/>
            </a:avLst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159" name="Straight Connector 89"/>
          <p:cNvCxnSpPr>
            <a:cxnSpLocks noChangeShapeType="1"/>
          </p:cNvCxnSpPr>
          <p:nvPr/>
        </p:nvCxnSpPr>
        <p:spPr bwMode="auto">
          <a:xfrm>
            <a:off x="2421320" y="2315255"/>
            <a:ext cx="729695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70" name="Straight Connector 169"/>
          <p:cNvCxnSpPr>
            <a:endCxn id="94" idx="0"/>
          </p:cNvCxnSpPr>
          <p:nvPr/>
        </p:nvCxnSpPr>
        <p:spPr bwMode="auto">
          <a:xfrm flipH="1">
            <a:off x="1902852" y="2315255"/>
            <a:ext cx="19203" cy="921720"/>
          </a:xfrm>
          <a:prstGeom prst="line">
            <a:avLst/>
          </a:prstGeom>
          <a:noFill/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/>
          <p:cNvCxnSpPr/>
          <p:nvPr/>
        </p:nvCxnSpPr>
        <p:spPr bwMode="auto">
          <a:xfrm flipV="1">
            <a:off x="1922055" y="2315255"/>
            <a:ext cx="460860" cy="2"/>
          </a:xfrm>
          <a:prstGeom prst="line">
            <a:avLst/>
          </a:prstGeom>
          <a:noFill/>
          <a:ln w="603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411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7" grpId="0" animBg="1"/>
      <p:bldP spid="96" grpId="0" animBg="1"/>
      <p:bldP spid="95" grpId="0" animBg="1"/>
      <p:bldP spid="94" grpId="0" animBg="1"/>
      <p:bldP spid="99" grpId="0" animBg="1"/>
      <p:bldP spid="100" grpId="0" animBg="1"/>
      <p:bldP spid="101" grpId="0"/>
      <p:bldP spid="102" grpId="0"/>
      <p:bldP spid="10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26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033517" y="1393031"/>
            <a:ext cx="0" cy="4339828"/>
          </a:xfrm>
          <a:prstGeom prst="line">
            <a:avLst/>
          </a:prstGeom>
          <a:solidFill>
            <a:srgbClr val="6C747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5965031" y="1339453"/>
            <a:ext cx="0" cy="4339828"/>
          </a:xfrm>
          <a:prstGeom prst="line">
            <a:avLst/>
          </a:prstGeom>
          <a:solidFill>
            <a:srgbClr val="6C747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8215313" y="1393031"/>
            <a:ext cx="0" cy="4339828"/>
          </a:xfrm>
          <a:prstGeom prst="line">
            <a:avLst/>
          </a:prstGeom>
          <a:solidFill>
            <a:srgbClr val="6C747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1196578" y="2035969"/>
            <a:ext cx="7340203" cy="0"/>
          </a:xfrm>
          <a:prstGeom prst="line">
            <a:avLst/>
          </a:prstGeom>
          <a:solidFill>
            <a:srgbClr val="6C747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339703" y="1071563"/>
            <a:ext cx="2839641" cy="9266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Computing Strategy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21531" y="2314397"/>
            <a:ext cx="2518172" cy="9266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Brute Force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3339703" y="2357438"/>
            <a:ext cx="2625328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Not feasible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40677" y="3381804"/>
            <a:ext cx="2625328" cy="9266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Ladder</a:t>
            </a:r>
          </a:p>
          <a:p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3354693" y="3375422"/>
            <a:ext cx="2625328" cy="9266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Exponential; </a:t>
            </a:r>
            <a:r>
              <a:rPr lang="en-US" sz="2800" dirty="0"/>
              <a:t>f</a:t>
            </a:r>
            <a:r>
              <a:rPr lang="en-US" sz="2800" dirty="0" smtClean="0"/>
              <a:t>easible</a:t>
            </a:r>
            <a:endParaRPr lang="en-US" sz="2800" dirty="0"/>
          </a:p>
        </p:txBody>
      </p:sp>
      <p:cxnSp>
        <p:nvCxnSpPr>
          <p:cNvPr id="47" name="Straight Connector 46"/>
          <p:cNvCxnSpPr/>
          <p:nvPr/>
        </p:nvCxnSpPr>
        <p:spPr bwMode="auto">
          <a:xfrm flipH="1">
            <a:off x="1196578" y="3161109"/>
            <a:ext cx="7340203" cy="0"/>
          </a:xfrm>
          <a:prstGeom prst="line">
            <a:avLst/>
          </a:prstGeom>
          <a:solidFill>
            <a:srgbClr val="6C747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1250156" y="4500563"/>
            <a:ext cx="7340203" cy="0"/>
          </a:xfrm>
          <a:prstGeom prst="line">
            <a:avLst/>
          </a:prstGeom>
          <a:solidFill>
            <a:srgbClr val="6C747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6447234" y="1339453"/>
            <a:ext cx="1339453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Money  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607969" y="2143125"/>
            <a:ext cx="1017984" cy="154224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</a:rPr>
              <a:t>$$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00812" y="3375422"/>
            <a:ext cx="1232297" cy="80358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</a:rPr>
              <a:t>$$$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531" y="5940891"/>
            <a:ext cx="771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Now, let’s consider a generalization of strategies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33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0" grpId="0"/>
      <p:bldP spid="27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Strategy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27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2107406" y="1178719"/>
            <a:ext cx="4833561" cy="5130939"/>
            <a:chOff x="4445000" y="2286000"/>
            <a:chExt cx="6874399" cy="7297335"/>
          </a:xfrm>
        </p:grpSpPr>
        <p:grpSp>
          <p:nvGrpSpPr>
            <p:cNvPr id="102" name="Group 101"/>
            <p:cNvGrpSpPr/>
            <p:nvPr/>
          </p:nvGrpSpPr>
          <p:grpSpPr>
            <a:xfrm>
              <a:off x="4445000" y="2286000"/>
              <a:ext cx="6874399" cy="7297335"/>
              <a:chOff x="4445000" y="2286000"/>
              <a:chExt cx="6874399" cy="729733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445000" y="2286000"/>
                <a:ext cx="6874399" cy="7297335"/>
                <a:chOff x="3209018" y="1447801"/>
                <a:chExt cx="6874399" cy="7297335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3209018" y="1447801"/>
                  <a:ext cx="6874399" cy="7297335"/>
                  <a:chOff x="5205953" y="908919"/>
                  <a:chExt cx="3532555" cy="3764640"/>
                </a:xfrm>
              </p:grpSpPr>
              <p:cxnSp>
                <p:nvCxnSpPr>
                  <p:cNvPr id="8" name="Straight Connector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714994" y="1026852"/>
                    <a:ext cx="22995" cy="3404972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555422" y="4196873"/>
                    <a:ext cx="3018031" cy="14171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0" name="Straight Connector 10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6215819" y="1026852"/>
                    <a:ext cx="8215" cy="3202901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1" name="Straight Connector 1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693918" y="1026852"/>
                    <a:ext cx="871" cy="3202901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2" name="Straight Connector 1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7587413" y="1026852"/>
                    <a:ext cx="7116" cy="3181129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3" name="Straight Connector 13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124645" y="1026852"/>
                    <a:ext cx="16456" cy="3192015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4" name="Straight Connector 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8025255" y="1026852"/>
                    <a:ext cx="6202" cy="3202901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5" name="Straight Connector 2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729597" y="3298348"/>
                    <a:ext cx="2804699" cy="8542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6" name="Straight Connector 28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718711" y="1926746"/>
                    <a:ext cx="2815585" cy="4259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7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742750" y="2363426"/>
                    <a:ext cx="2791546" cy="20521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8" name="Straight Connector 3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718711" y="3739311"/>
                    <a:ext cx="2854742" cy="5350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19" name="Text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18013" y="4310265"/>
                    <a:ext cx="253717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5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0" name="Text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91544" y="4313441"/>
                    <a:ext cx="256801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4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1" name="Text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23459" y="4305730"/>
                    <a:ext cx="253717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3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2" name="Text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66262" y="4294844"/>
                    <a:ext cx="253717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2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3" name="Text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09063" y="4294844"/>
                    <a:ext cx="253717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1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4" name="Text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62148" y="1742596"/>
                    <a:ext cx="253717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5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5" name="Text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62148" y="2199796"/>
                    <a:ext cx="256801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4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6" name="Text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62148" y="2650647"/>
                    <a:ext cx="253717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3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7" name="Text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66231" y="3114197"/>
                    <a:ext cx="253717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2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8" name="Text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53078" y="3571398"/>
                    <a:ext cx="253717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1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29" name="Straight Connector 20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729591" y="2795847"/>
                    <a:ext cx="2804705" cy="34414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8221040" y="4289665"/>
                    <a:ext cx="517468" cy="3838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b="1" dirty="0"/>
                      <a:t>Yes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205953" y="908919"/>
                    <a:ext cx="448897" cy="3838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b="1" dirty="0"/>
                      <a:t>No</a:t>
                    </a: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 bwMode="auto">
                  <a:xfrm>
                    <a:off x="6128734" y="4114776"/>
                    <a:ext cx="174171" cy="174172"/>
                  </a:xfrm>
                  <a:prstGeom prst="ellipse">
                    <a:avLst/>
                  </a:prstGeom>
                  <a:pattFill prst="lgCheck">
                    <a:fgClr>
                      <a:srgbClr val="FFFF00"/>
                    </a:fgClr>
                    <a:bgClr>
                      <a:srgbClr val="0000FF"/>
                    </a:bgClr>
                  </a:pattFill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4291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chemeClr val="accent2"/>
                      </a:solidFill>
                      <a:latin typeface="Trebuchet MS" pitchFamily="34" charset="0"/>
                    </a:endParaRP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 bwMode="auto">
                  <a:xfrm>
                    <a:off x="6128730" y="3657560"/>
                    <a:ext cx="174171" cy="17417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4291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chemeClr val="accent2"/>
                      </a:solidFill>
                      <a:latin typeface="Trebuchet MS" pitchFamily="34" charset="0"/>
                    </a:endParaRPr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 bwMode="auto">
                  <a:xfrm>
                    <a:off x="6618586" y="3668445"/>
                    <a:ext cx="174171" cy="174172"/>
                  </a:xfrm>
                  <a:prstGeom prst="ellipse">
                    <a:avLst/>
                  </a:prstGeom>
                  <a:solidFill>
                    <a:srgbClr val="0000FF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4291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0000FF"/>
                      </a:solidFill>
                      <a:latin typeface="Trebuchet MS" pitchFamily="34" charset="0"/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 bwMode="auto">
                  <a:xfrm>
                    <a:off x="6145720" y="2284804"/>
                    <a:ext cx="174171" cy="17417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4291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chemeClr val="accent2"/>
                      </a:solidFill>
                      <a:latin typeface="Trebuchet MS" pitchFamily="34" charset="0"/>
                    </a:endParaRPr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 bwMode="auto">
                  <a:xfrm>
                    <a:off x="6615604" y="1852383"/>
                    <a:ext cx="174171" cy="17417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4291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chemeClr val="accent2"/>
                      </a:solidFill>
                      <a:latin typeface="Trebuchet MS" pitchFamily="34" charset="0"/>
                    </a:endParaRPr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 bwMode="auto">
                  <a:xfrm>
                    <a:off x="5660631" y="3668442"/>
                    <a:ext cx="174171" cy="17417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4291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chemeClr val="accent2"/>
                      </a:solidFill>
                      <a:latin typeface="Trebuchet MS" pitchFamily="34" charset="0"/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 bwMode="auto">
                  <a:xfrm>
                    <a:off x="5636680" y="2284804"/>
                    <a:ext cx="174171" cy="17417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4291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chemeClr val="accent2"/>
                      </a:solidFill>
                      <a:latin typeface="Trebuchet MS" pitchFamily="34" charset="0"/>
                    </a:endParaRPr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 bwMode="auto">
                  <a:xfrm>
                    <a:off x="6615604" y="3188957"/>
                    <a:ext cx="174172" cy="174172"/>
                  </a:xfrm>
                  <a:prstGeom prst="ellipse">
                    <a:avLst/>
                  </a:prstGeom>
                  <a:solidFill>
                    <a:srgbClr val="0000FF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4291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0000FF"/>
                      </a:solidFill>
                      <a:latin typeface="Trebuchet MS" pitchFamily="34" charset="0"/>
                    </a:endParaRPr>
                  </a:p>
                </p:txBody>
              </p:sp>
            </p:grpSp>
            <p:sp>
              <p:nvSpPr>
                <p:cNvPr id="7" name="Oval 6"/>
                <p:cNvSpPr/>
                <p:nvPr/>
              </p:nvSpPr>
              <p:spPr bwMode="auto">
                <a:xfrm>
                  <a:off x="4064000" y="7620000"/>
                  <a:ext cx="338939" cy="337613"/>
                </a:xfrm>
                <a:prstGeom prst="ellipse">
                  <a:avLst/>
                </a:prstGeom>
                <a:solidFill>
                  <a:srgbClr val="FFFF00"/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4291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chemeClr val="accent2"/>
                    </a:solidFill>
                    <a:latin typeface="Trebuchet MS" pitchFamily="34" charset="0"/>
                  </a:endParaRPr>
                </a:p>
              </p:txBody>
            </p:sp>
          </p:grpSp>
          <p:sp>
            <p:nvSpPr>
              <p:cNvPr id="79" name="Oval 78"/>
              <p:cNvSpPr/>
              <p:nvPr/>
            </p:nvSpPr>
            <p:spPr bwMode="auto">
              <a:xfrm>
                <a:off x="7188200" y="8458200"/>
                <a:ext cx="338939" cy="337613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FF"/>
                  </a:solidFill>
                  <a:latin typeface="Trebuchet MS" pitchFamily="34" charset="0"/>
                </a:endParaRPr>
              </a:p>
            </p:txBody>
          </p:sp>
        </p:grpSp>
        <p:cxnSp>
          <p:nvCxnSpPr>
            <p:cNvPr id="65" name="Straight Connector 28"/>
            <p:cNvCxnSpPr>
              <a:cxnSpLocks noChangeShapeType="1"/>
            </p:cNvCxnSpPr>
            <p:nvPr/>
          </p:nvCxnSpPr>
          <p:spPr bwMode="auto">
            <a:xfrm>
              <a:off x="5511800" y="3429000"/>
              <a:ext cx="5410200" cy="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69" name="TextBox 43"/>
            <p:cNvSpPr txBox="1">
              <a:spLocks noChangeArrowheads="1"/>
            </p:cNvSpPr>
            <p:nvPr/>
          </p:nvSpPr>
          <p:spPr bwMode="auto">
            <a:xfrm>
              <a:off x="4749799" y="3048000"/>
              <a:ext cx="493736" cy="67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6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5283200" y="6705600"/>
              <a:ext cx="338939" cy="337613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8026400" y="5791200"/>
              <a:ext cx="338941" cy="337613"/>
            </a:xfrm>
            <a:prstGeom prst="ellipse">
              <a:avLst/>
            </a:prstGeom>
            <a:solidFill>
              <a:srgbClr val="0000FF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FF"/>
                </a:solidFill>
                <a:latin typeface="Trebuchet MS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026400" y="4876800"/>
              <a:ext cx="338941" cy="337613"/>
            </a:xfrm>
            <a:prstGeom prst="ellipse">
              <a:avLst/>
            </a:prstGeom>
            <a:solidFill>
              <a:srgbClr val="0000FF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FF"/>
                </a:solidFill>
                <a:latin typeface="Trebuchet MS" pitchFamily="34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6273800" y="6705600"/>
              <a:ext cx="338939" cy="337613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188200" y="5791200"/>
              <a:ext cx="338939" cy="337613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5283200" y="5867400"/>
              <a:ext cx="338939" cy="337613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7188200" y="4953000"/>
              <a:ext cx="338939" cy="337613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6273800" y="5791200"/>
              <a:ext cx="338939" cy="337613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18235" y="5036344"/>
            <a:ext cx="1821656" cy="341919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dirty="0" smtClean="0"/>
              <a:t>(0.2, 0.8, 0)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7036594" y="1178719"/>
            <a:ext cx="2105644" cy="1321967"/>
            <a:chOff x="9702800" y="1752600"/>
            <a:chExt cx="3088739" cy="2124843"/>
          </a:xfrm>
        </p:grpSpPr>
        <p:sp>
          <p:nvSpPr>
            <p:cNvPr id="54" name="TextBox 77"/>
            <p:cNvSpPr txBox="1">
              <a:spLocks noChangeArrowheads="1"/>
            </p:cNvSpPr>
            <p:nvPr/>
          </p:nvSpPr>
          <p:spPr bwMode="auto">
            <a:xfrm>
              <a:off x="10083800" y="2362199"/>
              <a:ext cx="2707739" cy="82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30046" tIns="65023" rIns="130046" bIns="65023">
              <a:spAutoFit/>
            </a:bodyPr>
            <a:lstStyle/>
            <a:p>
              <a:r>
                <a:rPr lang="en-US" sz="2500" dirty="0"/>
                <a:t>decide PASS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9702800" y="1752600"/>
              <a:ext cx="2945910" cy="2124843"/>
              <a:chOff x="9702800" y="1752600"/>
              <a:chExt cx="2945910" cy="2124843"/>
            </a:xfrm>
          </p:grpSpPr>
          <p:sp>
            <p:nvSpPr>
              <p:cNvPr id="56" name="TextBox 4"/>
              <p:cNvSpPr txBox="1">
                <a:spLocks noChangeArrowheads="1"/>
              </p:cNvSpPr>
              <p:nvPr/>
            </p:nvSpPr>
            <p:spPr bwMode="auto">
              <a:xfrm>
                <a:off x="10080153" y="1752600"/>
                <a:ext cx="2069365" cy="829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046" tIns="65023" rIns="130046" bIns="65023">
                <a:spAutoFit/>
              </a:bodyPr>
              <a:lstStyle/>
              <a:p>
                <a:r>
                  <a:rPr lang="en-US" sz="2500" dirty="0"/>
                  <a:t>continue</a:t>
                </a:r>
              </a:p>
            </p:txBody>
          </p:sp>
          <p:sp>
            <p:nvSpPr>
              <p:cNvPr id="57" name="TextBox 78"/>
              <p:cNvSpPr txBox="1">
                <a:spLocks noChangeArrowheads="1"/>
              </p:cNvSpPr>
              <p:nvPr/>
            </p:nvSpPr>
            <p:spPr bwMode="auto">
              <a:xfrm>
                <a:off x="10083800" y="3047999"/>
                <a:ext cx="2564910" cy="829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046" tIns="65023" rIns="130046" bIns="65023">
                <a:spAutoFit/>
              </a:bodyPr>
              <a:lstStyle/>
              <a:p>
                <a:r>
                  <a:rPr lang="en-US" sz="2500" dirty="0"/>
                  <a:t>decide FAIL</a:t>
                </a: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9702800" y="1981200"/>
                <a:ext cx="338939" cy="337613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9702800" y="3276600"/>
                <a:ext cx="338939" cy="337613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9702800" y="2590800"/>
                <a:ext cx="338939" cy="337613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98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z="1400" smtClean="0"/>
              <a:t>28</a:t>
            </a:fld>
            <a:endParaRPr lang="en-US" sz="140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078488" y="1375757"/>
            <a:ext cx="0" cy="4339828"/>
          </a:xfrm>
          <a:prstGeom prst="line">
            <a:avLst/>
          </a:prstGeom>
          <a:solidFill>
            <a:srgbClr val="6C747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5965031" y="1339453"/>
            <a:ext cx="0" cy="4339828"/>
          </a:xfrm>
          <a:prstGeom prst="line">
            <a:avLst/>
          </a:prstGeom>
          <a:solidFill>
            <a:srgbClr val="6C747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8215313" y="1393031"/>
            <a:ext cx="0" cy="4339828"/>
          </a:xfrm>
          <a:prstGeom prst="line">
            <a:avLst/>
          </a:prstGeom>
          <a:solidFill>
            <a:srgbClr val="6C747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1196578" y="2035969"/>
            <a:ext cx="7340203" cy="0"/>
          </a:xfrm>
          <a:prstGeom prst="line">
            <a:avLst/>
          </a:prstGeom>
          <a:solidFill>
            <a:srgbClr val="6C747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339703" y="1071563"/>
            <a:ext cx="2839641" cy="9266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Computing Strategy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821531" y="2089547"/>
            <a:ext cx="2518172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Brute Force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825687" y="3321844"/>
            <a:ext cx="2625328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Ladder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3339703" y="3375422"/>
            <a:ext cx="2625328" cy="9266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Exponential; feasible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660797" y="4554141"/>
            <a:ext cx="2625328" cy="9266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The best </a:t>
            </a:r>
            <a:r>
              <a:rPr lang="en-US" sz="2800" dirty="0"/>
              <a:t>p</a:t>
            </a:r>
            <a:r>
              <a:rPr lang="en-US" sz="2800" dirty="0" smtClean="0"/>
              <a:t>robabilistic 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3393281" y="4607719"/>
            <a:ext cx="2625328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Polynomial(m)</a:t>
            </a:r>
            <a:endParaRPr lang="en-US" sz="2800" dirty="0"/>
          </a:p>
        </p:txBody>
      </p:sp>
      <p:cxnSp>
        <p:nvCxnSpPr>
          <p:cNvPr id="47" name="Straight Connector 46"/>
          <p:cNvCxnSpPr/>
          <p:nvPr/>
        </p:nvCxnSpPr>
        <p:spPr bwMode="auto">
          <a:xfrm flipH="1">
            <a:off x="1196578" y="3161109"/>
            <a:ext cx="7340203" cy="0"/>
          </a:xfrm>
          <a:prstGeom prst="line">
            <a:avLst/>
          </a:prstGeom>
          <a:solidFill>
            <a:srgbClr val="6C747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1250156" y="4500563"/>
            <a:ext cx="7340203" cy="0"/>
          </a:xfrm>
          <a:prstGeom prst="line">
            <a:avLst/>
          </a:prstGeom>
          <a:solidFill>
            <a:srgbClr val="6C747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821531" y="5518547"/>
            <a:ext cx="2035969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THE BEST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 flipV="1">
            <a:off x="764615" y="4755267"/>
            <a:ext cx="1768078" cy="589359"/>
          </a:xfrm>
          <a:prstGeom prst="line">
            <a:avLst/>
          </a:prstGeom>
          <a:solidFill>
            <a:srgbClr val="6C7472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6447234" y="1339453"/>
            <a:ext cx="1339453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Money  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6607969" y="2143125"/>
            <a:ext cx="1017984" cy="154224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</a:rPr>
              <a:t>$$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00812" y="3375422"/>
            <a:ext cx="1232297" cy="80358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</a:rPr>
              <a:t>$$$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47234" y="4607719"/>
            <a:ext cx="1232297" cy="80358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</a:rPr>
              <a:t>$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703" y="2089547"/>
            <a:ext cx="2625328" cy="9266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Exponential;</a:t>
            </a:r>
          </a:p>
          <a:p>
            <a:r>
              <a:rPr lang="en-US" sz="2800" dirty="0"/>
              <a:t>n</a:t>
            </a:r>
            <a:r>
              <a:rPr lang="en-US" sz="2800" dirty="0" smtClean="0"/>
              <a:t>ot feasible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01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51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588"/>
            <a:ext cx="9143999" cy="1143000"/>
          </a:xfrm>
        </p:spPr>
        <p:txBody>
          <a:bodyPr/>
          <a:lstStyle/>
          <a:p>
            <a:r>
              <a:rPr lang="en-US" dirty="0" smtClean="0"/>
              <a:t>Key Property: Path Conservation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31" y="1285875"/>
            <a:ext cx="8643938" cy="5464969"/>
          </a:xfrm>
        </p:spPr>
        <p:txBody>
          <a:bodyPr/>
          <a:lstStyle/>
          <a:p>
            <a:pPr>
              <a:spcBef>
                <a:spcPts val="703"/>
              </a:spcBef>
            </a:pPr>
            <a:r>
              <a:rPr lang="en-US" dirty="0" smtClean="0">
                <a:solidFill>
                  <a:srgbClr val="3366FF"/>
                </a:solidFill>
              </a:rPr>
              <a:t>P</a:t>
            </a:r>
            <a:r>
              <a:rPr lang="en-US" dirty="0" smtClean="0"/>
              <a:t> = # of (fractional) paths reaching a point</a:t>
            </a:r>
          </a:p>
          <a:p>
            <a:pPr>
              <a:spcBef>
                <a:spcPts val="703"/>
              </a:spcBef>
            </a:pPr>
            <a:r>
              <a:rPr lang="en-US" dirty="0" smtClean="0"/>
              <a:t>Point splits paths: </a:t>
            </a:r>
            <a:r>
              <a:rPr lang="en-US" dirty="0" smtClean="0">
                <a:solidFill>
                  <a:srgbClr val="3366FF"/>
                </a:solidFill>
              </a:rPr>
              <a:t>P = P</a:t>
            </a:r>
            <a:r>
              <a:rPr lang="en-US" baseline="-25000" dirty="0" smtClean="0">
                <a:solidFill>
                  <a:srgbClr val="3366FF"/>
                </a:solidFill>
              </a:rPr>
              <a:t>1</a:t>
            </a:r>
            <a:r>
              <a:rPr lang="en-US" dirty="0" smtClean="0">
                <a:solidFill>
                  <a:srgbClr val="3366FF"/>
                </a:solidFill>
              </a:rPr>
              <a:t> + P</a:t>
            </a:r>
            <a:r>
              <a:rPr lang="en-US" baseline="-25000" dirty="0" smtClean="0">
                <a:solidFill>
                  <a:srgbClr val="3366FF"/>
                </a:solidFill>
              </a:rPr>
              <a:t>2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endParaRPr lang="en-US" dirty="0">
              <a:solidFill>
                <a:srgbClr val="3366FF"/>
              </a:solidFill>
            </a:endParaRPr>
          </a:p>
          <a:p>
            <a:pPr marL="0" indent="0">
              <a:spcBef>
                <a:spcPts val="703"/>
              </a:spcBef>
              <a:buNone/>
            </a:pPr>
            <a:endParaRPr lang="en-US" dirty="0" smtClean="0"/>
          </a:p>
          <a:p>
            <a:pPr marL="232164" lvl="1" indent="0">
              <a:spcBef>
                <a:spcPts val="703"/>
              </a:spcBef>
              <a:buNone/>
            </a:pPr>
            <a:endParaRPr lang="en-US" dirty="0"/>
          </a:p>
          <a:p>
            <a:pPr lvl="1">
              <a:spcBef>
                <a:spcPts val="703"/>
              </a:spcBef>
            </a:pPr>
            <a:endParaRPr lang="en-US" dirty="0" smtClean="0"/>
          </a:p>
          <a:p>
            <a:pPr lvl="1">
              <a:spcBef>
                <a:spcPts val="703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z="1800" smtClean="0"/>
              <a:t>29</a:t>
            </a:fld>
            <a:endParaRPr lang="en-US" sz="1800"/>
          </a:p>
        </p:txBody>
      </p:sp>
      <p:cxnSp>
        <p:nvCxnSpPr>
          <p:cNvPr id="6" name="Curved Connector 5"/>
          <p:cNvCxnSpPr/>
          <p:nvPr/>
        </p:nvCxnSpPr>
        <p:spPr bwMode="auto">
          <a:xfrm flipV="1">
            <a:off x="1464469" y="5357813"/>
            <a:ext cx="1071563" cy="482203"/>
          </a:xfrm>
          <a:prstGeom prst="curvedConnector3">
            <a:avLst/>
          </a:prstGeom>
          <a:solidFill>
            <a:srgbClr val="6C7472"/>
          </a:solidFill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857943" y="5592112"/>
            <a:ext cx="642938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P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89610" y="5197079"/>
            <a:ext cx="238316" cy="237384"/>
          </a:xfrm>
          <a:prstGeom prst="ellips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accent2"/>
              </a:solidFill>
              <a:latin typeface="Trebuchet MS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3500438" y="3643313"/>
            <a:ext cx="0" cy="857250"/>
          </a:xfrm>
          <a:prstGeom prst="straightConnector1">
            <a:avLst/>
          </a:prstGeom>
          <a:solidFill>
            <a:srgbClr val="6C7472"/>
          </a:solidFill>
          <a:ln w="412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929063" y="4768453"/>
            <a:ext cx="964406" cy="0"/>
          </a:xfrm>
          <a:prstGeom prst="straightConnector1">
            <a:avLst/>
          </a:prstGeom>
          <a:solidFill>
            <a:srgbClr val="6C7472"/>
          </a:solidFill>
          <a:ln w="412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urved Connector 18"/>
          <p:cNvCxnSpPr/>
          <p:nvPr/>
        </p:nvCxnSpPr>
        <p:spPr bwMode="auto">
          <a:xfrm rot="16200000" flipH="1">
            <a:off x="2857500" y="5518547"/>
            <a:ext cx="482203" cy="482203"/>
          </a:xfrm>
          <a:prstGeom prst="curvedConnector3">
            <a:avLst>
              <a:gd name="adj1" fmla="val 37816"/>
            </a:avLst>
          </a:prstGeom>
          <a:solidFill>
            <a:srgbClr val="6C7472"/>
          </a:solidFill>
          <a:ln w="47625" cap="flat" cmpd="sng" algn="ctr">
            <a:solidFill>
              <a:srgbClr val="000000"/>
            </a:solidFill>
            <a:prstDash val="sysDot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286125" y="5679281"/>
            <a:ext cx="1178719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Stop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2911078" y="4929187"/>
            <a:ext cx="482203" cy="267891"/>
          </a:xfrm>
          <a:prstGeom prst="straightConnector1">
            <a:avLst/>
          </a:prstGeom>
          <a:solidFill>
            <a:srgbClr val="6C7472"/>
          </a:solidFill>
          <a:ln w="412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3018234" y="4446984"/>
            <a:ext cx="1178719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/>
              <a:t>Ask</a:t>
            </a:r>
            <a:endParaRPr 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3018234" y="4929188"/>
            <a:ext cx="696516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P</a:t>
            </a:r>
            <a:r>
              <a:rPr lang="en-US" sz="2800" baseline="-25000" dirty="0" smtClean="0">
                <a:solidFill>
                  <a:srgbClr val="3366FF"/>
                </a:solidFill>
              </a:rPr>
              <a:t>1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64656" y="5250656"/>
            <a:ext cx="696516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P</a:t>
            </a:r>
            <a:r>
              <a:rPr lang="en-US" sz="2800" baseline="-25000" dirty="0" smtClean="0">
                <a:solidFill>
                  <a:srgbClr val="3366FF"/>
                </a:solidFill>
              </a:rPr>
              <a:t>2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46859" y="3643313"/>
            <a:ext cx="696516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P</a:t>
            </a:r>
            <a:r>
              <a:rPr lang="en-US" sz="2800" baseline="-25000" dirty="0" smtClean="0">
                <a:solidFill>
                  <a:srgbClr val="3366FF"/>
                </a:solidFill>
              </a:rPr>
              <a:t>1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50531" y="4822031"/>
            <a:ext cx="1232297" cy="495807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2800" dirty="0" smtClean="0">
                <a:solidFill>
                  <a:srgbClr val="3366FF"/>
                </a:solidFill>
              </a:rPr>
              <a:t>P</a:t>
            </a:r>
            <a:r>
              <a:rPr lang="en-US" sz="2800" baseline="-25000" dirty="0" smtClean="0">
                <a:solidFill>
                  <a:srgbClr val="3366FF"/>
                </a:solidFill>
              </a:rPr>
              <a:t>1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393282" y="3321844"/>
            <a:ext cx="238316" cy="237384"/>
          </a:xfrm>
          <a:prstGeom prst="ellips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000626" y="4607719"/>
            <a:ext cx="238316" cy="237384"/>
          </a:xfrm>
          <a:prstGeom prst="ellips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732359" y="5304234"/>
            <a:ext cx="214313" cy="32146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000250" y="5036344"/>
            <a:ext cx="214313" cy="32146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11078" y="5786437"/>
            <a:ext cx="214313" cy="32146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50344" y="4768453"/>
            <a:ext cx="214313" cy="32146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178969" y="3857625"/>
            <a:ext cx="214313" cy="32146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304109" y="4339828"/>
            <a:ext cx="214313" cy="32146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1089422" y="3321844"/>
            <a:ext cx="0" cy="2946797"/>
          </a:xfrm>
          <a:prstGeom prst="straightConnector1">
            <a:avLst/>
          </a:prstGeom>
          <a:solidFill>
            <a:srgbClr val="6C7472"/>
          </a:solidFill>
          <a:ln w="412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1089422" y="6268641"/>
            <a:ext cx="4018359" cy="0"/>
          </a:xfrm>
          <a:prstGeom prst="straightConnector1">
            <a:avLst/>
          </a:prstGeom>
          <a:solidFill>
            <a:srgbClr val="6C7472"/>
          </a:solidFill>
          <a:ln w="412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232172" y="3429000"/>
            <a:ext cx="559392" cy="49580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800" b="1" dirty="0"/>
              <a:t>No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25114" y="6268641"/>
            <a:ext cx="653218" cy="49580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8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6955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 animBg="1"/>
      <p:bldP spid="45" grpId="0" animBg="1"/>
      <p:bldP spid="21" grpId="0" animBg="1"/>
      <p:bldP spid="21" grpId="1" animBg="1"/>
      <p:bldP spid="23" grpId="0" animBg="1"/>
      <p:bldP spid="23" grpId="1" animBg="1"/>
      <p:bldP spid="24" grpId="0" animBg="1"/>
      <p:bldP spid="25" grpId="0" animBg="1"/>
      <p:bldP spid="25" grpId="1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2454835"/>
            <a:ext cx="77724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>
                <a:ea typeface="Calibri" pitchFamily="34" charset="0"/>
              </a:rPr>
              <a:t>An Introduction to </a:t>
            </a:r>
            <a:r>
              <a:rPr lang="en-US" sz="3600" dirty="0" err="1" smtClean="0">
                <a:ea typeface="Calibri" pitchFamily="34" charset="0"/>
              </a:rPr>
              <a:t>Crowdsourced</a:t>
            </a:r>
            <a:r>
              <a:rPr lang="en-US" sz="3600" dirty="0" smtClean="0">
                <a:ea typeface="Calibri" pitchFamily="34" charset="0"/>
              </a:rPr>
              <a:t> Data Management </a:t>
            </a:r>
            <a:br>
              <a:rPr lang="en-US" sz="3600" dirty="0" smtClean="0">
                <a:ea typeface="Calibri" pitchFamily="34" charset="0"/>
              </a:rPr>
            </a:br>
            <a:r>
              <a:rPr lang="en-US" sz="3600" dirty="0" smtClean="0">
                <a:ea typeface="Calibri" pitchFamily="34" charset="0"/>
              </a:rPr>
              <a:t/>
            </a:r>
            <a:br>
              <a:rPr lang="en-US" sz="3600" dirty="0" smtClean="0">
                <a:ea typeface="Calibri" pitchFamily="34" charset="0"/>
              </a:rPr>
            </a:br>
            <a:r>
              <a:rPr lang="en-US" sz="3600" dirty="0" smtClean="0">
                <a:ea typeface="Calibri" pitchFamily="34" charset="0"/>
              </a:rPr>
              <a:t>+</a:t>
            </a:r>
            <a:br>
              <a:rPr lang="en-US" sz="3600" dirty="0" smtClean="0">
                <a:ea typeface="Calibri" pitchFamily="34" charset="0"/>
              </a:rPr>
            </a:br>
            <a:r>
              <a:rPr lang="en-US" sz="3600" dirty="0" smtClean="0">
                <a:ea typeface="Calibri" pitchFamily="34" charset="0"/>
              </a:rPr>
              <a:t/>
            </a:r>
            <a:br>
              <a:rPr lang="en-US" sz="3600" dirty="0" smtClean="0">
                <a:ea typeface="Calibri" pitchFamily="34" charset="0"/>
              </a:rPr>
            </a:br>
            <a:r>
              <a:rPr lang="en-US" sz="3600" dirty="0" err="1" smtClean="0">
                <a:ea typeface="Calibri" pitchFamily="34" charset="0"/>
              </a:rPr>
              <a:t>Crowdscreen</a:t>
            </a:r>
            <a:r>
              <a:rPr lang="en-US" sz="3600" dirty="0" smtClean="0">
                <a:ea typeface="Calibri" pitchFamily="34" charset="0"/>
              </a:rPr>
              <a:t>: Algorithms for Filtering Data using Humans</a:t>
            </a:r>
            <a:br>
              <a:rPr lang="en-US" sz="3600" dirty="0" smtClean="0">
                <a:ea typeface="Calibri" pitchFamily="34" charset="0"/>
              </a:rPr>
            </a:br>
            <a:r>
              <a:rPr lang="en-US" sz="3600" dirty="0" smtClean="0">
                <a:ea typeface="Calibri" pitchFamily="34" charset="0"/>
              </a:rPr>
              <a:t>(if time permits) Optimal Crowd-Powered Rating and Filtering Algorithms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7879" y="4782313"/>
            <a:ext cx="8180265" cy="1492982"/>
          </a:xfrm>
        </p:spPr>
        <p:txBody>
          <a:bodyPr>
            <a:normAutofit/>
          </a:bodyPr>
          <a:lstStyle/>
          <a:p>
            <a:pPr eaLnBrk="1" hangingPunct="1"/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/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609600" y="2912035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2000" i="1" kern="0" dirty="0">
              <a:solidFill>
                <a:schemeClr val="tx1"/>
              </a:solidFill>
              <a:latin typeface="+mj-lt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Conservation in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30</a:t>
            </a:fld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2107406" y="1178719"/>
            <a:ext cx="4833561" cy="5245507"/>
            <a:chOff x="4445000" y="2286000"/>
            <a:chExt cx="6874399" cy="7460276"/>
          </a:xfrm>
        </p:grpSpPr>
        <p:grpSp>
          <p:nvGrpSpPr>
            <p:cNvPr id="102" name="Group 101"/>
            <p:cNvGrpSpPr/>
            <p:nvPr/>
          </p:nvGrpSpPr>
          <p:grpSpPr>
            <a:xfrm>
              <a:off x="4445000" y="2286000"/>
              <a:ext cx="6874399" cy="7460276"/>
              <a:chOff x="4445000" y="2286000"/>
              <a:chExt cx="6874399" cy="746027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445000" y="2286000"/>
                <a:ext cx="6874399" cy="7460276"/>
                <a:chOff x="3209018" y="1447801"/>
                <a:chExt cx="6874399" cy="7460276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3209018" y="1447801"/>
                  <a:ext cx="6874399" cy="7460276"/>
                  <a:chOff x="5205953" y="908919"/>
                  <a:chExt cx="3532555" cy="3848700"/>
                </a:xfrm>
              </p:grpSpPr>
              <p:cxnSp>
                <p:nvCxnSpPr>
                  <p:cNvPr id="8" name="Straight Connector 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714994" y="1026852"/>
                    <a:ext cx="22995" cy="3404972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555422" y="4196873"/>
                    <a:ext cx="3018031" cy="14171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1" name="Straight Connector 11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6693918" y="1026852"/>
                    <a:ext cx="871" cy="3202901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2" name="Straight Connector 1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7587413" y="1026852"/>
                    <a:ext cx="7116" cy="3181129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5" name="Straight Connector 20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729597" y="3298348"/>
                    <a:ext cx="2804699" cy="8542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cxnSp>
                <p:nvCxnSpPr>
                  <p:cNvPr id="17" name="Straight Connector 2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5742750" y="2363426"/>
                    <a:ext cx="2791546" cy="20521"/>
                  </a:xfrm>
                  <a:prstGeom prst="lin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</p:spPr>
              </p:cxnSp>
              <p:sp>
                <p:nvSpPr>
                  <p:cNvPr id="20" name="Text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77058" y="4407598"/>
                    <a:ext cx="253717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2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2" name="Text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76447" y="4407598"/>
                    <a:ext cx="253717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1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5" name="Text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4267" y="2206182"/>
                    <a:ext cx="253717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2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6" name="Text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21458" y="2650647"/>
                    <a:ext cx="134961" cy="5871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27" name="Text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84267" y="3110335"/>
                    <a:ext cx="253717" cy="3500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500" dirty="0">
                        <a:solidFill>
                          <a:srgbClr val="0000FF"/>
                        </a:solidFill>
                      </a:rPr>
                      <a:t>1</a:t>
                    </a:r>
                    <a:endParaRPr lang="en-US" sz="4600" dirty="0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8221040" y="4289665"/>
                    <a:ext cx="517468" cy="3838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b="1" dirty="0"/>
                      <a:t>Yes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205953" y="908919"/>
                    <a:ext cx="448897" cy="38389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800" b="1" dirty="0"/>
                      <a:t>No</a:t>
                    </a: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 bwMode="auto">
                  <a:xfrm>
                    <a:off x="5636680" y="2284804"/>
                    <a:ext cx="174171" cy="17417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4291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chemeClr val="accent2"/>
                      </a:solidFill>
                      <a:latin typeface="Trebuchet MS" pitchFamily="34" charset="0"/>
                    </a:endParaRPr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 bwMode="auto">
                  <a:xfrm>
                    <a:off x="6615604" y="3188957"/>
                    <a:ext cx="174172" cy="174172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42915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chemeClr val="accent2"/>
                      </a:solidFill>
                      <a:latin typeface="Trebuchet MS" pitchFamily="34" charset="0"/>
                    </a:endParaRPr>
                  </a:p>
                </p:txBody>
              </p:sp>
            </p:grpSp>
            <p:sp>
              <p:nvSpPr>
                <p:cNvPr id="7" name="Oval 6"/>
                <p:cNvSpPr/>
                <p:nvPr/>
              </p:nvSpPr>
              <p:spPr bwMode="auto">
                <a:xfrm>
                  <a:off x="4064000" y="7620000"/>
                  <a:ext cx="338939" cy="337613"/>
                </a:xfrm>
                <a:prstGeom prst="ellipse">
                  <a:avLst/>
                </a:prstGeom>
                <a:solidFill>
                  <a:srgbClr val="FFFF00"/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42915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chemeClr val="accent2"/>
                    </a:solidFill>
                    <a:latin typeface="Trebuchet MS" pitchFamily="34" charset="0"/>
                  </a:endParaRPr>
                </a:p>
              </p:txBody>
            </p:sp>
          </p:grpSp>
          <p:sp>
            <p:nvSpPr>
              <p:cNvPr id="79" name="Oval 78"/>
              <p:cNvSpPr/>
              <p:nvPr/>
            </p:nvSpPr>
            <p:spPr bwMode="auto">
              <a:xfrm>
                <a:off x="8940800" y="8458200"/>
                <a:ext cx="338939" cy="337613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76" name="Oval 75"/>
            <p:cNvSpPr/>
            <p:nvPr/>
          </p:nvSpPr>
          <p:spPr bwMode="auto">
            <a:xfrm>
              <a:off x="5283200" y="6705600"/>
              <a:ext cx="338939" cy="337613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7188200" y="8458200"/>
              <a:ext cx="338939" cy="337613"/>
            </a:xfrm>
            <a:prstGeom prst="ellipse">
              <a:avLst/>
            </a:prstGeom>
            <a:pattFill prst="lgCheck">
              <a:fgClr>
                <a:srgbClr val="FFFF00"/>
              </a:fgClr>
              <a:bgClr>
                <a:srgbClr val="0000FF"/>
              </a:bgClr>
            </a:patt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</p:grpSp>
      <p:sp>
        <p:nvSpPr>
          <p:cNvPr id="55" name="Rectangle 54"/>
          <p:cNvSpPr/>
          <p:nvPr/>
        </p:nvSpPr>
        <p:spPr bwMode="auto">
          <a:xfrm>
            <a:off x="2482453" y="5786437"/>
            <a:ext cx="214313" cy="21431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2482453" y="5786437"/>
            <a:ext cx="214313" cy="21431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036219" y="5786438"/>
            <a:ext cx="214313" cy="107156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4036219" y="5786438"/>
            <a:ext cx="214313" cy="107156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482453" y="4393406"/>
            <a:ext cx="214313" cy="21431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482453" y="4393406"/>
            <a:ext cx="214313" cy="21431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036219" y="5893594"/>
            <a:ext cx="214313" cy="107156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167563" y="1178719"/>
            <a:ext cx="2105644" cy="1321967"/>
            <a:chOff x="9702800" y="1752600"/>
            <a:chExt cx="3088739" cy="2124843"/>
          </a:xfrm>
        </p:grpSpPr>
        <p:sp>
          <p:nvSpPr>
            <p:cNvPr id="35" name="TextBox 77"/>
            <p:cNvSpPr txBox="1">
              <a:spLocks noChangeArrowheads="1"/>
            </p:cNvSpPr>
            <p:nvPr/>
          </p:nvSpPr>
          <p:spPr bwMode="auto">
            <a:xfrm>
              <a:off x="10083800" y="2362199"/>
              <a:ext cx="2707739" cy="829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30046" tIns="65023" rIns="130046" bIns="65023">
              <a:spAutoFit/>
            </a:bodyPr>
            <a:lstStyle/>
            <a:p>
              <a:r>
                <a:rPr lang="en-US" sz="2500" dirty="0"/>
                <a:t>decide PASS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9702800" y="1752600"/>
              <a:ext cx="2945910" cy="2124843"/>
              <a:chOff x="9702800" y="1752600"/>
              <a:chExt cx="2945910" cy="2124843"/>
            </a:xfrm>
          </p:grpSpPr>
          <p:sp>
            <p:nvSpPr>
              <p:cNvPr id="37" name="TextBox 4"/>
              <p:cNvSpPr txBox="1">
                <a:spLocks noChangeArrowheads="1"/>
              </p:cNvSpPr>
              <p:nvPr/>
            </p:nvSpPr>
            <p:spPr bwMode="auto">
              <a:xfrm>
                <a:off x="10080153" y="1752600"/>
                <a:ext cx="2069365" cy="829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046" tIns="65023" rIns="130046" bIns="65023">
                <a:spAutoFit/>
              </a:bodyPr>
              <a:lstStyle/>
              <a:p>
                <a:r>
                  <a:rPr lang="en-US" sz="2500" dirty="0"/>
                  <a:t>continue</a:t>
                </a:r>
              </a:p>
            </p:txBody>
          </p:sp>
          <p:sp>
            <p:nvSpPr>
              <p:cNvPr id="38" name="TextBox 78"/>
              <p:cNvSpPr txBox="1">
                <a:spLocks noChangeArrowheads="1"/>
              </p:cNvSpPr>
              <p:nvPr/>
            </p:nvSpPr>
            <p:spPr bwMode="auto">
              <a:xfrm>
                <a:off x="10083800" y="3047999"/>
                <a:ext cx="2564910" cy="829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30046" tIns="65023" rIns="130046" bIns="65023">
                <a:spAutoFit/>
              </a:bodyPr>
              <a:lstStyle/>
              <a:p>
                <a:r>
                  <a:rPr lang="en-US" sz="2500" dirty="0"/>
                  <a:t>decide FAIL</a:t>
                </a: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9702800" y="1981200"/>
                <a:ext cx="338939" cy="337613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9702800" y="3276600"/>
                <a:ext cx="338939" cy="337613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9702800" y="2590800"/>
                <a:ext cx="338939" cy="337613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7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0049E-6 5E-6 L -4.00049E-6 -0.203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5E-6 L 0.16993 5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3556E-6 L 5E-6 -0.1797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8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0078E-6 -2.5E-6 L 0.13474 -2.5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0049E-6 1.11022E-16 L 0.15231 1.11022E-1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5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0049E-6 1.11022E-16 L -4.00049E-6 -0.187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74588"/>
            <a:ext cx="9143999" cy="1143000"/>
          </a:xfrm>
        </p:spPr>
        <p:txBody>
          <a:bodyPr/>
          <a:lstStyle/>
          <a:p>
            <a:r>
              <a:rPr lang="en-US" dirty="0" smtClean="0"/>
              <a:t>Finding the Optimal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660922"/>
            <a:ext cx="8643938" cy="487560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703"/>
              </a:spcBef>
              <a:buNone/>
            </a:pPr>
            <a:r>
              <a:rPr lang="en-US" sz="3800" dirty="0">
                <a:solidFill>
                  <a:srgbClr val="0000FF"/>
                </a:solidFill>
              </a:rPr>
              <a:t>Use Linear Programming:</a:t>
            </a:r>
          </a:p>
          <a:p>
            <a:pPr marL="0" indent="0">
              <a:spcBef>
                <a:spcPts val="703"/>
              </a:spcBef>
              <a:buNone/>
            </a:pPr>
            <a:endParaRPr lang="en-US" sz="3100" dirty="0"/>
          </a:p>
          <a:p>
            <a:pPr lvl="1">
              <a:spcBef>
                <a:spcPts val="703"/>
              </a:spcBef>
            </a:pPr>
            <a:r>
              <a:rPr lang="en-US" sz="3100" dirty="0"/>
              <a:t>Using Paths:</a:t>
            </a:r>
          </a:p>
          <a:p>
            <a:pPr lvl="2">
              <a:spcBef>
                <a:spcPts val="703"/>
              </a:spcBef>
            </a:pPr>
            <a:r>
              <a:rPr lang="en-US" sz="2800" dirty="0"/>
              <a:t>Paths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/>
              <a:t> into each point </a:t>
            </a:r>
            <a:r>
              <a:rPr lang="en-US" sz="2800" dirty="0">
                <a:solidFill>
                  <a:srgbClr val="800000"/>
                </a:solidFill>
              </a:rPr>
              <a:t>X</a:t>
            </a:r>
          </a:p>
          <a:p>
            <a:pPr lvl="2">
              <a:spcBef>
                <a:spcPts val="703"/>
              </a:spcBef>
            </a:pPr>
            <a:r>
              <a:rPr lang="en-US" sz="2800" dirty="0"/>
              <a:t>Only decision at </a:t>
            </a:r>
            <a:r>
              <a:rPr lang="en-US" sz="2800" dirty="0">
                <a:solidFill>
                  <a:srgbClr val="800000"/>
                </a:solidFill>
              </a:rPr>
              <a:t>X</a:t>
            </a:r>
            <a:r>
              <a:rPr lang="en-US" sz="2800" dirty="0"/>
              <a:t> is the split of </a:t>
            </a:r>
            <a:r>
              <a:rPr lang="en-US" sz="2800" dirty="0">
                <a:solidFill>
                  <a:srgbClr val="3366FF"/>
                </a:solidFill>
              </a:rPr>
              <a:t>P</a:t>
            </a:r>
          </a:p>
          <a:p>
            <a:pPr lvl="2">
              <a:spcBef>
                <a:spcPts val="703"/>
              </a:spcBef>
            </a:pPr>
            <a:endParaRPr lang="en-US" sz="2800" dirty="0"/>
          </a:p>
          <a:p>
            <a:pPr lvl="1">
              <a:spcBef>
                <a:spcPts val="703"/>
              </a:spcBef>
            </a:pPr>
            <a:r>
              <a:rPr lang="en-US" dirty="0"/>
              <a:t>Also: </a:t>
            </a:r>
          </a:p>
          <a:p>
            <a:pPr lvl="3">
              <a:spcBef>
                <a:spcPts val="703"/>
              </a:spcBef>
            </a:pPr>
            <a:r>
              <a:rPr lang="en-US" sz="2800" dirty="0" err="1">
                <a:solidFill>
                  <a:srgbClr val="800000"/>
                </a:solidFill>
              </a:rPr>
              <a:t>Pr</a:t>
            </a:r>
            <a:r>
              <a:rPr lang="en-US" sz="2800" dirty="0">
                <a:solidFill>
                  <a:srgbClr val="800000"/>
                </a:solidFill>
              </a:rPr>
              <a:t> [reach X]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= c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</a:p>
          <a:p>
            <a:pPr lvl="3">
              <a:spcBef>
                <a:spcPts val="703"/>
              </a:spcBef>
            </a:pPr>
            <a:r>
              <a:rPr lang="en-US" sz="2800" dirty="0" err="1">
                <a:solidFill>
                  <a:srgbClr val="800000"/>
                </a:solidFill>
              </a:rPr>
              <a:t>Pr</a:t>
            </a:r>
            <a:r>
              <a:rPr lang="en-US" sz="2800" dirty="0">
                <a:solidFill>
                  <a:srgbClr val="800000"/>
                </a:solidFill>
              </a:rPr>
              <a:t> [reach X </a:t>
            </a:r>
            <a:r>
              <a:rPr lang="en-US" sz="2800" dirty="0">
                <a:solidFill>
                  <a:srgbClr val="8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800" dirty="0">
                <a:solidFill>
                  <a:srgbClr val="800000"/>
                </a:solidFill>
              </a:rPr>
              <a:t>1] </a:t>
            </a:r>
            <a:r>
              <a:rPr lang="en-US" sz="2800" dirty="0">
                <a:solidFill>
                  <a:srgbClr val="0000FF"/>
                </a:solidFill>
              </a:rPr>
              <a:t>= c’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</a:p>
          <a:p>
            <a:pPr lvl="3">
              <a:spcBef>
                <a:spcPts val="703"/>
              </a:spcBef>
            </a:pPr>
            <a:r>
              <a:rPr lang="en-US" sz="2800" dirty="0"/>
              <a:t>Saying PASS/FAIL at </a:t>
            </a:r>
            <a:r>
              <a:rPr lang="en-US" sz="2800" dirty="0">
                <a:solidFill>
                  <a:srgbClr val="800000"/>
                </a:solidFill>
              </a:rPr>
              <a:t>X</a:t>
            </a:r>
            <a:r>
              <a:rPr lang="en-US" sz="2800" dirty="0"/>
              <a:t> does not depend on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31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064502" y="2121202"/>
            <a:ext cx="1853974" cy="1071563"/>
          </a:xfrm>
          <a:prstGeom prst="wedgeRoundRectCallout">
            <a:avLst>
              <a:gd name="adj1" fmla="val -56815"/>
              <a:gd name="adj2" fmla="val 7673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800000"/>
                </a:solidFill>
                <a:latin typeface="+mj-lt"/>
                <a:ea typeface="ヒラギノ角ゴ ProN W3" charset="0"/>
                <a:cs typeface="ヒラギノ角ゴ ProN W3" charset="0"/>
                <a:sym typeface="Gill Sans Light" charset="0"/>
              </a:rPr>
              <a:t>O(m</a:t>
            </a:r>
            <a:r>
              <a:rPr lang="en-US" sz="3000" baseline="30000" dirty="0">
                <a:solidFill>
                  <a:srgbClr val="800000"/>
                </a:solidFill>
                <a:latin typeface="+mj-lt"/>
                <a:ea typeface="ヒラギノ角ゴ ProN W3" charset="0"/>
                <a:cs typeface="ヒラギノ角ゴ ProN W3" charset="0"/>
                <a:sym typeface="Gill Sans Light" charset="0"/>
              </a:rPr>
              <a:t>2</a:t>
            </a:r>
            <a:r>
              <a:rPr lang="en-US" sz="3000" dirty="0">
                <a:solidFill>
                  <a:srgbClr val="800000"/>
                </a:solidFill>
                <a:latin typeface="+mj-lt"/>
                <a:ea typeface="ヒラギノ角ゴ ProN W3" charset="0"/>
                <a:cs typeface="ヒラギノ角ゴ ProN W3" charset="0"/>
                <a:sym typeface="Gill Sans Light" charset="0"/>
              </a:rPr>
              <a:t>) variables</a:t>
            </a:r>
          </a:p>
        </p:txBody>
      </p:sp>
    </p:spTree>
    <p:extLst>
      <p:ext uri="{BB962C8B-B14F-4D97-AF65-F5344CB8AC3E}">
        <p14:creationId xmlns:p14="http://schemas.microsoft.com/office/powerpoint/2010/main" val="8522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7215" y="1585560"/>
            <a:ext cx="4456785" cy="4415329"/>
          </a:xfrm>
        </p:spPr>
        <p:txBody>
          <a:bodyPr/>
          <a:lstStyle/>
          <a:p>
            <a:r>
              <a:rPr lang="en-US" sz="2400" dirty="0" smtClean="0"/>
              <a:t>Goal: Study cost savings of probabilistic relative to others</a:t>
            </a:r>
          </a:p>
          <a:p>
            <a:endParaRPr lang="en-US" sz="2400" dirty="0" smtClean="0"/>
          </a:p>
          <a:p>
            <a:r>
              <a:rPr lang="en-US" sz="2400" dirty="0" smtClean="0"/>
              <a:t>Parameters </a:t>
            </a:r>
            <a:r>
              <a:rPr lang="en-US" sz="2400" dirty="0" smtClean="0">
                <a:sym typeface="Wingdings" pitchFamily="2" charset="2"/>
              </a:rPr>
              <a:t> Generate Strategies  Compute Cost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Two sample plots</a:t>
            </a:r>
          </a:p>
          <a:p>
            <a:pPr lvl="1"/>
            <a:r>
              <a:rPr lang="en-US" sz="2000" dirty="0" smtClean="0"/>
              <a:t>Varying </a:t>
            </a:r>
            <a:r>
              <a:rPr lang="en-US" sz="2000" dirty="0" smtClean="0">
                <a:solidFill>
                  <a:schemeClr val="tx1"/>
                </a:solidFill>
              </a:rPr>
              <a:t>false positive error</a:t>
            </a:r>
          </a:p>
          <a:p>
            <a:pPr lvl="1">
              <a:buNone/>
            </a:pPr>
            <a:r>
              <a:rPr lang="en-US" sz="2000" dirty="0" smtClean="0"/>
              <a:t>	(other parameters fixed)</a:t>
            </a:r>
          </a:p>
          <a:p>
            <a:pPr lvl="1"/>
            <a:r>
              <a:rPr lang="en-US" sz="2000" dirty="0" smtClean="0"/>
              <a:t>Varying </a:t>
            </a:r>
            <a:r>
              <a:rPr lang="en-US" sz="2000" dirty="0" smtClean="0">
                <a:solidFill>
                  <a:schemeClr val="tx1"/>
                </a:solidFill>
              </a:rPr>
              <a:t>selectivity</a:t>
            </a:r>
          </a:p>
          <a:p>
            <a:pPr lvl="1">
              <a:buNone/>
            </a:pPr>
            <a:r>
              <a:rPr lang="en-US" sz="2000" dirty="0" smtClean="0"/>
              <a:t>	(other parameters varying)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755A4-E50A-4450-859E-95F74E0950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885120" y="2699305"/>
            <a:ext cx="3033996" cy="218908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345980" y="3160165"/>
            <a:ext cx="2113843" cy="1305770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7" name="TextBox 48"/>
          <p:cNvSpPr txBox="1">
            <a:spLocks noChangeArrowheads="1"/>
          </p:cNvSpPr>
          <p:nvPr/>
        </p:nvSpPr>
        <p:spPr bwMode="auto">
          <a:xfrm>
            <a:off x="1995793" y="3236975"/>
            <a:ext cx="902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Ladder </a:t>
            </a:r>
          </a:p>
        </p:txBody>
      </p:sp>
      <p:sp>
        <p:nvSpPr>
          <p:cNvPr id="8" name="TextBox 48"/>
          <p:cNvSpPr txBox="1">
            <a:spLocks noChangeArrowheads="1"/>
          </p:cNvSpPr>
          <p:nvPr/>
        </p:nvSpPr>
        <p:spPr bwMode="auto">
          <a:xfrm>
            <a:off x="1768434" y="2737710"/>
            <a:ext cx="13057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Hollow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32235" y="1739180"/>
            <a:ext cx="4339765" cy="4378170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1" name="TextBox 48"/>
          <p:cNvSpPr txBox="1">
            <a:spLocks noChangeArrowheads="1"/>
          </p:cNvSpPr>
          <p:nvPr/>
        </p:nvSpPr>
        <p:spPr bwMode="auto">
          <a:xfrm>
            <a:off x="1538005" y="1777585"/>
            <a:ext cx="16898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00FF"/>
                </a:solidFill>
              </a:rPr>
              <a:t>Probabilisitic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53220" y="3736240"/>
            <a:ext cx="844910" cy="46086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3" name="TextBox 48"/>
          <p:cNvSpPr txBox="1">
            <a:spLocks noChangeArrowheads="1"/>
          </p:cNvSpPr>
          <p:nvPr/>
        </p:nvSpPr>
        <p:spPr bwMode="auto">
          <a:xfrm>
            <a:off x="1778602" y="3736240"/>
            <a:ext cx="6459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00FF"/>
                </a:solidFill>
              </a:rPr>
              <a:t>Rect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1384385" y="4849985"/>
            <a:ext cx="76810" cy="76810"/>
          </a:xfrm>
          <a:prstGeom prst="flowChartConnector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8" name="Flowchart: Connector 17"/>
          <p:cNvSpPr/>
          <p:nvPr/>
        </p:nvSpPr>
        <p:spPr bwMode="auto">
          <a:xfrm>
            <a:off x="3535065" y="4657960"/>
            <a:ext cx="76810" cy="76810"/>
          </a:xfrm>
          <a:prstGeom prst="flowChartConnector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16285" y="2200040"/>
            <a:ext cx="3648475" cy="341804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21" name="TextBox 48"/>
          <p:cNvSpPr txBox="1">
            <a:spLocks noChangeArrowheads="1"/>
          </p:cNvSpPr>
          <p:nvPr/>
        </p:nvSpPr>
        <p:spPr bwMode="auto">
          <a:xfrm>
            <a:off x="1499600" y="2276850"/>
            <a:ext cx="1805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Deterministic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TextBox 48"/>
          <p:cNvSpPr txBox="1">
            <a:spLocks noChangeArrowheads="1"/>
          </p:cNvSpPr>
          <p:nvPr/>
        </p:nvSpPr>
        <p:spPr bwMode="auto">
          <a:xfrm>
            <a:off x="2946200" y="4696365"/>
            <a:ext cx="9751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Growth </a:t>
            </a:r>
          </a:p>
        </p:txBody>
      </p:sp>
      <p:sp>
        <p:nvSpPr>
          <p:cNvPr id="23" name="TextBox 48"/>
          <p:cNvSpPr txBox="1">
            <a:spLocks noChangeArrowheads="1"/>
          </p:cNvSpPr>
          <p:nvPr/>
        </p:nvSpPr>
        <p:spPr bwMode="auto">
          <a:xfrm>
            <a:off x="1410100" y="4849985"/>
            <a:ext cx="8386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Shrink </a:t>
            </a:r>
          </a:p>
        </p:txBody>
      </p:sp>
    </p:spTree>
    <p:extLst>
      <p:ext uri="{BB962C8B-B14F-4D97-AF65-F5344CB8AC3E}">
        <p14:creationId xmlns:p14="http://schemas.microsoft.com/office/powerpoint/2010/main" val="406247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0" grpId="0" animBg="1"/>
      <p:bldP spid="11" grpId="0"/>
      <p:bldP spid="12" grpId="0" animBg="1"/>
      <p:bldP spid="13" grpId="0"/>
      <p:bldP spid="16" grpId="0" animBg="1"/>
      <p:bldP spid="18" grpId="0" animBg="1"/>
      <p:bldP spid="19" grpId="0" animBg="1"/>
      <p:bldP spid="21" grpId="0"/>
      <p:bldP spid="22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false positive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755A4-E50A-4450-859E-95F74E0950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285" y="1393536"/>
            <a:ext cx="8199182" cy="48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105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selectivity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755A4-E50A-4450-859E-95F74E0950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070" y="1355130"/>
            <a:ext cx="8297285" cy="491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80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Easy Generalizations</a:t>
            </a:r>
            <a:endParaRPr lang="en-US" dirty="0"/>
          </a:p>
        </p:txBody>
      </p:sp>
      <p:sp>
        <p:nvSpPr>
          <p:cNvPr id="8" name="AutoShape 2"/>
          <p:cNvSpPr>
            <a:spLocks/>
          </p:cNvSpPr>
          <p:nvPr/>
        </p:nvSpPr>
        <p:spPr bwMode="auto">
          <a:xfrm>
            <a:off x="2750344" y="1232297"/>
            <a:ext cx="6107906" cy="1607344"/>
          </a:xfrm>
          <a:prstGeom prst="roundRect">
            <a:avLst>
              <a:gd name="adj" fmla="val 12194"/>
            </a:avLst>
          </a:prstGeom>
          <a:solidFill>
            <a:srgbClr val="FEFFD9"/>
          </a:solidFill>
          <a:ln w="15875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40000"/>
              </a:lnSpc>
            </a:pPr>
            <a:r>
              <a:rPr lang="en-US" sz="2800" dirty="0" smtClean="0">
                <a:solidFill>
                  <a:schemeClr val="bg2"/>
                </a:solidFill>
                <a:ea typeface="ＭＳ Ｐゴシック" charset="0"/>
                <a:cs typeface="Gill Sans Light" charset="0"/>
              </a:rPr>
              <a:t>`</a:t>
            </a:r>
            <a:r>
              <a:rPr lang="en-US" sz="2800" dirty="0" smtClean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(     </a:t>
            </a:r>
            <a:r>
              <a:rPr lang="en-US" sz="28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,      ,     )</a:t>
            </a:r>
          </a:p>
          <a:p>
            <a:pPr algn="ctr">
              <a:lnSpc>
                <a:spcPct val="140000"/>
              </a:lnSpc>
            </a:pPr>
            <a:r>
              <a:rPr lang="en-US" sz="22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(0, 1, 2, 3, 4, 5</a:t>
            </a:r>
            <a:r>
              <a:rPr lang="en-US" sz="2200" dirty="0" smtClean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)</a:t>
            </a:r>
            <a:endParaRPr lang="en-US" sz="2200" dirty="0">
              <a:solidFill>
                <a:srgbClr val="800000"/>
              </a:solidFill>
              <a:ea typeface="ＭＳ Ｐゴシック" charset="0"/>
              <a:cs typeface="Gill Sans Light" charset="0"/>
            </a:endParaRPr>
          </a:p>
        </p:txBody>
      </p:sp>
      <p:sp>
        <p:nvSpPr>
          <p:cNvPr id="9" name="AutoShape 2"/>
          <p:cNvSpPr>
            <a:spLocks/>
          </p:cNvSpPr>
          <p:nvPr/>
        </p:nvSpPr>
        <p:spPr bwMode="auto">
          <a:xfrm>
            <a:off x="446484" y="1285875"/>
            <a:ext cx="2089547" cy="1553766"/>
          </a:xfrm>
          <a:prstGeom prst="roundRect">
            <a:avLst>
              <a:gd name="adj" fmla="val 12194"/>
            </a:avLst>
          </a:prstGeom>
          <a:solidFill>
            <a:srgbClr val="FEFFD9"/>
          </a:solidFill>
          <a:ln w="15875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2500" dirty="0">
                <a:ea typeface="ＭＳ Ｐゴシック" charset="0"/>
                <a:cs typeface="Gill Sans Light" charset="0"/>
              </a:rPr>
              <a:t>Multiple Answers</a:t>
            </a:r>
          </a:p>
        </p:txBody>
      </p:sp>
      <p:sp>
        <p:nvSpPr>
          <p:cNvPr id="10" name="AutoShape 2"/>
          <p:cNvSpPr>
            <a:spLocks/>
          </p:cNvSpPr>
          <p:nvPr/>
        </p:nvSpPr>
        <p:spPr bwMode="auto">
          <a:xfrm>
            <a:off x="2750344" y="3107531"/>
            <a:ext cx="6107906" cy="1821656"/>
          </a:xfrm>
          <a:prstGeom prst="roundRect">
            <a:avLst>
              <a:gd name="adj" fmla="val 12194"/>
            </a:avLst>
          </a:prstGeom>
          <a:solidFill>
            <a:srgbClr val="FFF3FD"/>
          </a:solidFill>
          <a:ln w="15875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2200" dirty="0" smtClean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(Image of Paris) </a:t>
            </a:r>
            <a:r>
              <a:rPr lang="en-US" sz="2200" dirty="0">
                <a:solidFill>
                  <a:srgbClr val="0000FF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2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 (</a:t>
            </a:r>
            <a:r>
              <a:rPr lang="en-US" sz="2200" dirty="0" smtClean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Not Blurry)</a:t>
            </a:r>
            <a:endParaRPr lang="en-US" sz="2200" dirty="0">
              <a:solidFill>
                <a:srgbClr val="0000FF"/>
              </a:solidFill>
              <a:ea typeface="ＭＳ Ｐゴシック" charset="0"/>
              <a:cs typeface="Gill Sans Light" charset="0"/>
            </a:endParaRPr>
          </a:p>
          <a:p>
            <a:pPr algn="ctr"/>
            <a:endParaRPr lang="en-US" sz="2200" dirty="0">
              <a:ea typeface="ＭＳ Ｐゴシック" charset="0"/>
              <a:cs typeface="Gill Sans Light" charset="0"/>
            </a:endParaRPr>
          </a:p>
          <a:p>
            <a:pPr algn="ctr"/>
            <a:r>
              <a:rPr lang="en-US" sz="22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(</a:t>
            </a:r>
            <a:r>
              <a:rPr lang="en-US" sz="2200" dirty="0">
                <a:solidFill>
                  <a:srgbClr val="800000"/>
                </a:solidFill>
              </a:rPr>
              <a:t>F</a:t>
            </a:r>
            <a:r>
              <a:rPr lang="en-US" sz="2200" baseline="-25000" dirty="0">
                <a:solidFill>
                  <a:srgbClr val="800000"/>
                </a:solidFill>
              </a:rPr>
              <a:t>1 </a:t>
            </a:r>
            <a:r>
              <a:rPr lang="en-US" sz="22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Yes, </a:t>
            </a:r>
            <a:r>
              <a:rPr lang="en-US" sz="2200" dirty="0">
                <a:solidFill>
                  <a:srgbClr val="800000"/>
                </a:solidFill>
              </a:rPr>
              <a:t>F</a:t>
            </a:r>
            <a:r>
              <a:rPr lang="en-US" sz="2200" baseline="-25000" dirty="0">
                <a:solidFill>
                  <a:srgbClr val="800000"/>
                </a:solidFill>
              </a:rPr>
              <a:t>1 </a:t>
            </a:r>
            <a:r>
              <a:rPr lang="en-US" sz="22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No, …, F</a:t>
            </a:r>
            <a:r>
              <a:rPr lang="en-US" sz="2200" baseline="-250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K</a:t>
            </a:r>
            <a:r>
              <a:rPr lang="en-US" sz="22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 Yes, F</a:t>
            </a:r>
            <a:r>
              <a:rPr lang="en-US" sz="2200" baseline="-250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K</a:t>
            </a:r>
            <a:r>
              <a:rPr lang="en-US" sz="22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 No)</a:t>
            </a:r>
          </a:p>
          <a:p>
            <a:pPr algn="ctr"/>
            <a:r>
              <a:rPr lang="en-US" sz="22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Ask </a:t>
            </a:r>
            <a:r>
              <a:rPr lang="en-US" sz="2200" dirty="0">
                <a:solidFill>
                  <a:srgbClr val="800000"/>
                </a:solidFill>
              </a:rPr>
              <a:t>F</a:t>
            </a:r>
            <a:r>
              <a:rPr lang="en-US" sz="2200" baseline="-25000" dirty="0">
                <a:solidFill>
                  <a:srgbClr val="800000"/>
                </a:solidFill>
              </a:rPr>
              <a:t>1</a:t>
            </a:r>
            <a:r>
              <a:rPr lang="en-US" sz="2200" dirty="0">
                <a:solidFill>
                  <a:srgbClr val="800000"/>
                </a:solidFill>
              </a:rPr>
              <a:t>,  </a:t>
            </a:r>
            <a:r>
              <a:rPr lang="en-US" sz="22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…,  Ask F</a:t>
            </a:r>
            <a:r>
              <a:rPr lang="en-US" sz="2200" baseline="-250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K</a:t>
            </a:r>
            <a:r>
              <a:rPr lang="en-US" sz="22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, Stop</a:t>
            </a:r>
          </a:p>
        </p:txBody>
      </p:sp>
      <p:sp>
        <p:nvSpPr>
          <p:cNvPr id="11" name="AutoShape 2"/>
          <p:cNvSpPr>
            <a:spLocks/>
          </p:cNvSpPr>
          <p:nvPr/>
        </p:nvSpPr>
        <p:spPr bwMode="auto">
          <a:xfrm>
            <a:off x="446484" y="3107531"/>
            <a:ext cx="2089547" cy="1821656"/>
          </a:xfrm>
          <a:prstGeom prst="roundRect">
            <a:avLst>
              <a:gd name="adj" fmla="val 12194"/>
            </a:avLst>
          </a:prstGeom>
          <a:solidFill>
            <a:srgbClr val="FFF3FD"/>
          </a:solidFill>
          <a:ln w="15875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2500" dirty="0">
                <a:ea typeface="ＭＳ Ｐゴシック" charset="0"/>
                <a:cs typeface="Gill Sans Light" charset="0"/>
              </a:rPr>
              <a:t>Multiple </a:t>
            </a:r>
          </a:p>
          <a:p>
            <a:pPr algn="ctr"/>
            <a:r>
              <a:rPr lang="en-US" sz="2500" dirty="0">
                <a:ea typeface="ＭＳ Ｐゴシック" charset="0"/>
                <a:cs typeface="Gill Sans Light" charset="0"/>
              </a:rPr>
              <a:t>Filters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210" y="1500188"/>
            <a:ext cx="521196" cy="6361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406" y="1500188"/>
            <a:ext cx="612939" cy="6483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922" y="1500188"/>
            <a:ext cx="383719" cy="62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3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discussion!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questions, comments?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9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1: This paper assumes that </a:t>
            </a:r>
            <a:r>
              <a:rPr lang="en-US" dirty="0" smtClean="0"/>
              <a:t>error </a:t>
            </a:r>
            <a:r>
              <a:rPr lang="en-US" dirty="0"/>
              <a:t>rates </a:t>
            </a:r>
            <a:r>
              <a:rPr lang="en-US" dirty="0" smtClean="0"/>
              <a:t>are known; </a:t>
            </a:r>
            <a:r>
              <a:rPr lang="en-US" dirty="0"/>
              <a:t>why is that problematic?</a:t>
            </a:r>
          </a:p>
        </p:txBody>
      </p:sp>
    </p:spTree>
    <p:extLst>
      <p:ext uri="{BB962C8B-B14F-4D97-AF65-F5344CB8AC3E}">
        <p14:creationId xmlns:p14="http://schemas.microsoft.com/office/powerpoint/2010/main" val="178958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291"/>
            <a:ext cx="8229600" cy="5107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1: This paper assumes that error rates are </a:t>
            </a:r>
            <a:r>
              <a:rPr lang="en-US" dirty="0" smtClean="0"/>
              <a:t>known; </a:t>
            </a:r>
            <a:r>
              <a:rPr lang="en-US" dirty="0"/>
              <a:t>why is that problematic?</a:t>
            </a:r>
          </a:p>
          <a:p>
            <a:r>
              <a:rPr lang="en-US" dirty="0" smtClean="0"/>
              <a:t>How do you test? Testing costs money</a:t>
            </a:r>
          </a:p>
          <a:p>
            <a:r>
              <a:rPr lang="en-US" dirty="0" smtClean="0"/>
              <a:t>If error rates are imprecise, optimization is useless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6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2: </a:t>
            </a:r>
            <a:r>
              <a:rPr lang="en-US" dirty="0"/>
              <a:t>How would you go about gauging human error rates on a batch of filtering tasks that you’ve never seen before?</a:t>
            </a:r>
          </a:p>
        </p:txBody>
      </p:sp>
    </p:spTree>
    <p:extLst>
      <p:ext uri="{BB962C8B-B14F-4D97-AF65-F5344CB8AC3E}">
        <p14:creationId xmlns:p14="http://schemas.microsoft.com/office/powerpoint/2010/main" val="26742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1038740" y="2046420"/>
            <a:ext cx="7143330" cy="499265"/>
          </a:xfrm>
          <a:prstGeom prst="roundRect">
            <a:avLst/>
          </a:prstGeom>
          <a:solidFill>
            <a:srgbClr val="F4DC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2800" dirty="0" smtClean="0"/>
              <a:t>Why?     Many tasks done better by humans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Crowdsourcing</a:t>
            </a:r>
            <a:r>
              <a:rPr lang="en-US" dirty="0" smtClean="0"/>
              <a:t>: A Quick Primer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755A4-E50A-4450-859E-95F74E0950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70640" y="2776115"/>
            <a:ext cx="4070930" cy="1267364"/>
          </a:xfrm>
          <a:prstGeom prst="roundRect">
            <a:avLst/>
          </a:prstGeom>
          <a:solidFill>
            <a:srgbClr val="FBFB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/>
              <a:t>Pick the “cuter” cat </a:t>
            </a:r>
          </a:p>
          <a:p>
            <a:pPr algn="ctr"/>
            <a:endParaRPr lang="en-US" sz="2800" dirty="0" smtClean="0">
              <a:solidFill>
                <a:srgbClr val="C00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687215" y="2776114"/>
            <a:ext cx="4149545" cy="1267366"/>
          </a:xfrm>
          <a:prstGeom prst="roundRect">
            <a:avLst/>
          </a:prstGeom>
          <a:solidFill>
            <a:srgbClr val="FBFB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/>
              <a:t>Is this a photo of a car?</a:t>
            </a:r>
          </a:p>
          <a:p>
            <a:pPr algn="ctr"/>
            <a:endParaRPr lang="en-US" sz="2800" dirty="0" smtClean="0">
              <a:solidFill>
                <a:srgbClr val="C00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225" y="3352189"/>
            <a:ext cx="921720" cy="604879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ounded Rectangle 16"/>
          <p:cNvSpPr/>
          <p:nvPr/>
        </p:nvSpPr>
        <p:spPr bwMode="auto">
          <a:xfrm>
            <a:off x="1230764" y="4273910"/>
            <a:ext cx="6874495" cy="537670"/>
          </a:xfrm>
          <a:prstGeom prst="roundRect">
            <a:avLst/>
          </a:prstGeom>
          <a:solidFill>
            <a:srgbClr val="F4DCD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2800" dirty="0" smtClean="0"/>
              <a:t>How?     We use an internet marketplace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7146" y="5080414"/>
            <a:ext cx="6989710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Requester: </a:t>
            </a:r>
            <a:r>
              <a:rPr lang="en-US" sz="2000" dirty="0" err="1" smtClean="0">
                <a:solidFill>
                  <a:schemeClr val="tx1"/>
                </a:solidFill>
              </a:rPr>
              <a:t>Aditya</a:t>
            </a:r>
            <a:r>
              <a:rPr lang="en-US" sz="2000" dirty="0" smtClean="0">
                <a:solidFill>
                  <a:schemeClr val="tx1"/>
                </a:solidFill>
              </a:rPr>
              <a:t>               Reward: 1$             Time: 1 day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" name="Picture 2" descr="C:\Users\Aditya\Desktop\profilepic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1338" y="5464465"/>
            <a:ext cx="2819054" cy="11615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C:\Users\Aditya\Desktop\cute_cat0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3294" y="3282693"/>
            <a:ext cx="683975" cy="6839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 descr="C:\Users\Aditya\Desktop\cute_cat_cute_1-s357x422-4752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0155" y="3279664"/>
            <a:ext cx="652885" cy="67109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ounded Rectangle 12"/>
          <p:cNvSpPr/>
          <p:nvPr/>
        </p:nvSpPr>
        <p:spPr bwMode="auto">
          <a:xfrm>
            <a:off x="961930" y="1355130"/>
            <a:ext cx="7335355" cy="49926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Asking the crowd for help to solve problems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4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2: How would you go about gauging human error rates on a batch of filtering tasks that you’ve never seen before?</a:t>
            </a:r>
          </a:p>
          <a:p>
            <a:r>
              <a:rPr lang="en-US" dirty="0" smtClean="0"/>
              <a:t>You could have the “requester” create “gold standard” questions, but hard: people learn, high cost, doesn’t capture all issues</a:t>
            </a:r>
          </a:p>
          <a:p>
            <a:r>
              <a:rPr lang="en-US" dirty="0" smtClean="0"/>
              <a:t>You could try to use “majority” rule but what about difficulty, what about expertise?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3: Let’s say someone did all you asked: they created a gold standard, tested humans on it, generated an optimized strategy, but that is still too costly. How can you help them reduce costs?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:</a:t>
            </a:r>
            <a:r>
              <a:rPr lang="en-US" dirty="0" smtClean="0"/>
              <a:t> Let’s say someone did all you asked: they created a gold standard, tested humans on it, generated an optimized strategy, but that is still too costly. How can you help them reduce costs?</a:t>
            </a:r>
          </a:p>
          <a:p>
            <a:r>
              <a:rPr lang="en-US" dirty="0" smtClean="0"/>
              <a:t>Improve instructions &amp; interfaces</a:t>
            </a:r>
          </a:p>
          <a:p>
            <a:r>
              <a:rPr lang="en-US" dirty="0" smtClean="0"/>
              <a:t>Training and elimination</a:t>
            </a:r>
          </a:p>
          <a:p>
            <a:r>
              <a:rPr lang="en-US" dirty="0" smtClean="0"/>
              <a:t>Only allow good workers to work on tasks</a:t>
            </a:r>
          </a:p>
          <a:p>
            <a:r>
              <a:rPr lang="en-US" dirty="0" smtClean="0"/>
              <a:t>Use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0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4: What other scenarios (beyond crowdsourcing) can these algorithms be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7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4: What other scenarios (beyond crowdsourcing) can these algorithms be useful?</a:t>
            </a:r>
          </a:p>
          <a:p>
            <a:r>
              <a:rPr lang="en-US" dirty="0" smtClean="0"/>
              <a:t>Anywhere you have noisy oracles!</a:t>
            </a:r>
          </a:p>
          <a:p>
            <a:pPr lvl="1"/>
            <a:r>
              <a:rPr lang="en-US" dirty="0" smtClean="0"/>
              <a:t>Lab experiments</a:t>
            </a:r>
          </a:p>
          <a:p>
            <a:pPr lvl="1"/>
            <a:r>
              <a:rPr lang="en-US" dirty="0" smtClean="0"/>
              <a:t>Automobile testing</a:t>
            </a:r>
          </a:p>
          <a:p>
            <a:pPr lvl="1"/>
            <a:r>
              <a:rPr lang="en-US" dirty="0" smtClean="0"/>
              <a:t>Medical diagnosis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Why is this generalization problematic? How would you fix it?</a:t>
            </a:r>
            <a:endParaRPr lang="en-US" dirty="0"/>
          </a:p>
        </p:txBody>
      </p:sp>
      <p:sp>
        <p:nvSpPr>
          <p:cNvPr id="4" name="AutoShape 2"/>
          <p:cNvSpPr>
            <a:spLocks/>
          </p:cNvSpPr>
          <p:nvPr/>
        </p:nvSpPr>
        <p:spPr bwMode="auto">
          <a:xfrm>
            <a:off x="2750344" y="1232297"/>
            <a:ext cx="6107906" cy="1607344"/>
          </a:xfrm>
          <a:prstGeom prst="roundRect">
            <a:avLst>
              <a:gd name="adj" fmla="val 12194"/>
            </a:avLst>
          </a:prstGeom>
          <a:solidFill>
            <a:srgbClr val="FEFFD9"/>
          </a:solidFill>
          <a:ln w="15875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40000"/>
              </a:lnSpc>
            </a:pPr>
            <a:r>
              <a:rPr lang="en-US" sz="2800" dirty="0" smtClean="0">
                <a:solidFill>
                  <a:schemeClr val="bg2"/>
                </a:solidFill>
                <a:ea typeface="ＭＳ Ｐゴシック" charset="0"/>
                <a:cs typeface="Gill Sans Light" charset="0"/>
              </a:rPr>
              <a:t>`</a:t>
            </a:r>
            <a:r>
              <a:rPr lang="en-US" sz="2800" dirty="0" smtClean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(     </a:t>
            </a:r>
            <a:r>
              <a:rPr lang="en-US" sz="28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,      ,     )</a:t>
            </a:r>
          </a:p>
          <a:p>
            <a:pPr algn="ctr">
              <a:lnSpc>
                <a:spcPct val="140000"/>
              </a:lnSpc>
            </a:pPr>
            <a:r>
              <a:rPr lang="en-US" sz="22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(0, 1, 2, 3, 4, 5)</a:t>
            </a:r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446484" y="1285875"/>
            <a:ext cx="2089547" cy="1553766"/>
          </a:xfrm>
          <a:prstGeom prst="roundRect">
            <a:avLst>
              <a:gd name="adj" fmla="val 12194"/>
            </a:avLst>
          </a:prstGeom>
          <a:solidFill>
            <a:srgbClr val="FEFFD9"/>
          </a:solidFill>
          <a:ln w="15875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2500" dirty="0">
                <a:ea typeface="ＭＳ Ｐゴシック" charset="0"/>
                <a:cs typeface="Gill Sans Light" charset="0"/>
              </a:rPr>
              <a:t>Multiple Answers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10" y="1512466"/>
            <a:ext cx="521196" cy="636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06" y="1500188"/>
            <a:ext cx="612939" cy="648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922" y="1500188"/>
            <a:ext cx="383719" cy="62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84" y="1645703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Why is this generalization problematic? How would you fix it?</a:t>
            </a:r>
          </a:p>
          <a:p>
            <a:r>
              <a:rPr lang="en-US" dirty="0" smtClean="0"/>
              <a:t>You need O(</a:t>
            </a:r>
            <a:r>
              <a:rPr lang="en-US" dirty="0" err="1" smtClean="0"/>
              <a:t>n^k</a:t>
            </a:r>
            <a:r>
              <a:rPr lang="en-US" dirty="0" smtClean="0"/>
              <a:t>) data points</a:t>
            </a:r>
          </a:p>
          <a:p>
            <a:endParaRPr lang="en-US" dirty="0"/>
          </a:p>
          <a:p>
            <a:r>
              <a:rPr lang="en-US" dirty="0" smtClean="0"/>
              <a:t>Use generic error model, </a:t>
            </a:r>
            <a:r>
              <a:rPr lang="en-US" dirty="0" err="1" smtClean="0"/>
              <a:t>bucketize</a:t>
            </a:r>
            <a:endParaRPr lang="en-US" dirty="0" smtClean="0"/>
          </a:p>
          <a:p>
            <a:r>
              <a:rPr lang="en-US" dirty="0" smtClean="0"/>
              <a:t>Priors</a:t>
            </a:r>
          </a:p>
          <a:p>
            <a:endParaRPr lang="en-US" dirty="0"/>
          </a:p>
        </p:txBody>
      </p:sp>
      <p:sp>
        <p:nvSpPr>
          <p:cNvPr id="4" name="AutoShape 2"/>
          <p:cNvSpPr>
            <a:spLocks/>
          </p:cNvSpPr>
          <p:nvPr/>
        </p:nvSpPr>
        <p:spPr bwMode="auto">
          <a:xfrm>
            <a:off x="2750344" y="1232297"/>
            <a:ext cx="6107906" cy="1607344"/>
          </a:xfrm>
          <a:prstGeom prst="roundRect">
            <a:avLst>
              <a:gd name="adj" fmla="val 12194"/>
            </a:avLst>
          </a:prstGeom>
          <a:solidFill>
            <a:srgbClr val="FEFFD9"/>
          </a:solidFill>
          <a:ln w="15875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lnSpc>
                <a:spcPct val="140000"/>
              </a:lnSpc>
            </a:pPr>
            <a:r>
              <a:rPr lang="en-US" sz="2800" dirty="0" smtClean="0">
                <a:solidFill>
                  <a:schemeClr val="bg2"/>
                </a:solidFill>
                <a:ea typeface="ＭＳ Ｐゴシック" charset="0"/>
                <a:cs typeface="Gill Sans Light" charset="0"/>
              </a:rPr>
              <a:t>`</a:t>
            </a:r>
            <a:r>
              <a:rPr lang="en-US" sz="2800" dirty="0" smtClean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(     </a:t>
            </a:r>
            <a:r>
              <a:rPr lang="en-US" sz="28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,      ,     )</a:t>
            </a:r>
          </a:p>
          <a:p>
            <a:pPr algn="ctr">
              <a:lnSpc>
                <a:spcPct val="140000"/>
              </a:lnSpc>
            </a:pPr>
            <a:r>
              <a:rPr lang="en-US" sz="2200" dirty="0">
                <a:solidFill>
                  <a:srgbClr val="800000"/>
                </a:solidFill>
                <a:ea typeface="ＭＳ Ｐゴシック" charset="0"/>
                <a:cs typeface="Gill Sans Light" charset="0"/>
              </a:rPr>
              <a:t>(0, 1, 2, 3, 4, 5)</a:t>
            </a:r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446484" y="1285875"/>
            <a:ext cx="2089547" cy="1553766"/>
          </a:xfrm>
          <a:prstGeom prst="roundRect">
            <a:avLst>
              <a:gd name="adj" fmla="val 12194"/>
            </a:avLst>
          </a:prstGeom>
          <a:solidFill>
            <a:srgbClr val="FEFFD9"/>
          </a:solidFill>
          <a:ln w="15875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r>
              <a:rPr lang="en-US" sz="2500" dirty="0">
                <a:ea typeface="ＭＳ Ｐゴシック" charset="0"/>
                <a:cs typeface="Gill Sans Light" charset="0"/>
              </a:rPr>
              <a:t>Multiple Answers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10" y="1512466"/>
            <a:ext cx="521196" cy="636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06" y="1500188"/>
            <a:ext cx="612939" cy="648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922" y="1500188"/>
            <a:ext cx="383719" cy="62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6. What are the different ways crowd algorithms like this can be used in conjunction with machine learning?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6. What are the different ways crowd algorithms like this can be used in conjunction with machine learning?</a:t>
            </a:r>
          </a:p>
          <a:p>
            <a:r>
              <a:rPr lang="en-US" dirty="0" smtClean="0"/>
              <a:t>Input/training</a:t>
            </a:r>
          </a:p>
          <a:p>
            <a:r>
              <a:rPr lang="en-US" dirty="0" smtClean="0"/>
              <a:t>Active learning</a:t>
            </a:r>
          </a:p>
          <a:p>
            <a:r>
              <a:rPr lang="en-US" dirty="0" smtClean="0"/>
              <a:t>ML feeds crowds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From “Optimal Crowd-Powered Rating and Filtering Schemes” VLDB 2014.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a high level…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291"/>
            <a:ext cx="8229600" cy="50714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 (and other </a:t>
            </a:r>
            <a:r>
              <a:rPr lang="en-US" dirty="0" smtClean="0"/>
              <a:t>requesters) </a:t>
            </a:r>
            <a:r>
              <a:rPr lang="en-US" dirty="0" smtClean="0"/>
              <a:t>post my tasks to a marketplace </a:t>
            </a:r>
          </a:p>
          <a:p>
            <a:pPr lvl="1"/>
            <a:r>
              <a:rPr lang="en-US" dirty="0" smtClean="0"/>
              <a:t>one such marketplace is </a:t>
            </a:r>
            <a:r>
              <a:rPr lang="en-US" dirty="0" smtClean="0">
                <a:solidFill>
                  <a:srgbClr val="0000FF"/>
                </a:solidFill>
              </a:rPr>
              <a:t>Mechanical Turk</a:t>
            </a:r>
            <a:r>
              <a:rPr lang="en-US" dirty="0" smtClean="0"/>
              <a:t>, but there are 30+ marketplaces</a:t>
            </a:r>
          </a:p>
          <a:p>
            <a:r>
              <a:rPr lang="en-US" dirty="0" smtClean="0"/>
              <a:t>Workers pick tasks that appeal to them</a:t>
            </a:r>
          </a:p>
          <a:p>
            <a:r>
              <a:rPr lang="en-US" dirty="0" smtClean="0"/>
              <a:t>Work on them</a:t>
            </a:r>
          </a:p>
          <a:p>
            <a:r>
              <a:rPr lang="en-US" dirty="0" smtClean="0"/>
              <a:t>I pay them for their work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Pay anywhere from a few cents to dollars for each task; get the tasks done in any time from a few seconds to minutes</a:t>
            </a:r>
          </a:p>
        </p:txBody>
      </p:sp>
    </p:spTree>
    <p:extLst>
      <p:ext uri="{BB962C8B-B14F-4D97-AF65-F5344CB8AC3E}">
        <p14:creationId xmlns:p14="http://schemas.microsoft.com/office/powerpoint/2010/main" val="10463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84" y="160734"/>
            <a:ext cx="8228707" cy="1143000"/>
          </a:xfrm>
        </p:spPr>
        <p:txBody>
          <a:bodyPr/>
          <a:lstStyle/>
          <a:p>
            <a:r>
              <a:rPr lang="en-US" dirty="0" smtClean="0"/>
              <a:t>Generalization: Worker 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594" y="1393031"/>
            <a:ext cx="8643938" cy="5304234"/>
          </a:xfrm>
        </p:spPr>
        <p:txBody>
          <a:bodyPr/>
          <a:lstStyle/>
          <a:p>
            <a:pPr>
              <a:spcBef>
                <a:spcPts val="703"/>
              </a:spcBef>
            </a:pPr>
            <a:endParaRPr lang="en-US" sz="3400" dirty="0">
              <a:ea typeface="ＭＳ Ｐゴシック" charset="0"/>
              <a:cs typeface="Gill Sans Light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50</a:t>
            </a:fld>
            <a:endParaRPr lang="en-US"/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928688" y="3857625"/>
            <a:ext cx="7447359" cy="642938"/>
          </a:xfrm>
          <a:prstGeom prst="roundRect">
            <a:avLst>
              <a:gd name="adj" fmla="val 12194"/>
            </a:avLst>
          </a:prstGeom>
          <a:solidFill>
            <a:srgbClr val="DEE5F0"/>
          </a:solidFill>
          <a:ln w="15875" cap="flat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 algn="ctr">
              <a:spcBef>
                <a:spcPts val="703"/>
              </a:spcBef>
            </a:pPr>
            <a:r>
              <a:rPr lang="en-US" sz="3100" dirty="0">
                <a:ea typeface="ＭＳ Ｐゴシック" charset="0"/>
                <a:cs typeface="Gill Sans Light" charset="0"/>
              </a:rPr>
              <a:t>(W</a:t>
            </a:r>
            <a:r>
              <a:rPr lang="en-US" sz="3100" baseline="-25000" dirty="0">
                <a:ea typeface="ＭＳ Ｐゴシック" charset="0"/>
                <a:cs typeface="Gill Sans Light" charset="0"/>
              </a:rPr>
              <a:t>1</a:t>
            </a:r>
            <a:r>
              <a:rPr lang="en-US" sz="3100" dirty="0">
                <a:ea typeface="ＭＳ Ｐゴシック" charset="0"/>
                <a:cs typeface="Gill Sans Light" charset="0"/>
              </a:rPr>
              <a:t>Yes,  W</a:t>
            </a:r>
            <a:r>
              <a:rPr lang="en-US" sz="3100" baseline="-25000" dirty="0">
                <a:ea typeface="ＭＳ Ｐゴシック" charset="0"/>
                <a:cs typeface="Gill Sans Light" charset="0"/>
              </a:rPr>
              <a:t>1</a:t>
            </a:r>
            <a:r>
              <a:rPr lang="en-US" sz="3100" dirty="0">
                <a:ea typeface="ＭＳ Ｐゴシック" charset="0"/>
                <a:cs typeface="Gill Sans Light" charset="0"/>
              </a:rPr>
              <a:t> No, …,  </a:t>
            </a:r>
            <a:r>
              <a:rPr lang="en-US" sz="3100" dirty="0" err="1">
                <a:ea typeface="ＭＳ Ｐゴシック" charset="0"/>
                <a:cs typeface="Gill Sans Light" charset="0"/>
              </a:rPr>
              <a:t>W</a:t>
            </a:r>
            <a:r>
              <a:rPr lang="en-US" sz="3100" baseline="-25000" dirty="0" err="1">
                <a:ea typeface="ＭＳ Ｐゴシック" charset="0"/>
                <a:cs typeface="Gill Sans Light" charset="0"/>
              </a:rPr>
              <a:t>n</a:t>
            </a:r>
            <a:r>
              <a:rPr lang="en-US" sz="3100" dirty="0">
                <a:ea typeface="ＭＳ Ｐゴシック" charset="0"/>
                <a:cs typeface="Gill Sans Light" charset="0"/>
              </a:rPr>
              <a:t> Yes,  </a:t>
            </a:r>
            <a:r>
              <a:rPr lang="en-US" sz="3100" dirty="0" err="1">
                <a:ea typeface="ＭＳ Ｐゴシック" charset="0"/>
                <a:cs typeface="Gill Sans Light" charset="0"/>
              </a:rPr>
              <a:t>W</a:t>
            </a:r>
            <a:r>
              <a:rPr lang="en-US" sz="3100" baseline="-25000" dirty="0" err="1">
                <a:ea typeface="ＭＳ Ｐゴシック" charset="0"/>
                <a:cs typeface="Gill Sans Light" charset="0"/>
              </a:rPr>
              <a:t>n</a:t>
            </a:r>
            <a:r>
              <a:rPr lang="en-US" sz="3100" dirty="0">
                <a:ea typeface="ＭＳ Ｐゴシック" charset="0"/>
                <a:cs typeface="Gill Sans Light" charset="0"/>
              </a:rPr>
              <a:t> No)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178969" y="4929188"/>
            <a:ext cx="3429000" cy="1714500"/>
          </a:xfrm>
          <a:prstGeom prst="wedgeRectCallout">
            <a:avLst>
              <a:gd name="adj1" fmla="val -26261"/>
              <a:gd name="adj2" fmla="val -74293"/>
            </a:avLst>
          </a:prstGeom>
          <a:solidFill>
            <a:srgbClr val="FEFFD9"/>
          </a:solidFill>
          <a:ln>
            <a:noFill/>
          </a:ln>
          <a:effectLst>
            <a:outerShdw blurRad="50800" dist="88900" dir="2700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703"/>
              </a:spcBef>
            </a:pPr>
            <a:r>
              <a:rPr lang="en-US" sz="3100" dirty="0">
                <a:ea typeface="ＭＳ Ｐゴシック" charset="0"/>
                <a:cs typeface="Gill Sans Light" charset="0"/>
              </a:rPr>
              <a:t>O(m</a:t>
            </a:r>
            <a:r>
              <a:rPr lang="en-US" sz="3100" baseline="30000" dirty="0">
                <a:ea typeface="ＭＳ Ｐゴシック" charset="0"/>
                <a:cs typeface="Gill Sans Light" charset="0"/>
              </a:rPr>
              <a:t>2n</a:t>
            </a:r>
            <a:r>
              <a:rPr lang="en-US" sz="3100" dirty="0">
                <a:ea typeface="ＭＳ Ｐゴシック" charset="0"/>
                <a:cs typeface="Gill Sans Light" charset="0"/>
              </a:rPr>
              <a:t>) points</a:t>
            </a:r>
          </a:p>
          <a:p>
            <a:pPr>
              <a:spcBef>
                <a:spcPts val="703"/>
              </a:spcBef>
            </a:pPr>
            <a:r>
              <a:rPr lang="en-US" sz="3100" dirty="0">
                <a:ea typeface="ＭＳ Ｐゴシック" charset="0"/>
                <a:cs typeface="Gill Sans Light" charset="0"/>
              </a:rPr>
              <a:t>n </a:t>
            </a:r>
            <a:r>
              <a:rPr lang="en-US" sz="3100" dirty="0">
                <a:latin typeface="ＭＳ ゴシック"/>
                <a:ea typeface="ＭＳ ゴシック"/>
                <a:cs typeface="ＭＳ ゴシック"/>
              </a:rPr>
              <a:t>≈</a:t>
            </a:r>
            <a:r>
              <a:rPr lang="en-US" sz="3100" dirty="0">
                <a:ea typeface="ＭＳ Ｐゴシック" charset="0"/>
                <a:cs typeface="Gill Sans Light" charset="0"/>
              </a:rPr>
              <a:t> 1000</a:t>
            </a:r>
          </a:p>
          <a:p>
            <a:pPr>
              <a:spcBef>
                <a:spcPts val="703"/>
              </a:spcBef>
            </a:pPr>
            <a:r>
              <a:rPr lang="en-US" sz="31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Explosion of state!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42087"/>
              </p:ext>
            </p:extLst>
          </p:nvPr>
        </p:nvGraphicFramePr>
        <p:xfrm>
          <a:off x="1518047" y="1178719"/>
          <a:ext cx="6096000" cy="22502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50056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Item 1</a:t>
                      </a:r>
                      <a:endParaRPr lang="en-US" sz="2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Item 2</a:t>
                      </a:r>
                      <a:endParaRPr lang="en-US" sz="2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Item 3</a:t>
                      </a:r>
                      <a:endParaRPr lang="en-US" sz="2500" dirty="0"/>
                    </a:p>
                  </a:txBody>
                  <a:tcPr marL="64294" marR="64294" marT="32147" marB="32147"/>
                </a:tc>
              </a:tr>
              <a:tr h="450056"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00FF"/>
                          </a:solidFill>
                        </a:rPr>
                        <a:t>Actual</a:t>
                      </a:r>
                      <a:r>
                        <a:rPr lang="en-US" sz="250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sz="2500" dirty="0">
                        <a:solidFill>
                          <a:srgbClr val="0000FF"/>
                        </a:solidFill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2500" dirty="0">
                        <a:solidFill>
                          <a:srgbClr val="0000FF"/>
                        </a:solidFill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500" dirty="0">
                        <a:solidFill>
                          <a:srgbClr val="0000FF"/>
                        </a:solidFill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US" sz="2500" dirty="0">
                        <a:solidFill>
                          <a:srgbClr val="0000FF"/>
                        </a:solidFill>
                      </a:endParaRPr>
                    </a:p>
                  </a:txBody>
                  <a:tcPr marL="64294" marR="64294" marT="32147" marB="32147"/>
                </a:tc>
              </a:tr>
              <a:tr h="450056"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W</a:t>
                      </a:r>
                      <a:r>
                        <a:rPr lang="en-US" sz="2500" baseline="-25000" dirty="0" smtClean="0"/>
                        <a:t>1</a:t>
                      </a:r>
                      <a:endParaRPr lang="en-US" sz="2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0</a:t>
                      </a:r>
                      <a:endParaRPr lang="en-US" sz="2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</a:t>
                      </a:r>
                      <a:endParaRPr lang="en-US" sz="2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0</a:t>
                      </a:r>
                      <a:endParaRPr lang="en-US" sz="2500" dirty="0"/>
                    </a:p>
                  </a:txBody>
                  <a:tcPr marL="64294" marR="64294" marT="32147" marB="32147"/>
                </a:tc>
              </a:tr>
              <a:tr h="450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W</a:t>
                      </a:r>
                      <a:r>
                        <a:rPr lang="en-US" sz="2500" baseline="-25000" dirty="0" smtClean="0"/>
                        <a:t>2</a:t>
                      </a:r>
                      <a:endParaRPr lang="en-US" sz="25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</a:t>
                      </a:r>
                      <a:endParaRPr lang="en-US" sz="2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</a:t>
                      </a:r>
                      <a:endParaRPr lang="en-US" sz="2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</a:t>
                      </a:r>
                      <a:endParaRPr lang="en-US" sz="2500" dirty="0"/>
                    </a:p>
                  </a:txBody>
                  <a:tcPr marL="64294" marR="64294" marT="32147" marB="32147"/>
                </a:tc>
              </a:tr>
              <a:tr h="450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/>
                        <a:t>W</a:t>
                      </a:r>
                      <a:r>
                        <a:rPr lang="en-US" sz="2500" baseline="-25000" dirty="0" smtClean="0"/>
                        <a:t>3</a:t>
                      </a:r>
                      <a:endParaRPr lang="en-US" sz="2500" dirty="0" smtClean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</a:t>
                      </a:r>
                      <a:endParaRPr lang="en-US" sz="2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0</a:t>
                      </a:r>
                      <a:endParaRPr lang="en-US" sz="25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2500" dirty="0" smtClean="0"/>
                        <a:t>1</a:t>
                      </a:r>
                      <a:endParaRPr lang="en-US" sz="2500" dirty="0"/>
                    </a:p>
                  </a:txBody>
                  <a:tcPr marL="64294" marR="64294" marT="32147" marB="321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0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Different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51</a:t>
            </a:fld>
            <a:endParaRPr lang="en-US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flipH="1">
            <a:off x="5933168" y="1912181"/>
            <a:ext cx="18201" cy="3068235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" name="Straight Connector 7"/>
          <p:cNvCxnSpPr>
            <a:cxnSpLocks noChangeShapeType="1"/>
          </p:cNvCxnSpPr>
          <p:nvPr/>
        </p:nvCxnSpPr>
        <p:spPr bwMode="auto">
          <a:xfrm>
            <a:off x="5727539" y="4724357"/>
            <a:ext cx="2509085" cy="16927"/>
          </a:xfrm>
          <a:prstGeom prst="lin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8" name="Straight Connector 10"/>
          <p:cNvCxnSpPr>
            <a:cxnSpLocks noChangeShapeType="1"/>
          </p:cNvCxnSpPr>
          <p:nvPr/>
        </p:nvCxnSpPr>
        <p:spPr bwMode="auto">
          <a:xfrm flipH="1">
            <a:off x="6471354" y="1912182"/>
            <a:ext cx="9252" cy="2848010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9" name="Straight Connector 11"/>
          <p:cNvCxnSpPr>
            <a:cxnSpLocks noChangeShapeType="1"/>
          </p:cNvCxnSpPr>
          <p:nvPr/>
        </p:nvCxnSpPr>
        <p:spPr bwMode="auto">
          <a:xfrm>
            <a:off x="7009842" y="1912182"/>
            <a:ext cx="981" cy="2848010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7486530" y="1848066"/>
            <a:ext cx="18534" cy="2878988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3" name="Straight Connector 20"/>
          <p:cNvCxnSpPr>
            <a:cxnSpLocks noChangeShapeType="1"/>
          </p:cNvCxnSpPr>
          <p:nvPr/>
        </p:nvCxnSpPr>
        <p:spPr bwMode="auto">
          <a:xfrm flipV="1">
            <a:off x="5923715" y="3723300"/>
            <a:ext cx="2205753" cy="21808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5911454" y="2250281"/>
            <a:ext cx="2325170" cy="26409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5938530" y="2748558"/>
            <a:ext cx="2190938" cy="10336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6" name="Straight Connector 31"/>
          <p:cNvCxnSpPr>
            <a:cxnSpLocks noChangeShapeType="1"/>
          </p:cNvCxnSpPr>
          <p:nvPr/>
        </p:nvCxnSpPr>
        <p:spPr bwMode="auto">
          <a:xfrm flipV="1">
            <a:off x="5911454" y="4205503"/>
            <a:ext cx="2325170" cy="26015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9" name="TextBox 39"/>
          <p:cNvSpPr txBox="1">
            <a:spLocks noChangeArrowheads="1"/>
          </p:cNvSpPr>
          <p:nvPr/>
        </p:nvSpPr>
        <p:spPr bwMode="auto">
          <a:xfrm>
            <a:off x="7381008" y="4842994"/>
            <a:ext cx="292330" cy="44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</a:rPr>
              <a:t>3</a:t>
            </a:r>
            <a:endParaRPr lang="en-US" sz="4600" dirty="0">
              <a:solidFill>
                <a:srgbClr val="0000FF"/>
              </a:solidFill>
            </a:endParaRP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6866062" y="4831130"/>
            <a:ext cx="292330" cy="44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</a:rPr>
              <a:t>2</a:t>
            </a:r>
            <a:endParaRPr lang="en-US" sz="4600" dirty="0">
              <a:solidFill>
                <a:srgbClr val="0000FF"/>
              </a:solidFill>
            </a:endParaRPr>
          </a:p>
        </p:txBody>
      </p:sp>
      <p:sp>
        <p:nvSpPr>
          <p:cNvPr id="21" name="TextBox 41"/>
          <p:cNvSpPr txBox="1">
            <a:spLocks noChangeArrowheads="1"/>
          </p:cNvSpPr>
          <p:nvPr/>
        </p:nvSpPr>
        <p:spPr bwMode="auto">
          <a:xfrm>
            <a:off x="6351112" y="4831130"/>
            <a:ext cx="292330" cy="44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</a:rPr>
              <a:t>1</a:t>
            </a:r>
            <a:endParaRPr lang="en-US" sz="4600" dirty="0">
              <a:solidFill>
                <a:srgbClr val="0000FF"/>
              </a:solidFill>
            </a:endParaRPr>
          </a:p>
        </p:txBody>
      </p:sp>
      <p:sp>
        <p:nvSpPr>
          <p:cNvPr id="22" name="TextBox 43"/>
          <p:cNvSpPr txBox="1">
            <a:spLocks noChangeArrowheads="1"/>
          </p:cNvSpPr>
          <p:nvPr/>
        </p:nvSpPr>
        <p:spPr bwMode="auto">
          <a:xfrm>
            <a:off x="5509853" y="2049587"/>
            <a:ext cx="292330" cy="44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</a:rPr>
              <a:t>1</a:t>
            </a:r>
            <a:endParaRPr lang="en-US" sz="4600" dirty="0">
              <a:solidFill>
                <a:srgbClr val="0000FF"/>
              </a:solidFill>
            </a:endParaRPr>
          </a:p>
        </p:txBody>
      </p:sp>
      <p:sp>
        <p:nvSpPr>
          <p:cNvPr id="23" name="TextBox 44"/>
          <p:cNvSpPr txBox="1">
            <a:spLocks noChangeArrowheads="1"/>
          </p:cNvSpPr>
          <p:nvPr/>
        </p:nvSpPr>
        <p:spPr bwMode="auto">
          <a:xfrm>
            <a:off x="5419438" y="2547862"/>
            <a:ext cx="535754" cy="44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</a:rPr>
              <a:t>0.8</a:t>
            </a:r>
            <a:endParaRPr lang="en-US" sz="4600" dirty="0">
              <a:solidFill>
                <a:srgbClr val="0000FF"/>
              </a:solidFill>
            </a:endParaRPr>
          </a:p>
        </p:txBody>
      </p:sp>
      <p:sp>
        <p:nvSpPr>
          <p:cNvPr id="24" name="TextBox 45"/>
          <p:cNvSpPr txBox="1">
            <a:spLocks noChangeArrowheads="1"/>
          </p:cNvSpPr>
          <p:nvPr/>
        </p:nvSpPr>
        <p:spPr bwMode="auto">
          <a:xfrm>
            <a:off x="5419438" y="3039218"/>
            <a:ext cx="535754" cy="44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</a:rPr>
              <a:t>0.6</a:t>
            </a:r>
            <a:endParaRPr lang="en-US" sz="4600" dirty="0">
              <a:solidFill>
                <a:srgbClr val="0000FF"/>
              </a:solidFill>
            </a:endParaRPr>
          </a:p>
        </p:txBody>
      </p:sp>
      <p:sp>
        <p:nvSpPr>
          <p:cNvPr id="25" name="TextBox 46"/>
          <p:cNvSpPr txBox="1">
            <a:spLocks noChangeArrowheads="1"/>
          </p:cNvSpPr>
          <p:nvPr/>
        </p:nvSpPr>
        <p:spPr bwMode="auto">
          <a:xfrm>
            <a:off x="5424035" y="3544413"/>
            <a:ext cx="540206" cy="44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</a:rPr>
              <a:t>0.4</a:t>
            </a:r>
            <a:endParaRPr lang="en-US" sz="4600" dirty="0">
              <a:solidFill>
                <a:srgbClr val="0000FF"/>
              </a:solidFill>
            </a:endParaRPr>
          </a:p>
        </p:txBody>
      </p:sp>
      <p:sp>
        <p:nvSpPr>
          <p:cNvPr id="26" name="TextBox 47"/>
          <p:cNvSpPr txBox="1">
            <a:spLocks noChangeArrowheads="1"/>
          </p:cNvSpPr>
          <p:nvPr/>
        </p:nvSpPr>
        <p:spPr bwMode="auto">
          <a:xfrm>
            <a:off x="5409220" y="4042689"/>
            <a:ext cx="535754" cy="44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</a:rPr>
              <a:t>0.2</a:t>
            </a:r>
            <a:endParaRPr lang="en-US" sz="4600" dirty="0">
              <a:solidFill>
                <a:srgbClr val="0000FF"/>
              </a:solidFill>
            </a:endParaRPr>
          </a:p>
        </p:txBody>
      </p:sp>
      <p:cxnSp>
        <p:nvCxnSpPr>
          <p:cNvPr id="27" name="Straight Connector 20"/>
          <p:cNvCxnSpPr>
            <a:cxnSpLocks noChangeShapeType="1"/>
          </p:cNvCxnSpPr>
          <p:nvPr/>
        </p:nvCxnSpPr>
        <p:spPr bwMode="auto">
          <a:xfrm>
            <a:off x="5923708" y="3234969"/>
            <a:ext cx="2152181" cy="6128"/>
          </a:xfrm>
          <a:prstGeom prst="line">
            <a:avLst/>
          </a:prstGeom>
          <a:noFill/>
          <a:ln w="12700" algn="ctr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28" name="TextBox 27"/>
          <p:cNvSpPr txBox="1"/>
          <p:nvPr/>
        </p:nvSpPr>
        <p:spPr>
          <a:xfrm>
            <a:off x="7807999" y="4848441"/>
            <a:ext cx="780657" cy="49580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800" b="1" dirty="0"/>
              <a:t>Cost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54204" y="1339453"/>
            <a:ext cx="1669046" cy="49580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2800" b="1" dirty="0" err="1"/>
              <a:t>Pr</a:t>
            </a:r>
            <a:r>
              <a:rPr lang="en-US" sz="2800" b="1" dirty="0"/>
              <a:t> [1|Ans]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6361390" y="2437425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361390" y="3776878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6897171" y="2276691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825608" y="2866050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897171" y="2866050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383034" y="2169534"/>
            <a:ext cx="196171" cy="189820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7379374" y="4580550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379374" y="3776878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379374" y="2437425"/>
            <a:ext cx="196171" cy="189820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6897171" y="4366237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950403" y="1912182"/>
            <a:ext cx="3226220" cy="2827080"/>
            <a:chOff x="3209017" y="3939927"/>
            <a:chExt cx="5821967" cy="5016413"/>
          </a:xfrm>
          <a:effectLst/>
        </p:grpSpPr>
        <p:grpSp>
          <p:nvGrpSpPr>
            <p:cNvPr id="91" name="Group 90"/>
            <p:cNvGrpSpPr/>
            <p:nvPr/>
          </p:nvGrpSpPr>
          <p:grpSpPr>
            <a:xfrm>
              <a:off x="3209017" y="3939927"/>
              <a:ext cx="5821967" cy="5016413"/>
              <a:chOff x="5205952" y="2194588"/>
              <a:chExt cx="2991740" cy="2587929"/>
            </a:xfrm>
          </p:grpSpPr>
          <p:cxnSp>
            <p:nvCxnSpPr>
              <p:cNvPr id="93" name="Straight Connector 5"/>
              <p:cNvCxnSpPr>
                <a:cxnSpLocks noChangeShapeType="1"/>
              </p:cNvCxnSpPr>
              <p:nvPr/>
            </p:nvCxnSpPr>
            <p:spPr bwMode="auto">
              <a:xfrm flipH="1">
                <a:off x="5737985" y="2243634"/>
                <a:ext cx="14492" cy="2188190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4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5555422" y="4196873"/>
                <a:ext cx="1886316" cy="8593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95" name="Straight Connector 10"/>
              <p:cNvCxnSpPr>
                <a:cxnSpLocks noChangeShapeType="1"/>
              </p:cNvCxnSpPr>
              <p:nvPr/>
            </p:nvCxnSpPr>
            <p:spPr bwMode="auto">
              <a:xfrm>
                <a:off x="6199635" y="2783138"/>
                <a:ext cx="16184" cy="1446615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96" name="Straight Connector 11"/>
              <p:cNvCxnSpPr>
                <a:cxnSpLocks noChangeShapeType="1"/>
              </p:cNvCxnSpPr>
              <p:nvPr/>
            </p:nvCxnSpPr>
            <p:spPr bwMode="auto">
              <a:xfrm flipH="1">
                <a:off x="6694789" y="2832184"/>
                <a:ext cx="1687" cy="1397569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98" name="Straight Connector 13"/>
              <p:cNvCxnSpPr>
                <a:cxnSpLocks noChangeShapeType="1"/>
              </p:cNvCxnSpPr>
              <p:nvPr/>
            </p:nvCxnSpPr>
            <p:spPr bwMode="auto">
              <a:xfrm flipH="1">
                <a:off x="7141101" y="2832184"/>
                <a:ext cx="2532" cy="1386683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0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5729597" y="3298348"/>
                <a:ext cx="1662457" cy="24294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cxnSp>
            <p:nvCxnSpPr>
              <p:cNvPr id="103" name="Straight Connector 31"/>
              <p:cNvCxnSpPr>
                <a:cxnSpLocks noChangeShapeType="1"/>
              </p:cNvCxnSpPr>
              <p:nvPr/>
            </p:nvCxnSpPr>
            <p:spPr bwMode="auto">
              <a:xfrm>
                <a:off x="5718711" y="3744662"/>
                <a:ext cx="1723027" cy="19392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106" name="TextBox 39"/>
              <p:cNvSpPr txBox="1">
                <a:spLocks noChangeArrowheads="1"/>
              </p:cNvSpPr>
              <p:nvPr/>
            </p:nvSpPr>
            <p:spPr bwMode="auto">
              <a:xfrm>
                <a:off x="7023459" y="4305730"/>
                <a:ext cx="321927" cy="43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3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7" name="TextBox 40"/>
              <p:cNvSpPr txBox="1">
                <a:spLocks noChangeArrowheads="1"/>
              </p:cNvSpPr>
              <p:nvPr/>
            </p:nvSpPr>
            <p:spPr bwMode="auto">
              <a:xfrm>
                <a:off x="6566262" y="4294844"/>
                <a:ext cx="321927" cy="43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2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8" name="TextBox 41"/>
              <p:cNvSpPr txBox="1">
                <a:spLocks noChangeArrowheads="1"/>
              </p:cNvSpPr>
              <p:nvPr/>
            </p:nvSpPr>
            <p:spPr bwMode="auto">
              <a:xfrm>
                <a:off x="6109063" y="4294844"/>
                <a:ext cx="321927" cy="43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1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1" name="TextBox 45"/>
              <p:cNvSpPr txBox="1">
                <a:spLocks noChangeArrowheads="1"/>
              </p:cNvSpPr>
              <p:nvPr/>
            </p:nvSpPr>
            <p:spPr bwMode="auto">
              <a:xfrm>
                <a:off x="5362148" y="2650647"/>
                <a:ext cx="321927" cy="43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3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2" name="TextBox 46"/>
              <p:cNvSpPr txBox="1">
                <a:spLocks noChangeArrowheads="1"/>
              </p:cNvSpPr>
              <p:nvPr/>
            </p:nvSpPr>
            <p:spPr bwMode="auto">
              <a:xfrm>
                <a:off x="5366231" y="3114197"/>
                <a:ext cx="321927" cy="43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2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3" name="TextBox 47"/>
              <p:cNvSpPr txBox="1">
                <a:spLocks noChangeArrowheads="1"/>
              </p:cNvSpPr>
              <p:nvPr/>
            </p:nvSpPr>
            <p:spPr bwMode="auto">
              <a:xfrm>
                <a:off x="5353078" y="3571398"/>
                <a:ext cx="321927" cy="436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500" dirty="0">
                    <a:solidFill>
                      <a:srgbClr val="0000FF"/>
                    </a:solidFill>
                  </a:rPr>
                  <a:t>1</a:t>
                </a:r>
                <a:endParaRPr lang="en-US" sz="46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14" name="Straight Connector 20"/>
              <p:cNvCxnSpPr>
                <a:cxnSpLocks noChangeShapeType="1"/>
              </p:cNvCxnSpPr>
              <p:nvPr/>
            </p:nvCxnSpPr>
            <p:spPr bwMode="auto">
              <a:xfrm>
                <a:off x="5729591" y="2830261"/>
                <a:ext cx="1612779" cy="1923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  <p:sp>
            <p:nvSpPr>
              <p:cNvPr id="115" name="TextBox 114"/>
              <p:cNvSpPr txBox="1"/>
              <p:nvPr/>
            </p:nvSpPr>
            <p:spPr>
              <a:xfrm>
                <a:off x="7541106" y="4303558"/>
                <a:ext cx="656586" cy="478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Yes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205952" y="2194588"/>
                <a:ext cx="569580" cy="478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</a:t>
                </a: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6128734" y="411477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6618590" y="4125662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 bwMode="auto">
              <a:xfrm>
                <a:off x="6597108" y="3665962"/>
                <a:ext cx="174171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 bwMode="auto">
              <a:xfrm>
                <a:off x="6128730" y="3657560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 bwMode="auto">
              <a:xfrm>
                <a:off x="6149951" y="3224550"/>
                <a:ext cx="174171" cy="174172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6" name="Oval 125"/>
              <p:cNvSpPr/>
              <p:nvPr/>
            </p:nvSpPr>
            <p:spPr bwMode="auto">
              <a:xfrm>
                <a:off x="5660631" y="3668442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 bwMode="auto">
              <a:xfrm>
                <a:off x="5660631" y="3222116"/>
                <a:ext cx="174171" cy="174172"/>
              </a:xfrm>
              <a:prstGeom prst="ellipse">
                <a:avLst/>
              </a:prstGeom>
              <a:solidFill>
                <a:srgbClr val="FFFF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5653110" y="2734092"/>
                <a:ext cx="174171" cy="174172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 bwMode="auto">
              <a:xfrm>
                <a:off x="7044265" y="4107375"/>
                <a:ext cx="174172" cy="174172"/>
              </a:xfrm>
              <a:prstGeom prst="ellipse">
                <a:avLst/>
              </a:prstGeom>
              <a:solidFill>
                <a:srgbClr val="0000FF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chemeClr val="accent2"/>
                  </a:solidFill>
                  <a:latin typeface="Trebuchet MS" pitchFamily="34" charset="0"/>
                </a:endParaRPr>
              </a:p>
            </p:txBody>
          </p:sp>
        </p:grpSp>
        <p:sp>
          <p:nvSpPr>
            <p:cNvPr id="92" name="Oval 91"/>
            <p:cNvSpPr/>
            <p:nvPr/>
          </p:nvSpPr>
          <p:spPr bwMode="auto">
            <a:xfrm>
              <a:off x="4064000" y="7620000"/>
              <a:ext cx="338939" cy="337613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</p:grpSp>
      <p:sp>
        <p:nvSpPr>
          <p:cNvPr id="137" name="Notched Right Arrow 136"/>
          <p:cNvSpPr/>
          <p:nvPr/>
        </p:nvSpPr>
        <p:spPr bwMode="auto">
          <a:xfrm>
            <a:off x="3843622" y="2340806"/>
            <a:ext cx="964406" cy="642938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cxnSp>
        <p:nvCxnSpPr>
          <p:cNvPr id="155" name="Curved Connector 154"/>
          <p:cNvCxnSpPr>
            <a:stCxn id="117" idx="0"/>
            <a:endCxn id="33" idx="1"/>
          </p:cNvCxnSpPr>
          <p:nvPr/>
        </p:nvCxnSpPr>
        <p:spPr bwMode="auto">
          <a:xfrm rot="5400000" flipH="1" flipV="1">
            <a:off x="3442473" y="1062170"/>
            <a:ext cx="1544591" cy="4350698"/>
          </a:xfrm>
          <a:prstGeom prst="curvedConnector3">
            <a:avLst>
              <a:gd name="adj1" fmla="val 112206"/>
            </a:avLst>
          </a:prstGeom>
          <a:solidFill>
            <a:srgbClr val="6C7472"/>
          </a:solidFill>
          <a:ln w="3175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9" name="Curved Connector 158"/>
          <p:cNvCxnSpPr>
            <a:stCxn id="126" idx="5"/>
            <a:endCxn id="40" idx="3"/>
          </p:cNvCxnSpPr>
          <p:nvPr/>
        </p:nvCxnSpPr>
        <p:spPr bwMode="auto">
          <a:xfrm rot="16200000" flipH="1">
            <a:off x="3868445" y="1417226"/>
            <a:ext cx="254262" cy="4789084"/>
          </a:xfrm>
          <a:prstGeom prst="curvedConnector3">
            <a:avLst>
              <a:gd name="adj1" fmla="val 174149"/>
            </a:avLst>
          </a:prstGeom>
          <a:solidFill>
            <a:srgbClr val="6C7472"/>
          </a:solidFill>
          <a:ln w="3175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2" name="Curved Connector 161"/>
          <p:cNvCxnSpPr>
            <a:stCxn id="92" idx="7"/>
            <a:endCxn id="42" idx="3"/>
          </p:cNvCxnSpPr>
          <p:nvPr/>
        </p:nvCxnSpPr>
        <p:spPr bwMode="auto">
          <a:xfrm rot="5400000" flipH="1" flipV="1">
            <a:off x="3226451" y="1386124"/>
            <a:ext cx="985939" cy="4269832"/>
          </a:xfrm>
          <a:prstGeom prst="curvedConnector3">
            <a:avLst>
              <a:gd name="adj1" fmla="val 50000"/>
            </a:avLst>
          </a:prstGeom>
          <a:solidFill>
            <a:srgbClr val="6C7472"/>
          </a:solidFill>
          <a:ln w="3175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117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-4.375E-6 -0.0312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6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125 " pathEditMode="relative" ptsTypes="AA">
                                      <p:cBhvr>
                                        <p:cTn id="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1562 " pathEditMode="relative" ptsTypes="AA">
                                      <p:cBhvr>
                                        <p:cTn id="8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2.5E-6 -0.03125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6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1562 " pathEditMode="relative" ptsTypes="AA"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8281E-6 -4.79167E-6 L 0.0011 -0.04361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-21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3906 " pathEditMode="relative" ptsTypes="AA">
                                      <p:cBhvr>
                                        <p:cTn id="8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2344 " pathEditMode="relative" ptsTypes="AA">
                                      <p:cBhvr>
                                        <p:cTn id="9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1562 " pathEditMode="relative" ptsTypes="AA">
                                      <p:cBhvr>
                                        <p:cTn id="9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33" grpId="0" animBg="1"/>
      <p:bldP spid="33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7" grpId="0" animBg="1"/>
      <p:bldP spid="50" grpId="0" animBg="1"/>
      <p:bldP spid="50" grpId="1" animBg="1"/>
      <p:bldP spid="56" grpId="0" animBg="1"/>
      <p:bldP spid="56" grpId="1" animBg="1"/>
      <p:bldP spid="62" grpId="0" animBg="1"/>
      <p:bldP spid="62" grpId="1" animBg="1"/>
      <p:bldP spid="65" grpId="0" animBg="1"/>
      <p:bldP spid="65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588"/>
            <a:ext cx="9144000" cy="1143000"/>
          </a:xfrm>
        </p:spPr>
        <p:txBody>
          <a:bodyPr/>
          <a:lstStyle/>
          <a:p>
            <a:r>
              <a:rPr lang="en-US" dirty="0" smtClean="0"/>
              <a:t>Worker Abilities: Sufficiency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31" y="1446610"/>
            <a:ext cx="8643938" cy="5304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52</a:t>
            </a:fld>
            <a:endParaRPr lang="en-US"/>
          </a:p>
        </p:txBody>
      </p:sp>
      <p:sp>
        <p:nvSpPr>
          <p:cNvPr id="23" name="AutoShape 2"/>
          <p:cNvSpPr>
            <a:spLocks/>
          </p:cNvSpPr>
          <p:nvPr/>
        </p:nvSpPr>
        <p:spPr bwMode="auto">
          <a:xfrm>
            <a:off x="446485" y="2143125"/>
            <a:ext cx="3107531" cy="2035969"/>
          </a:xfrm>
          <a:prstGeom prst="roundRect">
            <a:avLst>
              <a:gd name="adj" fmla="val 12194"/>
            </a:avLst>
          </a:prstGeom>
          <a:solidFill>
            <a:schemeClr val="bg1">
              <a:lumMod val="65000"/>
            </a:schemeClr>
          </a:solidFill>
          <a:ln w="15875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( W</a:t>
            </a:r>
            <a:r>
              <a:rPr lang="en-US" sz="2500" baseline="-250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1</a:t>
            </a:r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Yes,  W</a:t>
            </a:r>
            <a:r>
              <a:rPr lang="en-US" sz="2500" baseline="-250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1</a:t>
            </a:r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 No, </a:t>
            </a:r>
          </a:p>
          <a:p>
            <a:pPr algn="ctr"/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  W</a:t>
            </a:r>
            <a:r>
              <a:rPr lang="en-US" sz="2500" baseline="-250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2</a:t>
            </a:r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 Yes,  W</a:t>
            </a:r>
            <a:r>
              <a:rPr lang="en-US" sz="2500" baseline="-250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2</a:t>
            </a:r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 No, </a:t>
            </a:r>
          </a:p>
          <a:p>
            <a:pPr algn="ctr"/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…,</a:t>
            </a:r>
          </a:p>
          <a:p>
            <a:pPr algn="ctr"/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  </a:t>
            </a:r>
            <a:r>
              <a:rPr lang="en-US" sz="2500" dirty="0" err="1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W</a:t>
            </a:r>
            <a:r>
              <a:rPr lang="en-US" sz="2500" baseline="-25000" dirty="0" err="1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n</a:t>
            </a:r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 Yes,  </a:t>
            </a:r>
            <a:r>
              <a:rPr lang="en-US" sz="2500" dirty="0" err="1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W</a:t>
            </a:r>
            <a:r>
              <a:rPr lang="en-US" sz="2500" baseline="-25000" dirty="0" err="1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n</a:t>
            </a:r>
            <a:r>
              <a:rPr lang="en-US" sz="2500" dirty="0">
                <a:solidFill>
                  <a:srgbClr val="0000FF"/>
                </a:solidFill>
                <a:ea typeface="ＭＳ Ｐゴシック" charset="0"/>
                <a:cs typeface="Gill Sans Light" charset="0"/>
              </a:rPr>
              <a:t> No)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1906" y="4661297"/>
            <a:ext cx="9144000" cy="1714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>
            <a:lvl1pPr marL="304800" indent="-304800" algn="l" rtl="0" fontAlgn="base">
              <a:lnSpc>
                <a:spcPct val="120000"/>
              </a:lnSpc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600">
                <a:solidFill>
                  <a:srgbClr val="404140"/>
                </a:solidFill>
                <a:latin typeface="+mn-lt"/>
                <a:ea typeface="+mn-ea"/>
                <a:cs typeface="+mn-cs"/>
                <a:sym typeface="Gill Sans Light" charset="0"/>
              </a:defRPr>
            </a:lvl1pPr>
            <a:lvl2pPr marL="635000" indent="-304800" algn="l" rtl="0" fontAlgn="base">
              <a:lnSpc>
                <a:spcPct val="120000"/>
              </a:lnSpc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600">
                <a:solidFill>
                  <a:srgbClr val="404140"/>
                </a:solidFill>
                <a:latin typeface="+mn-lt"/>
                <a:ea typeface="+mn-ea"/>
                <a:cs typeface="+mn-cs"/>
                <a:sym typeface="Gill Sans Light" charset="0"/>
              </a:defRPr>
            </a:lvl2pPr>
            <a:lvl3pPr marL="1016000" indent="-304800" algn="l" rtl="0" fontAlgn="base">
              <a:lnSpc>
                <a:spcPct val="120000"/>
              </a:lnSpc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600">
                <a:solidFill>
                  <a:srgbClr val="404140"/>
                </a:solidFill>
                <a:latin typeface="+mn-lt"/>
                <a:ea typeface="+mn-ea"/>
                <a:cs typeface="+mn-cs"/>
                <a:sym typeface="Gill Sans Light" charset="0"/>
              </a:defRPr>
            </a:lvl3pPr>
            <a:lvl4pPr marL="1397000" indent="-304800" algn="l" rtl="0" fontAlgn="base">
              <a:lnSpc>
                <a:spcPct val="120000"/>
              </a:lnSpc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600">
                <a:solidFill>
                  <a:srgbClr val="404140"/>
                </a:solidFill>
                <a:latin typeface="+mn-lt"/>
                <a:ea typeface="+mn-ea"/>
                <a:cs typeface="+mn-cs"/>
                <a:sym typeface="Gill Sans Light" charset="0"/>
              </a:defRPr>
            </a:lvl4pPr>
            <a:lvl5pPr marL="1778000" indent="-304800" algn="l" rtl="0" fontAlgn="base">
              <a:lnSpc>
                <a:spcPct val="120000"/>
              </a:lnSpc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600">
                <a:solidFill>
                  <a:srgbClr val="404140"/>
                </a:solidFill>
                <a:latin typeface="+mn-lt"/>
                <a:ea typeface="+mn-ea"/>
                <a:cs typeface="+mn-cs"/>
                <a:sym typeface="Gill Sans Light" charset="0"/>
              </a:defRPr>
            </a:lvl5pPr>
            <a:lvl6pPr marL="2235200" indent="-304800" algn="l" rtl="0" fontAlgn="base">
              <a:lnSpc>
                <a:spcPct val="120000"/>
              </a:lnSpc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600">
                <a:solidFill>
                  <a:srgbClr val="404140"/>
                </a:solidFill>
                <a:latin typeface="+mn-lt"/>
                <a:ea typeface="+mn-ea"/>
                <a:cs typeface="+mn-cs"/>
                <a:sym typeface="Gill Sans Light" charset="0"/>
              </a:defRPr>
            </a:lvl6pPr>
            <a:lvl7pPr marL="2692400" indent="-304800" algn="l" rtl="0" fontAlgn="base">
              <a:lnSpc>
                <a:spcPct val="120000"/>
              </a:lnSpc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600">
                <a:solidFill>
                  <a:srgbClr val="404140"/>
                </a:solidFill>
                <a:latin typeface="+mn-lt"/>
                <a:ea typeface="+mn-ea"/>
                <a:cs typeface="+mn-cs"/>
                <a:sym typeface="Gill Sans Light" charset="0"/>
              </a:defRPr>
            </a:lvl7pPr>
            <a:lvl8pPr marL="3149600" indent="-304800" algn="l" rtl="0" fontAlgn="base">
              <a:lnSpc>
                <a:spcPct val="120000"/>
              </a:lnSpc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600">
                <a:solidFill>
                  <a:srgbClr val="404140"/>
                </a:solidFill>
                <a:latin typeface="+mn-lt"/>
                <a:ea typeface="+mn-ea"/>
                <a:cs typeface="+mn-cs"/>
                <a:sym typeface="Gill Sans Light" charset="0"/>
              </a:defRPr>
            </a:lvl8pPr>
            <a:lvl9pPr marL="3606800" indent="-304800" algn="l" rtl="0" fontAlgn="base">
              <a:lnSpc>
                <a:spcPct val="120000"/>
              </a:lnSpc>
              <a:spcBef>
                <a:spcPts val="3800"/>
              </a:spcBef>
              <a:spcAft>
                <a:spcPct val="0"/>
              </a:spcAft>
              <a:buClr>
                <a:srgbClr val="414141"/>
              </a:buClr>
              <a:buSzPct val="81000"/>
              <a:buFont typeface="Gill Sans Light" charset="0"/>
              <a:buChar char="•"/>
              <a:defRPr sz="4600">
                <a:solidFill>
                  <a:srgbClr val="404140"/>
                </a:solidFill>
                <a:latin typeface="+mn-lt"/>
                <a:ea typeface="+mn-ea"/>
                <a:cs typeface="+mn-cs"/>
                <a:sym typeface="Gill Sans Light" charset="0"/>
              </a:defRPr>
            </a:lvl9pPr>
          </a:lstStyle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87" name="Notched Right Arrow 86"/>
          <p:cNvSpPr/>
          <p:nvPr/>
        </p:nvSpPr>
        <p:spPr bwMode="auto">
          <a:xfrm>
            <a:off x="3821906" y="3000375"/>
            <a:ext cx="964406" cy="642938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732733" y="1178719"/>
            <a:ext cx="4397181" cy="3929265"/>
            <a:chOff x="6954394" y="2895600"/>
            <a:chExt cx="6253769" cy="5588288"/>
          </a:xfrm>
        </p:grpSpPr>
        <p:cxnSp>
          <p:nvCxnSpPr>
            <p:cNvPr id="89" name="Straight Connector 5"/>
            <p:cNvCxnSpPr>
              <a:cxnSpLocks noChangeShapeType="1"/>
            </p:cNvCxnSpPr>
            <p:nvPr/>
          </p:nvCxnSpPr>
          <p:spPr bwMode="auto">
            <a:xfrm flipH="1">
              <a:off x="8174169" y="3596387"/>
              <a:ext cx="25886" cy="436371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0" name="Straight Connector 7"/>
            <p:cNvCxnSpPr>
              <a:cxnSpLocks noChangeShapeType="1"/>
            </p:cNvCxnSpPr>
            <p:nvPr/>
          </p:nvCxnSpPr>
          <p:spPr bwMode="auto">
            <a:xfrm>
              <a:off x="7881718" y="7595926"/>
              <a:ext cx="4520867" cy="21965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1" name="Straight Connector 10"/>
            <p:cNvCxnSpPr>
              <a:cxnSpLocks noChangeShapeType="1"/>
            </p:cNvCxnSpPr>
            <p:nvPr/>
          </p:nvCxnSpPr>
          <p:spPr bwMode="auto">
            <a:xfrm flipH="1">
              <a:off x="8939587" y="3596387"/>
              <a:ext cx="13159" cy="4050503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2" name="Straight Connector 11"/>
            <p:cNvCxnSpPr>
              <a:cxnSpLocks noChangeShapeType="1"/>
            </p:cNvCxnSpPr>
            <p:nvPr/>
          </p:nvCxnSpPr>
          <p:spPr bwMode="auto">
            <a:xfrm>
              <a:off x="9705438" y="3596387"/>
              <a:ext cx="1395" cy="4050503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3" name="Straight Connector 12"/>
            <p:cNvCxnSpPr>
              <a:cxnSpLocks noChangeShapeType="1"/>
            </p:cNvCxnSpPr>
            <p:nvPr/>
          </p:nvCxnSpPr>
          <p:spPr bwMode="auto">
            <a:xfrm flipH="1">
              <a:off x="11136698" y="3474523"/>
              <a:ext cx="11399" cy="413862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4" name="Straight Connector 13"/>
            <p:cNvCxnSpPr>
              <a:cxnSpLocks noChangeShapeType="1"/>
            </p:cNvCxnSpPr>
            <p:nvPr/>
          </p:nvCxnSpPr>
          <p:spPr bwMode="auto">
            <a:xfrm>
              <a:off x="10395405" y="3535455"/>
              <a:ext cx="26360" cy="409456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5" name="Straight Connector 14"/>
            <p:cNvCxnSpPr>
              <a:cxnSpLocks noChangeShapeType="1"/>
            </p:cNvCxnSpPr>
            <p:nvPr/>
          </p:nvCxnSpPr>
          <p:spPr bwMode="auto">
            <a:xfrm>
              <a:off x="11838063" y="3474523"/>
              <a:ext cx="9933" cy="4172366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6" name="Straight Connector 20"/>
            <p:cNvCxnSpPr>
              <a:cxnSpLocks noChangeShapeType="1"/>
            </p:cNvCxnSpPr>
            <p:nvPr/>
          </p:nvCxnSpPr>
          <p:spPr bwMode="auto">
            <a:xfrm>
              <a:off x="8160723" y="6203216"/>
              <a:ext cx="4179138" cy="132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7" name="Straight Connector 96"/>
            <p:cNvCxnSpPr>
              <a:cxnSpLocks noChangeShapeType="1"/>
            </p:cNvCxnSpPr>
            <p:nvPr/>
          </p:nvCxnSpPr>
          <p:spPr bwMode="auto">
            <a:xfrm>
              <a:off x="8143285" y="4077240"/>
              <a:ext cx="4196575" cy="660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8" name="Straight Connector 97"/>
            <p:cNvCxnSpPr>
              <a:cxnSpLocks noChangeShapeType="1"/>
            </p:cNvCxnSpPr>
            <p:nvPr/>
          </p:nvCxnSpPr>
          <p:spPr bwMode="auto">
            <a:xfrm flipV="1">
              <a:off x="8181793" y="4754092"/>
              <a:ext cx="4158068" cy="31807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99" name="Straight Connector 31"/>
            <p:cNvCxnSpPr>
              <a:cxnSpLocks noChangeShapeType="1"/>
            </p:cNvCxnSpPr>
            <p:nvPr/>
          </p:nvCxnSpPr>
          <p:spPr bwMode="auto">
            <a:xfrm flipV="1">
              <a:off x="8143285" y="6886707"/>
              <a:ext cx="4196575" cy="829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00" name="TextBox 37"/>
            <p:cNvSpPr txBox="1">
              <a:spLocks noChangeArrowheads="1"/>
            </p:cNvSpPr>
            <p:nvPr/>
          </p:nvSpPr>
          <p:spPr bwMode="auto">
            <a:xfrm>
              <a:off x="11666276" y="7771683"/>
              <a:ext cx="493736" cy="67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5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101" name="TextBox 38"/>
            <p:cNvSpPr txBox="1">
              <a:spLocks noChangeArrowheads="1"/>
            </p:cNvSpPr>
            <p:nvPr/>
          </p:nvSpPr>
          <p:spPr bwMode="auto">
            <a:xfrm>
              <a:off x="10983128" y="7776606"/>
              <a:ext cx="499738" cy="67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4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102" name="TextBox 39"/>
            <p:cNvSpPr txBox="1">
              <a:spLocks noChangeArrowheads="1"/>
            </p:cNvSpPr>
            <p:nvPr/>
          </p:nvSpPr>
          <p:spPr bwMode="auto">
            <a:xfrm>
              <a:off x="10233319" y="7764652"/>
              <a:ext cx="493736" cy="67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3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103" name="TextBox 40"/>
            <p:cNvSpPr txBox="1">
              <a:spLocks noChangeArrowheads="1"/>
            </p:cNvSpPr>
            <p:nvPr/>
          </p:nvSpPr>
          <p:spPr bwMode="auto">
            <a:xfrm>
              <a:off x="9500950" y="7747781"/>
              <a:ext cx="493736" cy="67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2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104" name="TextBox 41"/>
            <p:cNvSpPr txBox="1">
              <a:spLocks noChangeArrowheads="1"/>
            </p:cNvSpPr>
            <p:nvPr/>
          </p:nvSpPr>
          <p:spPr bwMode="auto">
            <a:xfrm>
              <a:off x="8768578" y="7747781"/>
              <a:ext cx="493736" cy="67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1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105" name="TextBox 43"/>
            <p:cNvSpPr txBox="1">
              <a:spLocks noChangeArrowheads="1"/>
            </p:cNvSpPr>
            <p:nvPr/>
          </p:nvSpPr>
          <p:spPr bwMode="auto">
            <a:xfrm>
              <a:off x="7572121" y="3791808"/>
              <a:ext cx="493736" cy="67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1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106" name="TextBox 44"/>
            <p:cNvSpPr txBox="1">
              <a:spLocks noChangeArrowheads="1"/>
            </p:cNvSpPr>
            <p:nvPr/>
          </p:nvSpPr>
          <p:spPr bwMode="auto">
            <a:xfrm>
              <a:off x="7443529" y="4500466"/>
              <a:ext cx="839940" cy="67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0.8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107" name="TextBox 45"/>
            <p:cNvSpPr txBox="1">
              <a:spLocks noChangeArrowheads="1"/>
            </p:cNvSpPr>
            <p:nvPr/>
          </p:nvSpPr>
          <p:spPr bwMode="auto">
            <a:xfrm>
              <a:off x="7443529" y="5199283"/>
              <a:ext cx="839940" cy="67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0.6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108" name="TextBox 46"/>
            <p:cNvSpPr txBox="1">
              <a:spLocks noChangeArrowheads="1"/>
            </p:cNvSpPr>
            <p:nvPr/>
          </p:nvSpPr>
          <p:spPr bwMode="auto">
            <a:xfrm>
              <a:off x="7450068" y="5917783"/>
              <a:ext cx="846272" cy="67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0.4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109" name="TextBox 47"/>
            <p:cNvSpPr txBox="1">
              <a:spLocks noChangeArrowheads="1"/>
            </p:cNvSpPr>
            <p:nvPr/>
          </p:nvSpPr>
          <p:spPr bwMode="auto">
            <a:xfrm>
              <a:off x="7428997" y="6626442"/>
              <a:ext cx="839940" cy="67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0.2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cxnSp>
          <p:nvCxnSpPr>
            <p:cNvPr id="110" name="Straight Connector 20"/>
            <p:cNvCxnSpPr>
              <a:cxnSpLocks noChangeShapeType="1"/>
            </p:cNvCxnSpPr>
            <p:nvPr/>
          </p:nvCxnSpPr>
          <p:spPr bwMode="auto">
            <a:xfrm flipV="1">
              <a:off x="8160714" y="5424342"/>
              <a:ext cx="4179147" cy="53342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11" name="TextBox 110"/>
            <p:cNvSpPr txBox="1"/>
            <p:nvPr/>
          </p:nvSpPr>
          <p:spPr>
            <a:xfrm>
              <a:off x="12019918" y="7739753"/>
              <a:ext cx="1188245" cy="744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Cost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954394" y="2895600"/>
              <a:ext cx="2451732" cy="744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Pr</a:t>
              </a:r>
              <a:r>
                <a:rPr lang="en-US" sz="2800" b="1" dirty="0"/>
                <a:t> [1|Ans]</a:t>
              </a: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8800082" y="6759993"/>
              <a:ext cx="278999" cy="269966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9584766" y="6776865"/>
              <a:ext cx="278999" cy="269966"/>
            </a:xfrm>
            <a:prstGeom prst="ellipse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827297" y="4632228"/>
              <a:ext cx="278999" cy="269966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9579989" y="3961978"/>
              <a:ext cx="278999" cy="269966"/>
            </a:xfrm>
            <a:prstGeom prst="ellipse">
              <a:avLst/>
            </a:prstGeom>
            <a:solidFill>
              <a:srgbClr val="0000FF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9579993" y="7435094"/>
              <a:ext cx="278999" cy="269966"/>
            </a:xfrm>
            <a:prstGeom prst="ellipse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8827302" y="6033661"/>
              <a:ext cx="278999" cy="269966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9579993" y="5302479"/>
              <a:ext cx="278999" cy="269966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8011886" y="5363411"/>
              <a:ext cx="278999" cy="269966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9579993" y="4632228"/>
              <a:ext cx="278999" cy="269966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8827302" y="5302479"/>
              <a:ext cx="278999" cy="269966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10236200" y="3962400"/>
              <a:ext cx="278999" cy="269966"/>
            </a:xfrm>
            <a:prstGeom prst="ellipse">
              <a:avLst/>
            </a:prstGeom>
            <a:solidFill>
              <a:srgbClr val="0000FF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10998200" y="3962400"/>
              <a:ext cx="278999" cy="269966"/>
            </a:xfrm>
            <a:prstGeom prst="ellipse">
              <a:avLst/>
            </a:prstGeom>
            <a:solidFill>
              <a:srgbClr val="0000FF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11684000" y="3962400"/>
              <a:ext cx="278999" cy="269966"/>
            </a:xfrm>
            <a:prstGeom prst="ellipse">
              <a:avLst/>
            </a:prstGeom>
            <a:solidFill>
              <a:srgbClr val="0000FF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10312400" y="7467600"/>
              <a:ext cx="278999" cy="269966"/>
            </a:xfrm>
            <a:prstGeom prst="ellipse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10998200" y="7467600"/>
              <a:ext cx="278999" cy="269966"/>
            </a:xfrm>
            <a:prstGeom prst="ellipse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11684000" y="7467600"/>
              <a:ext cx="278999" cy="269966"/>
            </a:xfrm>
            <a:prstGeom prst="ellipse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11684000" y="6781800"/>
              <a:ext cx="278999" cy="269966"/>
            </a:xfrm>
            <a:prstGeom prst="ellipse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11684000" y="6096000"/>
              <a:ext cx="278999" cy="269966"/>
            </a:xfrm>
            <a:prstGeom prst="ellipse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10998200" y="6781800"/>
              <a:ext cx="278999" cy="269966"/>
            </a:xfrm>
            <a:prstGeom prst="ellipse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10312400" y="6781800"/>
              <a:ext cx="278999" cy="269966"/>
            </a:xfrm>
            <a:prstGeom prst="ellipse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11684000" y="4648200"/>
              <a:ext cx="278999" cy="269966"/>
            </a:xfrm>
            <a:prstGeom prst="ellipse">
              <a:avLst/>
            </a:prstGeom>
            <a:solidFill>
              <a:srgbClr val="0000FF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11684000" y="5257800"/>
              <a:ext cx="278999" cy="269966"/>
            </a:xfrm>
            <a:prstGeom prst="ellipse">
              <a:avLst/>
            </a:prstGeom>
            <a:solidFill>
              <a:srgbClr val="0000FF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10998200" y="4572000"/>
              <a:ext cx="278999" cy="269966"/>
            </a:xfrm>
            <a:prstGeom prst="ellipse">
              <a:avLst/>
            </a:prstGeom>
            <a:solidFill>
              <a:srgbClr val="0000FF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10998200" y="5257800"/>
              <a:ext cx="278999" cy="269966"/>
            </a:xfrm>
            <a:prstGeom prst="ellipse">
              <a:avLst/>
            </a:prstGeom>
            <a:solidFill>
              <a:srgbClr val="0000FF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10998200" y="6096000"/>
              <a:ext cx="278999" cy="269966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10236200" y="4648200"/>
              <a:ext cx="278999" cy="269966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46" name="Oval 145"/>
            <p:cNvSpPr/>
            <p:nvPr/>
          </p:nvSpPr>
          <p:spPr bwMode="auto">
            <a:xfrm>
              <a:off x="10236200" y="5334000"/>
              <a:ext cx="278999" cy="269966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10236200" y="6096000"/>
              <a:ext cx="278999" cy="269966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9550400" y="6096000"/>
              <a:ext cx="278999" cy="269966"/>
            </a:xfrm>
            <a:prstGeom prst="ellipse">
              <a:avLst/>
            </a:prstGeom>
            <a:solidFill>
              <a:srgbClr val="FFFF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accent2"/>
                </a:solidFill>
                <a:latin typeface="Trebuchet MS" pitchFamily="34" charset="0"/>
              </a:endParaRPr>
            </a:p>
          </p:txBody>
        </p:sp>
      </p:grpSp>
      <p:sp>
        <p:nvSpPr>
          <p:cNvPr id="149" name="Rounded Rectangle 148"/>
          <p:cNvSpPr/>
          <p:nvPr/>
        </p:nvSpPr>
        <p:spPr bwMode="auto">
          <a:xfrm>
            <a:off x="2000250" y="5197078"/>
            <a:ext cx="5143500" cy="1393031"/>
          </a:xfrm>
          <a:prstGeom prst="roundRect">
            <a:avLst>
              <a:gd name="adj" fmla="val 9065"/>
            </a:avLst>
          </a:prstGeom>
          <a:solidFill>
            <a:srgbClr val="FEFFD9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800000"/>
                </a:solidFill>
              </a:rPr>
              <a:t>Recording </a:t>
            </a:r>
            <a:r>
              <a:rPr lang="en-US" sz="2800" dirty="0" err="1" smtClean="0">
                <a:solidFill>
                  <a:srgbClr val="800000"/>
                </a:solidFill>
              </a:rPr>
              <a:t>Pr</a:t>
            </a:r>
            <a:r>
              <a:rPr lang="en-US" sz="2800" dirty="0" smtClean="0">
                <a:solidFill>
                  <a:srgbClr val="800000"/>
                </a:solidFill>
              </a:rPr>
              <a:t>[1|Ans] is sufficient: </a:t>
            </a:r>
          </a:p>
          <a:p>
            <a:pPr algn="ctr" defTabSz="64291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800000"/>
                </a:solidFill>
              </a:rPr>
              <a:t>Strategy </a:t>
            </a:r>
            <a:r>
              <a:rPr lang="en-US" sz="2800" dirty="0" smtClean="0">
                <a:solidFill>
                  <a:srgbClr val="800000"/>
                </a:solidFill>
                <a:sym typeface="Wingdings"/>
              </a:rPr>
              <a:t> Optimal</a:t>
            </a:r>
          </a:p>
        </p:txBody>
      </p:sp>
    </p:spTree>
    <p:extLst>
      <p:ext uri="{BB962C8B-B14F-4D97-AF65-F5344CB8AC3E}">
        <p14:creationId xmlns:p14="http://schemas.microsoft.com/office/powerpoint/2010/main" val="3694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588"/>
            <a:ext cx="9144000" cy="1143000"/>
          </a:xfrm>
        </p:spPr>
        <p:txBody>
          <a:bodyPr/>
          <a:lstStyle/>
          <a:p>
            <a:r>
              <a:rPr lang="en-US" dirty="0" smtClean="0"/>
              <a:t>Different Representation: Changes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911077" y="1446609"/>
            <a:ext cx="4397182" cy="3929265"/>
            <a:chOff x="4976520" y="1164395"/>
            <a:chExt cx="3904050" cy="3605359"/>
          </a:xfrm>
        </p:grpSpPr>
        <p:cxnSp>
          <p:nvCxnSpPr>
            <p:cNvPr id="8" name="Straight Connector 5"/>
            <p:cNvCxnSpPr>
              <a:cxnSpLocks noChangeShapeType="1"/>
            </p:cNvCxnSpPr>
            <p:nvPr/>
          </p:nvCxnSpPr>
          <p:spPr bwMode="auto">
            <a:xfrm flipH="1">
              <a:off x="5737991" y="1616517"/>
              <a:ext cx="16160" cy="2815307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9" name="Straight Connector 7"/>
            <p:cNvCxnSpPr>
              <a:cxnSpLocks noChangeShapeType="1"/>
            </p:cNvCxnSpPr>
            <p:nvPr/>
          </p:nvCxnSpPr>
          <p:spPr bwMode="auto">
            <a:xfrm>
              <a:off x="5555422" y="4196873"/>
              <a:ext cx="2822248" cy="14171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" name="Straight Connector 10"/>
            <p:cNvCxnSpPr>
              <a:cxnSpLocks noChangeShapeType="1"/>
            </p:cNvCxnSpPr>
            <p:nvPr/>
          </p:nvCxnSpPr>
          <p:spPr bwMode="auto">
            <a:xfrm flipH="1">
              <a:off x="6215819" y="1616517"/>
              <a:ext cx="8215" cy="2613236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1" name="Straight Connector 11"/>
            <p:cNvCxnSpPr>
              <a:cxnSpLocks noChangeShapeType="1"/>
            </p:cNvCxnSpPr>
            <p:nvPr/>
          </p:nvCxnSpPr>
          <p:spPr bwMode="auto">
            <a:xfrm>
              <a:off x="6693918" y="1616517"/>
              <a:ext cx="871" cy="2613236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2" name="Straight Connector 12"/>
            <p:cNvCxnSpPr>
              <a:cxnSpLocks noChangeShapeType="1"/>
            </p:cNvCxnSpPr>
            <p:nvPr/>
          </p:nvCxnSpPr>
          <p:spPr bwMode="auto">
            <a:xfrm flipH="1">
              <a:off x="7587413" y="1537895"/>
              <a:ext cx="7116" cy="2670086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3" name="Straight Connector 13"/>
            <p:cNvCxnSpPr>
              <a:cxnSpLocks noChangeShapeType="1"/>
            </p:cNvCxnSpPr>
            <p:nvPr/>
          </p:nvCxnSpPr>
          <p:spPr bwMode="auto">
            <a:xfrm>
              <a:off x="7124645" y="1577206"/>
              <a:ext cx="16456" cy="264166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4" name="Straight Connector 14"/>
            <p:cNvCxnSpPr>
              <a:cxnSpLocks noChangeShapeType="1"/>
            </p:cNvCxnSpPr>
            <p:nvPr/>
          </p:nvCxnSpPr>
          <p:spPr bwMode="auto">
            <a:xfrm>
              <a:off x="8025255" y="1537895"/>
              <a:ext cx="6201" cy="2691858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5" name="Straight Connector 20"/>
            <p:cNvCxnSpPr>
              <a:cxnSpLocks noChangeShapeType="1"/>
            </p:cNvCxnSpPr>
            <p:nvPr/>
          </p:nvCxnSpPr>
          <p:spPr bwMode="auto">
            <a:xfrm>
              <a:off x="5729597" y="3298348"/>
              <a:ext cx="2608916" cy="8542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>
              <a:off x="5718711" y="1926746"/>
              <a:ext cx="2619802" cy="4259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flipV="1">
              <a:off x="5742750" y="2363426"/>
              <a:ext cx="2595763" cy="2052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18" name="Straight Connector 31"/>
            <p:cNvCxnSpPr>
              <a:cxnSpLocks noChangeShapeType="1"/>
            </p:cNvCxnSpPr>
            <p:nvPr/>
          </p:nvCxnSpPr>
          <p:spPr bwMode="auto">
            <a:xfrm flipV="1">
              <a:off x="5718711" y="3739311"/>
              <a:ext cx="2619802" cy="5349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19" name="TextBox 37"/>
            <p:cNvSpPr txBox="1">
              <a:spLocks noChangeArrowheads="1"/>
            </p:cNvSpPr>
            <p:nvPr/>
          </p:nvSpPr>
          <p:spPr bwMode="auto">
            <a:xfrm>
              <a:off x="7918013" y="4310265"/>
              <a:ext cx="308225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5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20" name="TextBox 38"/>
            <p:cNvSpPr txBox="1">
              <a:spLocks noChangeArrowheads="1"/>
            </p:cNvSpPr>
            <p:nvPr/>
          </p:nvSpPr>
          <p:spPr bwMode="auto">
            <a:xfrm>
              <a:off x="7491544" y="4313441"/>
              <a:ext cx="311972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4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21" name="TextBox 39"/>
            <p:cNvSpPr txBox="1">
              <a:spLocks noChangeArrowheads="1"/>
            </p:cNvSpPr>
            <p:nvPr/>
          </p:nvSpPr>
          <p:spPr bwMode="auto">
            <a:xfrm>
              <a:off x="7023459" y="4305730"/>
              <a:ext cx="308225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3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22" name="TextBox 40"/>
            <p:cNvSpPr txBox="1">
              <a:spLocks noChangeArrowheads="1"/>
            </p:cNvSpPr>
            <p:nvPr/>
          </p:nvSpPr>
          <p:spPr bwMode="auto">
            <a:xfrm>
              <a:off x="6566262" y="4294844"/>
              <a:ext cx="308225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2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23" name="TextBox 41"/>
            <p:cNvSpPr txBox="1">
              <a:spLocks noChangeArrowheads="1"/>
            </p:cNvSpPr>
            <p:nvPr/>
          </p:nvSpPr>
          <p:spPr bwMode="auto">
            <a:xfrm>
              <a:off x="6109063" y="4294844"/>
              <a:ext cx="308225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1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43"/>
            <p:cNvSpPr txBox="1">
              <a:spLocks noChangeArrowheads="1"/>
            </p:cNvSpPr>
            <p:nvPr/>
          </p:nvSpPr>
          <p:spPr bwMode="auto">
            <a:xfrm>
              <a:off x="5362149" y="1742596"/>
              <a:ext cx="308225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1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>
              <a:off x="5281873" y="2199796"/>
              <a:ext cx="524351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0.8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46"/>
            <p:cNvSpPr txBox="1">
              <a:spLocks noChangeArrowheads="1"/>
            </p:cNvSpPr>
            <p:nvPr/>
          </p:nvSpPr>
          <p:spPr bwMode="auto">
            <a:xfrm>
              <a:off x="5285955" y="3114197"/>
              <a:ext cx="528303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0.4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28" name="TextBox 47"/>
            <p:cNvSpPr txBox="1">
              <a:spLocks noChangeArrowheads="1"/>
            </p:cNvSpPr>
            <p:nvPr/>
          </p:nvSpPr>
          <p:spPr bwMode="auto">
            <a:xfrm>
              <a:off x="5272801" y="3571398"/>
              <a:ext cx="524351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0.2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cxnSp>
          <p:nvCxnSpPr>
            <p:cNvPr id="29" name="Straight Connector 20"/>
            <p:cNvCxnSpPr>
              <a:cxnSpLocks noChangeShapeType="1"/>
            </p:cNvCxnSpPr>
            <p:nvPr/>
          </p:nvCxnSpPr>
          <p:spPr bwMode="auto">
            <a:xfrm flipV="1">
              <a:off x="5729591" y="2795847"/>
              <a:ext cx="2608922" cy="3441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30" name="TextBox 29"/>
            <p:cNvSpPr txBox="1"/>
            <p:nvPr/>
          </p:nvSpPr>
          <p:spPr>
            <a:xfrm>
              <a:off x="8138782" y="4289665"/>
              <a:ext cx="741788" cy="48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Cost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76520" y="1164395"/>
              <a:ext cx="1530546" cy="48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Pr</a:t>
              </a:r>
              <a:r>
                <a:rPr lang="en-US" sz="2800" b="1" dirty="0"/>
                <a:t> [1|Ans]</a:t>
              </a:r>
            </a:p>
          </p:txBody>
        </p:sp>
      </p:grpSp>
      <p:sp>
        <p:nvSpPr>
          <p:cNvPr id="32" name="Oval 31"/>
          <p:cNvSpPr/>
          <p:nvPr/>
        </p:nvSpPr>
        <p:spPr bwMode="auto">
          <a:xfrm>
            <a:off x="5754379" y="3107531"/>
            <a:ext cx="187823" cy="190267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cxnSp>
        <p:nvCxnSpPr>
          <p:cNvPr id="33" name="Straight Arrow Connector 32"/>
          <p:cNvCxnSpPr>
            <a:stCxn id="53" idx="6"/>
            <a:endCxn id="51" idx="2"/>
          </p:cNvCxnSpPr>
          <p:nvPr/>
        </p:nvCxnSpPr>
        <p:spPr bwMode="auto">
          <a:xfrm>
            <a:off x="3850799" y="3276699"/>
            <a:ext cx="346155" cy="515102"/>
          </a:xfrm>
          <a:prstGeom prst="straightConnector1">
            <a:avLst/>
          </a:prstGeom>
          <a:solidFill>
            <a:srgbClr val="6C7472"/>
          </a:solidFill>
          <a:ln w="412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44" idx="3"/>
          </p:cNvCxnSpPr>
          <p:nvPr/>
        </p:nvCxnSpPr>
        <p:spPr bwMode="auto">
          <a:xfrm flipV="1">
            <a:off x="3821907" y="2829697"/>
            <a:ext cx="434785" cy="357608"/>
          </a:xfrm>
          <a:prstGeom prst="straightConnector1">
            <a:avLst/>
          </a:prstGeom>
          <a:solidFill>
            <a:srgbClr val="6C7472"/>
          </a:solidFill>
          <a:ln w="412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Oval 34"/>
          <p:cNvSpPr/>
          <p:nvPr/>
        </p:nvSpPr>
        <p:spPr bwMode="auto">
          <a:xfrm>
            <a:off x="6236582" y="2196703"/>
            <a:ext cx="187823" cy="190267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236582" y="2625328"/>
            <a:ext cx="187823" cy="190267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236582" y="3161109"/>
            <a:ext cx="187823" cy="190267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236582" y="3696891"/>
            <a:ext cx="187823" cy="190267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236582" y="4125516"/>
            <a:ext cx="187823" cy="190267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6236582" y="4661297"/>
            <a:ext cx="187823" cy="190267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4760559" y="4175624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4227963" y="2667676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4757200" y="2196406"/>
            <a:ext cx="196171" cy="189820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4757203" y="4638441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4196954" y="3696891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757203" y="3138946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3654628" y="3181789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4757203" y="2667676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4227967" y="3138946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218598" y="2196703"/>
            <a:ext cx="196171" cy="189820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5754380" y="2196703"/>
            <a:ext cx="196171" cy="189820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272177" y="4661297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5754380" y="4661297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5754380" y="4179094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5272177" y="4179094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754380" y="2625328"/>
            <a:ext cx="196171" cy="189820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5754380" y="3107531"/>
            <a:ext cx="196171" cy="189820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5754380" y="3696891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218598" y="2678906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5218598" y="3161109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5218598" y="3696891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736395" y="3696891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393281" y="3107531"/>
            <a:ext cx="214313" cy="428625"/>
          </a:xfrm>
          <a:prstGeom prst="rect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821906" y="2518172"/>
            <a:ext cx="214313" cy="428625"/>
          </a:xfrm>
          <a:prstGeom prst="rect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821906" y="3589734"/>
            <a:ext cx="214313" cy="428625"/>
          </a:xfrm>
          <a:prstGeom prst="rect">
            <a:avLst/>
          </a:prstGeom>
          <a:solidFill>
            <a:srgbClr val="6C747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cxnSp>
        <p:nvCxnSpPr>
          <p:cNvPr id="80" name="Straight Arrow Connector 79"/>
          <p:cNvCxnSpPr>
            <a:stCxn id="53" idx="7"/>
            <a:endCxn id="55" idx="2"/>
          </p:cNvCxnSpPr>
          <p:nvPr/>
        </p:nvCxnSpPr>
        <p:spPr bwMode="auto">
          <a:xfrm>
            <a:off x="3822071" y="3209588"/>
            <a:ext cx="405896" cy="24268"/>
          </a:xfrm>
          <a:prstGeom prst="straightConnector1">
            <a:avLst/>
          </a:prstGeom>
          <a:solidFill>
            <a:srgbClr val="6C7472"/>
          </a:solidFill>
          <a:ln w="412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53" idx="5"/>
            <a:endCxn id="95" idx="1"/>
          </p:cNvCxnSpPr>
          <p:nvPr/>
        </p:nvCxnSpPr>
        <p:spPr bwMode="auto">
          <a:xfrm>
            <a:off x="3822071" y="3343811"/>
            <a:ext cx="403611" cy="863082"/>
          </a:xfrm>
          <a:prstGeom prst="straightConnector1">
            <a:avLst/>
          </a:prstGeom>
          <a:solidFill>
            <a:srgbClr val="6C7472"/>
          </a:solidFill>
          <a:ln w="412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53" idx="4"/>
            <a:endCxn id="96" idx="1"/>
          </p:cNvCxnSpPr>
          <p:nvPr/>
        </p:nvCxnSpPr>
        <p:spPr bwMode="auto">
          <a:xfrm>
            <a:off x="3752713" y="3371609"/>
            <a:ext cx="472968" cy="1317487"/>
          </a:xfrm>
          <a:prstGeom prst="straightConnector1">
            <a:avLst/>
          </a:prstGeom>
          <a:solidFill>
            <a:srgbClr val="6C7472"/>
          </a:solidFill>
          <a:ln w="41275" cap="flat" cmpd="sng" algn="ctr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2" name="Rounded Rectangular Callout 91"/>
          <p:cNvSpPr/>
          <p:nvPr/>
        </p:nvSpPr>
        <p:spPr bwMode="auto">
          <a:xfrm>
            <a:off x="285750" y="2143125"/>
            <a:ext cx="2839641" cy="642938"/>
          </a:xfrm>
          <a:prstGeom prst="wedgeRoundRectCallout">
            <a:avLst>
              <a:gd name="adj1" fmla="val 75083"/>
              <a:gd name="adj2" fmla="val 197503"/>
              <a:gd name="adj3" fmla="val 16667"/>
            </a:avLst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O(n) transitions</a:t>
            </a:r>
            <a:endParaRPr lang="en-US" sz="4000" dirty="0">
              <a:solidFill>
                <a:srgbClr val="0000FF"/>
              </a:solidFill>
              <a:sym typeface="Gill Sans Light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4196954" y="4179094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4196954" y="4661297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26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4" grpId="0" animBg="1"/>
      <p:bldP spid="55" grpId="0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92" grpId="0" animBg="1"/>
      <p:bldP spid="95" grpId="0" animBg="1"/>
      <p:bldP spid="9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484" y="160734"/>
            <a:ext cx="8228707" cy="1143000"/>
          </a:xfrm>
        </p:spPr>
        <p:txBody>
          <a:bodyPr/>
          <a:lstStyle/>
          <a:p>
            <a:r>
              <a:rPr lang="en-US" dirty="0" smtClean="0"/>
              <a:t>Generalization: A-Priori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07406" y="1393031"/>
            <a:ext cx="5947172" cy="1017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accent1">
                <a:alpha val="75000"/>
              </a:schemeClr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ML algorithm </a:t>
            </a:r>
            <a:r>
              <a:rPr lang="en-US" sz="2800" dirty="0" smtClean="0"/>
              <a:t>providing, for each item, </a:t>
            </a:r>
          </a:p>
          <a:p>
            <a:r>
              <a:rPr lang="en-US" sz="2800" dirty="0" smtClean="0"/>
              <a:t>a probability estimate </a:t>
            </a:r>
            <a:r>
              <a:rPr lang="en-US" sz="2800" dirty="0"/>
              <a:t>of passing </a:t>
            </a:r>
            <a:r>
              <a:rPr lang="en-US" sz="2800" dirty="0" smtClean="0"/>
              <a:t>filter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 bwMode="auto">
          <a:xfrm flipV="1">
            <a:off x="1196578" y="3429000"/>
            <a:ext cx="1821656" cy="2893219"/>
          </a:xfrm>
          <a:prstGeom prst="line">
            <a:avLst/>
          </a:prstGeom>
          <a:solidFill>
            <a:srgbClr val="6C7472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3696891"/>
            <a:ext cx="750094" cy="91549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281" y="5250656"/>
            <a:ext cx="482295" cy="78641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ular Callout 14"/>
          <p:cNvSpPr/>
          <p:nvPr/>
        </p:nvSpPr>
        <p:spPr bwMode="auto">
          <a:xfrm>
            <a:off x="2750344" y="4125516"/>
            <a:ext cx="1660922" cy="964406"/>
          </a:xfrm>
          <a:prstGeom prst="wedgeRectCallout">
            <a:avLst>
              <a:gd name="adj1" fmla="val -12023"/>
              <a:gd name="adj2" fmla="val 69338"/>
            </a:avLst>
          </a:prstGeom>
          <a:solidFill>
            <a:srgbClr val="FEFFD9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414141"/>
                </a:solidFill>
                <a:latin typeface="+mj-lt"/>
                <a:ea typeface="ヒラギノ角ゴ ProN W3" charset="0"/>
                <a:cs typeface="ヒラギノ角ゴ ProN W3" charset="0"/>
                <a:sym typeface="Gill Sans Light" charset="0"/>
              </a:rPr>
              <a:t>Lower Prob.</a:t>
            </a: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125016" y="2357437"/>
            <a:ext cx="1714500" cy="1071563"/>
          </a:xfrm>
          <a:prstGeom prst="wedgeRectCallout">
            <a:avLst>
              <a:gd name="adj1" fmla="val 4462"/>
              <a:gd name="adj2" fmla="val 71944"/>
            </a:avLst>
          </a:prstGeom>
          <a:solidFill>
            <a:srgbClr val="FEFFD9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414141"/>
                </a:solidFill>
                <a:latin typeface="+mj-lt"/>
                <a:ea typeface="ヒラギノ角ゴ ProN W3" charset="0"/>
                <a:cs typeface="ヒラギノ角ゴ ProN W3" charset="0"/>
                <a:sym typeface="Gill Sans Light" charset="0"/>
              </a:rPr>
              <a:t>Higher</a:t>
            </a:r>
          </a:p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414141"/>
                </a:solidFill>
                <a:latin typeface="+mj-lt"/>
                <a:ea typeface="ヒラギノ角ゴ ProN W3" charset="0"/>
                <a:cs typeface="ヒラギノ角ゴ ProN W3" charset="0"/>
                <a:sym typeface="Gill Sans Light" charset="0"/>
              </a:rPr>
              <a:t>Prob</a:t>
            </a:r>
            <a:r>
              <a:rPr lang="en-US" sz="3000" dirty="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rPr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464843" y="2518172"/>
            <a:ext cx="4397183" cy="3929265"/>
            <a:chOff x="4976519" y="1164395"/>
            <a:chExt cx="3904051" cy="3605359"/>
          </a:xfrm>
        </p:grpSpPr>
        <p:cxnSp>
          <p:nvCxnSpPr>
            <p:cNvPr id="18" name="Straight Connector 5"/>
            <p:cNvCxnSpPr>
              <a:cxnSpLocks noChangeShapeType="1"/>
            </p:cNvCxnSpPr>
            <p:nvPr/>
          </p:nvCxnSpPr>
          <p:spPr bwMode="auto">
            <a:xfrm flipH="1">
              <a:off x="5737991" y="1616517"/>
              <a:ext cx="16160" cy="2815307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9" name="Straight Connector 7"/>
            <p:cNvCxnSpPr>
              <a:cxnSpLocks noChangeShapeType="1"/>
            </p:cNvCxnSpPr>
            <p:nvPr/>
          </p:nvCxnSpPr>
          <p:spPr bwMode="auto">
            <a:xfrm>
              <a:off x="5555422" y="4196873"/>
              <a:ext cx="2822248" cy="14171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Straight Connector 10"/>
            <p:cNvCxnSpPr>
              <a:cxnSpLocks noChangeShapeType="1"/>
            </p:cNvCxnSpPr>
            <p:nvPr/>
          </p:nvCxnSpPr>
          <p:spPr bwMode="auto">
            <a:xfrm flipH="1">
              <a:off x="6215819" y="1616517"/>
              <a:ext cx="8215" cy="2613236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1" name="Straight Connector 11"/>
            <p:cNvCxnSpPr>
              <a:cxnSpLocks noChangeShapeType="1"/>
            </p:cNvCxnSpPr>
            <p:nvPr/>
          </p:nvCxnSpPr>
          <p:spPr bwMode="auto">
            <a:xfrm>
              <a:off x="6693918" y="1616517"/>
              <a:ext cx="871" cy="2613236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2" name="Straight Connector 12"/>
            <p:cNvCxnSpPr>
              <a:cxnSpLocks noChangeShapeType="1"/>
            </p:cNvCxnSpPr>
            <p:nvPr/>
          </p:nvCxnSpPr>
          <p:spPr bwMode="auto">
            <a:xfrm flipH="1">
              <a:off x="7587413" y="1537895"/>
              <a:ext cx="7116" cy="2670086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3" name="Straight Connector 13"/>
            <p:cNvCxnSpPr>
              <a:cxnSpLocks noChangeShapeType="1"/>
            </p:cNvCxnSpPr>
            <p:nvPr/>
          </p:nvCxnSpPr>
          <p:spPr bwMode="auto">
            <a:xfrm>
              <a:off x="7124645" y="1577206"/>
              <a:ext cx="16456" cy="264166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4" name="Straight Connector 14"/>
            <p:cNvCxnSpPr>
              <a:cxnSpLocks noChangeShapeType="1"/>
            </p:cNvCxnSpPr>
            <p:nvPr/>
          </p:nvCxnSpPr>
          <p:spPr bwMode="auto">
            <a:xfrm>
              <a:off x="8025255" y="1537895"/>
              <a:ext cx="6201" cy="2691858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5" name="Straight Connector 20"/>
            <p:cNvCxnSpPr>
              <a:cxnSpLocks noChangeShapeType="1"/>
            </p:cNvCxnSpPr>
            <p:nvPr/>
          </p:nvCxnSpPr>
          <p:spPr bwMode="auto">
            <a:xfrm>
              <a:off x="5729597" y="3298348"/>
              <a:ext cx="2608916" cy="8542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6" name="Straight Connector 25"/>
            <p:cNvCxnSpPr>
              <a:cxnSpLocks noChangeShapeType="1"/>
            </p:cNvCxnSpPr>
            <p:nvPr/>
          </p:nvCxnSpPr>
          <p:spPr bwMode="auto">
            <a:xfrm>
              <a:off x="5718711" y="1926746"/>
              <a:ext cx="2619802" cy="4259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 flipV="1">
              <a:off x="5742750" y="2363426"/>
              <a:ext cx="2595763" cy="20521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cxnSp>
          <p:nvCxnSpPr>
            <p:cNvPr id="28" name="Straight Connector 31"/>
            <p:cNvCxnSpPr>
              <a:cxnSpLocks noChangeShapeType="1"/>
            </p:cNvCxnSpPr>
            <p:nvPr/>
          </p:nvCxnSpPr>
          <p:spPr bwMode="auto">
            <a:xfrm flipV="1">
              <a:off x="5718711" y="3739311"/>
              <a:ext cx="2619802" cy="5349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29" name="TextBox 37"/>
            <p:cNvSpPr txBox="1">
              <a:spLocks noChangeArrowheads="1"/>
            </p:cNvSpPr>
            <p:nvPr/>
          </p:nvSpPr>
          <p:spPr bwMode="auto">
            <a:xfrm>
              <a:off x="7918013" y="4310265"/>
              <a:ext cx="308225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5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Box 38"/>
            <p:cNvSpPr txBox="1">
              <a:spLocks noChangeArrowheads="1"/>
            </p:cNvSpPr>
            <p:nvPr/>
          </p:nvSpPr>
          <p:spPr bwMode="auto">
            <a:xfrm>
              <a:off x="7491544" y="4313441"/>
              <a:ext cx="311972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4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9"/>
            <p:cNvSpPr txBox="1">
              <a:spLocks noChangeArrowheads="1"/>
            </p:cNvSpPr>
            <p:nvPr/>
          </p:nvSpPr>
          <p:spPr bwMode="auto">
            <a:xfrm>
              <a:off x="7023459" y="4305730"/>
              <a:ext cx="308225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3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32" name="TextBox 40"/>
            <p:cNvSpPr txBox="1">
              <a:spLocks noChangeArrowheads="1"/>
            </p:cNvSpPr>
            <p:nvPr/>
          </p:nvSpPr>
          <p:spPr bwMode="auto">
            <a:xfrm>
              <a:off x="6566262" y="4294844"/>
              <a:ext cx="308225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2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33" name="TextBox 41"/>
            <p:cNvSpPr txBox="1">
              <a:spLocks noChangeArrowheads="1"/>
            </p:cNvSpPr>
            <p:nvPr/>
          </p:nvSpPr>
          <p:spPr bwMode="auto">
            <a:xfrm>
              <a:off x="6109063" y="4294844"/>
              <a:ext cx="308225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1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34" name="TextBox 43"/>
            <p:cNvSpPr txBox="1">
              <a:spLocks noChangeArrowheads="1"/>
            </p:cNvSpPr>
            <p:nvPr/>
          </p:nvSpPr>
          <p:spPr bwMode="auto">
            <a:xfrm>
              <a:off x="5362149" y="1742596"/>
              <a:ext cx="308225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1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35" name="TextBox 44"/>
            <p:cNvSpPr txBox="1">
              <a:spLocks noChangeArrowheads="1"/>
            </p:cNvSpPr>
            <p:nvPr/>
          </p:nvSpPr>
          <p:spPr bwMode="auto">
            <a:xfrm>
              <a:off x="5281873" y="2199796"/>
              <a:ext cx="524351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0.8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36" name="TextBox 46"/>
            <p:cNvSpPr txBox="1">
              <a:spLocks noChangeArrowheads="1"/>
            </p:cNvSpPr>
            <p:nvPr/>
          </p:nvSpPr>
          <p:spPr bwMode="auto">
            <a:xfrm>
              <a:off x="5024089" y="3130853"/>
              <a:ext cx="528303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0.4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sp>
          <p:nvSpPr>
            <p:cNvPr id="37" name="TextBox 47"/>
            <p:cNvSpPr txBox="1">
              <a:spLocks noChangeArrowheads="1"/>
            </p:cNvSpPr>
            <p:nvPr/>
          </p:nvSpPr>
          <p:spPr bwMode="auto">
            <a:xfrm>
              <a:off x="5272801" y="3571398"/>
              <a:ext cx="524351" cy="437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00" dirty="0">
                  <a:solidFill>
                    <a:srgbClr val="0000FF"/>
                  </a:solidFill>
                </a:rPr>
                <a:t>0.2</a:t>
              </a:r>
              <a:endParaRPr lang="en-US" sz="4600" dirty="0">
                <a:solidFill>
                  <a:srgbClr val="0000FF"/>
                </a:solidFill>
              </a:endParaRPr>
            </a:p>
          </p:txBody>
        </p:sp>
        <p:cxnSp>
          <p:nvCxnSpPr>
            <p:cNvPr id="38" name="Straight Connector 20"/>
            <p:cNvCxnSpPr>
              <a:cxnSpLocks noChangeShapeType="1"/>
            </p:cNvCxnSpPr>
            <p:nvPr/>
          </p:nvCxnSpPr>
          <p:spPr bwMode="auto">
            <a:xfrm flipV="1">
              <a:off x="5729591" y="2795847"/>
              <a:ext cx="2608922" cy="3441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round/>
              <a:headEnd/>
              <a:tailEnd/>
            </a:ln>
          </p:spPr>
        </p:cxnSp>
        <p:sp>
          <p:nvSpPr>
            <p:cNvPr id="39" name="TextBox 38"/>
            <p:cNvSpPr txBox="1"/>
            <p:nvPr/>
          </p:nvSpPr>
          <p:spPr>
            <a:xfrm>
              <a:off x="8138782" y="4289665"/>
              <a:ext cx="741788" cy="48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Cost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76519" y="1164395"/>
              <a:ext cx="1530546" cy="4800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Pr</a:t>
              </a:r>
              <a:r>
                <a:rPr lang="en-US" sz="2800" b="1" dirty="0"/>
                <a:t> [1|Ans]</a:t>
              </a:r>
            </a:p>
          </p:txBody>
        </p:sp>
      </p:grpSp>
      <p:sp>
        <p:nvSpPr>
          <p:cNvPr id="41" name="Oval 40"/>
          <p:cNvSpPr/>
          <p:nvPr/>
        </p:nvSpPr>
        <p:spPr bwMode="auto">
          <a:xfrm>
            <a:off x="7308145" y="4179094"/>
            <a:ext cx="187823" cy="190267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790348" y="3268266"/>
            <a:ext cx="187823" cy="190267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790348" y="3696891"/>
            <a:ext cx="187823" cy="190267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7790348" y="4232672"/>
            <a:ext cx="187823" cy="190267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90348" y="4768453"/>
            <a:ext cx="187823" cy="190267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7790348" y="5197078"/>
            <a:ext cx="187823" cy="190267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7790348" y="5732859"/>
            <a:ext cx="187823" cy="190267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14325" y="5247186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781729" y="3739238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310966" y="3267969"/>
            <a:ext cx="196171" cy="189820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6310968" y="5710004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81733" y="4724621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310968" y="4210509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208393" y="4253351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310968" y="3739238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781733" y="4210509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772364" y="3268266"/>
            <a:ext cx="196171" cy="189820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308145" y="3268266"/>
            <a:ext cx="196171" cy="189820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6825942" y="5732859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308145" y="5732859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7308145" y="5250656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6825942" y="5250656"/>
            <a:ext cx="196171" cy="189820"/>
          </a:xfrm>
          <a:prstGeom prst="ellipse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308145" y="3696891"/>
            <a:ext cx="196171" cy="189820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308145" y="4179094"/>
            <a:ext cx="196171" cy="189820"/>
          </a:xfrm>
          <a:prstGeom prst="ellipse">
            <a:avLst/>
          </a:prstGeom>
          <a:solidFill>
            <a:srgbClr val="0000FF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308145" y="4768453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6772364" y="3750469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772364" y="4232672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772364" y="4768453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6290161" y="4768453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947047" y="4286250"/>
            <a:ext cx="214313" cy="267891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4947047" y="4714875"/>
            <a:ext cx="214313" cy="267891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/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000">
              <a:solidFill>
                <a:srgbClr val="414141"/>
              </a:solidFill>
              <a:latin typeface="Gill Sans Light" charset="0"/>
              <a:ea typeface="ヒラギノ角ゴ ProN W3" charset="0"/>
              <a:cs typeface="ヒラギノ角ゴ ProN W3" charset="0"/>
              <a:sym typeface="Gill Sans Light" charset="0"/>
            </a:endParaRPr>
          </a:p>
        </p:txBody>
      </p:sp>
      <p:sp>
        <p:nvSpPr>
          <p:cNvPr id="140" name="TextBox 46"/>
          <p:cNvSpPr txBox="1">
            <a:spLocks noChangeArrowheads="1"/>
          </p:cNvSpPr>
          <p:nvPr/>
        </p:nvSpPr>
        <p:spPr bwMode="auto">
          <a:xfrm>
            <a:off x="4473164" y="4179094"/>
            <a:ext cx="535754" cy="44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4291" tIns="32146" rIns="64291" bIns="32146">
            <a:spAutoFit/>
          </a:bodyPr>
          <a:lstStyle/>
          <a:p>
            <a:r>
              <a:rPr lang="en-US" sz="2500" dirty="0">
                <a:solidFill>
                  <a:srgbClr val="0000FF"/>
                </a:solidFill>
              </a:rPr>
              <a:t>0.6</a:t>
            </a:r>
            <a:endParaRPr lang="en-US" sz="4600" dirty="0">
              <a:solidFill>
                <a:srgbClr val="0000FF"/>
              </a:solidFill>
            </a:endParaRPr>
          </a:p>
        </p:txBody>
      </p:sp>
      <p:sp>
        <p:nvSpPr>
          <p:cNvPr id="141" name="Oval 140"/>
          <p:cNvSpPr/>
          <p:nvPr/>
        </p:nvSpPr>
        <p:spPr bwMode="auto">
          <a:xfrm>
            <a:off x="5214938" y="4714875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sp>
        <p:nvSpPr>
          <p:cNvPr id="142" name="Oval 141"/>
          <p:cNvSpPr/>
          <p:nvPr/>
        </p:nvSpPr>
        <p:spPr bwMode="auto">
          <a:xfrm>
            <a:off x="5750719" y="5197078"/>
            <a:ext cx="196171" cy="189820"/>
          </a:xfrm>
          <a:prstGeom prst="ellipse">
            <a:avLst/>
          </a:prstGeom>
          <a:solidFill>
            <a:srgbClr val="FFFF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4291" tIns="32146" rIns="64291" bIns="32146" numCol="1" rtlCol="0" anchor="ctr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accent2"/>
              </a:solidFill>
              <a:latin typeface="Trebuchet MS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359" y="2571750"/>
            <a:ext cx="1500188" cy="1445181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125" y="3107531"/>
            <a:ext cx="1070986" cy="69651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893094" y="5357813"/>
            <a:ext cx="1125868" cy="964406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0" name="Content Placeholder 79"/>
          <p:cNvPicPr>
            <a:picLocks noGrp="1" noChangeAspect="1"/>
          </p:cNvPicPr>
          <p:nvPr>
            <p:ph idx="1"/>
          </p:nvPr>
        </p:nvPicPr>
        <p:blipFill>
          <a:blip r:embed="rId8"/>
          <a:srcRect l="4835" r="4835"/>
          <a:stretch>
            <a:fillRect/>
          </a:stretch>
        </p:blipFill>
        <p:spPr>
          <a:xfrm>
            <a:off x="497151" y="4768453"/>
            <a:ext cx="1174448" cy="892969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82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139" grpId="0" animBg="1"/>
      <p:bldP spid="140" grpId="0"/>
      <p:bldP spid="141" grpId="0" animBg="1"/>
      <p:bldP spid="14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031" y="1446610"/>
            <a:ext cx="8643938" cy="5304234"/>
          </a:xfrm>
        </p:spPr>
        <p:txBody>
          <a:bodyPr/>
          <a:lstStyle/>
          <a:p>
            <a:pPr>
              <a:spcBef>
                <a:spcPts val="703"/>
              </a:spcBef>
            </a:pPr>
            <a:r>
              <a:rPr lang="en-US" dirty="0" smtClean="0"/>
              <a:t>Multiple answers (ratings, categories)</a:t>
            </a:r>
          </a:p>
          <a:p>
            <a:pPr>
              <a:spcBef>
                <a:spcPts val="703"/>
              </a:spcBef>
            </a:pPr>
            <a:r>
              <a:rPr lang="en-US" dirty="0" smtClean="0"/>
              <a:t>Multiple </a:t>
            </a:r>
            <a:r>
              <a:rPr lang="en-US" dirty="0"/>
              <a:t>i</a:t>
            </a:r>
            <a:r>
              <a:rPr lang="en-US" dirty="0" smtClean="0"/>
              <a:t>ndependent filters</a:t>
            </a:r>
          </a:p>
          <a:p>
            <a:pPr>
              <a:spcBef>
                <a:spcPts val="703"/>
              </a:spcBef>
            </a:pPr>
            <a:r>
              <a:rPr lang="en-US" dirty="0" smtClean="0"/>
              <a:t>Difficulty</a:t>
            </a:r>
          </a:p>
          <a:p>
            <a:pPr>
              <a:spcBef>
                <a:spcPts val="703"/>
              </a:spcBef>
            </a:pPr>
            <a:r>
              <a:rPr lang="en-US" dirty="0" smtClean="0"/>
              <a:t>Different worker abilities</a:t>
            </a:r>
          </a:p>
          <a:p>
            <a:pPr>
              <a:spcBef>
                <a:spcPts val="703"/>
              </a:spcBef>
            </a:pPr>
            <a:r>
              <a:rPr lang="en-US" dirty="0" smtClean="0"/>
              <a:t>Different </a:t>
            </a:r>
            <a:r>
              <a:rPr lang="en-US" dirty="0"/>
              <a:t>w</a:t>
            </a:r>
            <a:r>
              <a:rPr lang="en-US" dirty="0" smtClean="0"/>
              <a:t>orker probes</a:t>
            </a:r>
          </a:p>
          <a:p>
            <a:pPr>
              <a:spcBef>
                <a:spcPts val="703"/>
              </a:spcBef>
            </a:pPr>
            <a:r>
              <a:rPr lang="en-US" dirty="0" smtClean="0"/>
              <a:t>A-priori scores</a:t>
            </a:r>
          </a:p>
          <a:p>
            <a:pPr>
              <a:spcBef>
                <a:spcPts val="703"/>
              </a:spcBef>
            </a:pPr>
            <a:r>
              <a:rPr lang="en-US" dirty="0" smtClean="0"/>
              <a:t>Latency</a:t>
            </a:r>
          </a:p>
          <a:p>
            <a:pPr>
              <a:spcBef>
                <a:spcPts val="703"/>
              </a:spcBef>
            </a:pPr>
            <a:r>
              <a:rPr lang="en-US" dirty="0"/>
              <a:t>Different </a:t>
            </a:r>
            <a:r>
              <a:rPr lang="en-US" dirty="0" smtClean="0"/>
              <a:t>penalty </a:t>
            </a:r>
            <a:r>
              <a:rPr lang="en-US" dirty="0"/>
              <a:t>f</a:t>
            </a:r>
            <a:r>
              <a:rPr lang="en-US" dirty="0" smtClean="0"/>
              <a:t>unctions</a:t>
            </a:r>
            <a:endParaRPr lang="en-US" dirty="0"/>
          </a:p>
          <a:p>
            <a:pPr marL="0" indent="0">
              <a:spcBef>
                <a:spcPts val="703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6A6EF-53DA-634A-AECA-B5B47DB62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Hasn’t this been done before?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944" y="1355130"/>
            <a:ext cx="8844055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Solutions from elementary statistics guarantee the same error per item</a:t>
            </a:r>
          </a:p>
          <a:p>
            <a:pPr lvl="1"/>
            <a:r>
              <a:rPr lang="en-US" dirty="0" smtClean="0"/>
              <a:t>Important in contexts like:</a:t>
            </a:r>
          </a:p>
          <a:p>
            <a:pPr lvl="2"/>
            <a:r>
              <a:rPr lang="en-US" dirty="0" smtClean="0"/>
              <a:t>Automobile testing</a:t>
            </a:r>
          </a:p>
          <a:p>
            <a:pPr lvl="2"/>
            <a:r>
              <a:rPr lang="en-US" dirty="0" smtClean="0"/>
              <a:t>Medical diagnosis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We’re worried about </a:t>
            </a:r>
            <a:r>
              <a:rPr lang="en-US" dirty="0" smtClean="0">
                <a:solidFill>
                  <a:schemeClr val="tx1"/>
                </a:solidFill>
              </a:rPr>
              <a:t>aggregate error over all items</a:t>
            </a:r>
            <a:r>
              <a:rPr lang="en-US" dirty="0" smtClean="0"/>
              <a:t>: a uniquely data-oriented problem</a:t>
            </a:r>
          </a:p>
          <a:p>
            <a:pPr lvl="1"/>
            <a:r>
              <a:rPr lang="en-US" dirty="0" smtClean="0"/>
              <a:t>We don’t care if every item is perfect as long as the overall error is met.</a:t>
            </a:r>
          </a:p>
          <a:p>
            <a:pPr lvl="1"/>
            <a:r>
              <a:rPr lang="en-US" dirty="0" smtClean="0"/>
              <a:t>As we will see, results in $$$ savings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755A4-E50A-4450-859E-95F74E0950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6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major companies spend millions of $$$ on crowdsourcing every year</a:t>
            </a:r>
          </a:p>
          <a:p>
            <a:pPr lvl="1"/>
            <a:r>
              <a:rPr lang="en-US" dirty="0" smtClean="0"/>
              <a:t>This includes Google, MS, Facebook, Amazon</a:t>
            </a:r>
          </a:p>
          <a:p>
            <a:pPr lvl="1"/>
            <a:endParaRPr lang="en-US" dirty="0"/>
          </a:p>
          <a:p>
            <a:r>
              <a:rPr lang="en-US" dirty="0" smtClean="0"/>
              <a:t>Represents our only viable option for understanding unstructured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Represents our only viable option for generating training data @ scale</a:t>
            </a:r>
          </a:p>
        </p:txBody>
      </p:sp>
    </p:spTree>
    <p:extLst>
      <p:ext uri="{BB962C8B-B14F-4D97-AF65-F5344CB8AC3E}">
        <p14:creationId xmlns:p14="http://schemas.microsoft.com/office/powerpoint/2010/main" val="17526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so why is this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2291"/>
            <a:ext cx="8229600" cy="504723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People need to be </a:t>
            </a:r>
            <a:r>
              <a:rPr lang="en-US" b="1" dirty="0" smtClean="0"/>
              <a:t>paid</a:t>
            </a:r>
          </a:p>
          <a:p>
            <a:r>
              <a:rPr lang="en-US" dirty="0" smtClean="0"/>
              <a:t>People take </a:t>
            </a:r>
            <a:r>
              <a:rPr lang="en-US" b="1" dirty="0" smtClean="0"/>
              <a:t>time</a:t>
            </a:r>
          </a:p>
          <a:p>
            <a:r>
              <a:rPr lang="en-US" dirty="0" smtClean="0"/>
              <a:t>People make </a:t>
            </a:r>
            <a:r>
              <a:rPr lang="en-US" b="1" dirty="0" smtClean="0"/>
              <a:t>mistakes</a:t>
            </a:r>
          </a:p>
          <a:p>
            <a:endParaRPr lang="en-US" dirty="0"/>
          </a:p>
          <a:p>
            <a:r>
              <a:rPr lang="en-US" dirty="0" smtClean="0"/>
              <a:t>And these three issues are correlated:</a:t>
            </a:r>
          </a:p>
          <a:p>
            <a:pPr lvl="1"/>
            <a:r>
              <a:rPr lang="en-US" dirty="0" smtClean="0"/>
              <a:t>If you have more </a:t>
            </a:r>
            <a:r>
              <a:rPr lang="en-US" dirty="0" smtClean="0">
                <a:solidFill>
                  <a:srgbClr val="0000FF"/>
                </a:solidFill>
              </a:rPr>
              <a:t>money</a:t>
            </a:r>
            <a:r>
              <a:rPr lang="en-US" dirty="0" smtClean="0"/>
              <a:t>, you can hire more workers, and thereby increase accuracy</a:t>
            </a:r>
          </a:p>
          <a:p>
            <a:pPr lvl="1"/>
            <a:r>
              <a:rPr lang="en-US" dirty="0" smtClean="0"/>
              <a:t>If you have more </a:t>
            </a:r>
            <a:r>
              <a:rPr lang="en-US" dirty="0" smtClean="0">
                <a:solidFill>
                  <a:srgbClr val="0000FF"/>
                </a:solidFill>
              </a:rPr>
              <a:t>time</a:t>
            </a:r>
            <a:r>
              <a:rPr lang="en-US" dirty="0" smtClean="0"/>
              <a:t>, you can pay less/hire more workers, and thereby increase accuracy/reduce costs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23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/>
          <p:cNvSpPr/>
          <p:nvPr/>
        </p:nvSpPr>
        <p:spPr bwMode="auto">
          <a:xfrm rot="16200000">
            <a:off x="2210092" y="1873597"/>
            <a:ext cx="1958657" cy="1843438"/>
          </a:xfrm>
          <a:prstGeom prst="triangle">
            <a:avLst>
              <a:gd name="adj" fmla="val 14851"/>
            </a:avLst>
          </a:prstGeom>
          <a:solidFill>
            <a:srgbClr val="FBFBD1">
              <a:alpha val="4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42EB7-EB00-4352-8F7D-E7A61F9299D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Fundamental Tradeoffs</a:t>
            </a:r>
          </a:p>
        </p:txBody>
      </p: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>
            <a:off x="2265895" y="4120290"/>
            <a:ext cx="1382580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5400000" flipH="1" flipV="1">
            <a:off x="1671838" y="3523792"/>
            <a:ext cx="1189335" cy="122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rot="5400000">
            <a:off x="1593808" y="4177897"/>
            <a:ext cx="729695" cy="61448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1766630" y="2430470"/>
            <a:ext cx="1228960" cy="46086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Latency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>
            <a:spLocks noChangeArrowheads="1"/>
          </p:cNvSpPr>
          <p:nvPr/>
        </p:nvSpPr>
        <p:spPr bwMode="auto">
          <a:xfrm>
            <a:off x="844910" y="4926795"/>
            <a:ext cx="883315" cy="46086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Cost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>
            <a:spLocks noChangeArrowheads="1"/>
          </p:cNvSpPr>
          <p:nvPr/>
        </p:nvSpPr>
        <p:spPr bwMode="auto">
          <a:xfrm>
            <a:off x="3725285" y="4005075"/>
            <a:ext cx="1536200" cy="46086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1905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Uncertainty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5-Point Star 13"/>
          <p:cNvSpPr/>
          <p:nvPr/>
        </p:nvSpPr>
        <p:spPr bwMode="auto">
          <a:xfrm>
            <a:off x="2093072" y="3400276"/>
            <a:ext cx="345645" cy="268835"/>
          </a:xfrm>
          <a:prstGeom prst="star5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0" y="5464465"/>
            <a:ext cx="2957186" cy="46086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How much $$ can I spend?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1190555" y="1854395"/>
            <a:ext cx="2381110" cy="46086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How long can I wait?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3033995" y="4542745"/>
            <a:ext cx="3149210" cy="460860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What is the desired quality?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744488" y="1719976"/>
            <a:ext cx="5264601" cy="1949135"/>
          </a:xfrm>
          <a:prstGeom prst="wedgeRoundRectCallout">
            <a:avLst>
              <a:gd name="adj1" fmla="val 1786"/>
              <a:gd name="adj2" fmla="val -37245"/>
              <a:gd name="adj3" fmla="val 16667"/>
            </a:avLst>
          </a:prstGeom>
          <a:solidFill>
            <a:srgbClr val="FFFF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rebuchet MS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Which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questions do I ask humans?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Do I ask in sequence or in parallel?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How much redundancy in questions?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How do I combine the answers?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When do I stop?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495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3" grpId="0" animBg="1"/>
      <p:bldP spid="34" grpId="0" animBg="1"/>
      <p:bldP spid="35" grpId="0" animBg="1"/>
      <p:bldP spid="14" grpId="0" animBg="1"/>
      <p:bldP spid="12" grpId="0" animBg="1"/>
      <p:bldP spid="15" grpId="0" animBg="1"/>
      <p:bldP spid="16" grpId="0" animBg="1"/>
      <p:bldP spid="17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Revisit Basic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6818"/>
            <a:ext cx="9143999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that humans are complicated unlike computer processors, we need to revisit even </a:t>
            </a:r>
            <a:r>
              <a:rPr lang="en-US" b="1" dirty="0" smtClean="0"/>
              <a:t>basic data processing algorithms where humans are “processing data”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Max</a:t>
            </a:r>
            <a:r>
              <a:rPr lang="en-US" dirty="0" smtClean="0"/>
              <a:t>: e.g., find the best image out of a set of 1000 images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Filter:</a:t>
            </a:r>
            <a:r>
              <a:rPr lang="en-US" dirty="0" smtClean="0"/>
              <a:t> e.g., find all images that are appropriate to all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Categorize:</a:t>
            </a:r>
            <a:r>
              <a:rPr lang="en-US" dirty="0" smtClean="0"/>
              <a:t> e.g., find the category for this image/product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Cluster:</a:t>
            </a:r>
            <a:r>
              <a:rPr lang="en-US" dirty="0" smtClean="0"/>
              <a:t> e.g., cluster these images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Search: </a:t>
            </a:r>
            <a:r>
              <a:rPr lang="en-US" dirty="0" smtClean="0"/>
              <a:t>e.g., find an image meeting certain criteria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Sort:</a:t>
            </a:r>
            <a:r>
              <a:rPr lang="en-US" dirty="0" smtClean="0"/>
              <a:t> e.g., sort these images in terms of desirability</a:t>
            </a:r>
          </a:p>
          <a:p>
            <a:r>
              <a:rPr lang="en-US" dirty="0" smtClean="0"/>
              <a:t>Using human unit operations:</a:t>
            </a:r>
          </a:p>
          <a:p>
            <a:pPr lvl="1"/>
            <a:r>
              <a:rPr lang="en-US" dirty="0" smtClean="0"/>
              <a:t>Predicate </a:t>
            </a:r>
            <a:r>
              <a:rPr lang="en-US" dirty="0" err="1" smtClean="0"/>
              <a:t>Eval</a:t>
            </a:r>
            <a:r>
              <a:rPr lang="en-US" dirty="0" smtClean="0"/>
              <a:t>., Comparisons, Ranking, Rating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3755A4-E50A-4450-859E-95F74E0950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83765" y="5848515"/>
            <a:ext cx="6633882" cy="652885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US" sz="2800" dirty="0" smtClean="0"/>
              <a:t>Goal: Design </a:t>
            </a:r>
            <a:r>
              <a:rPr lang="en-US" sz="2800" dirty="0" smtClean="0">
                <a:solidFill>
                  <a:srgbClr val="FF0000"/>
                </a:solidFill>
              </a:rPr>
              <a:t>efficient</a:t>
            </a:r>
            <a:r>
              <a:rPr lang="en-US" sz="2800" dirty="0" smtClean="0"/>
              <a:t> crowd algorithms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accent2"/>
              </a:solidFill>
              <a:effectLst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1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2286</Words>
  <Application>Microsoft Macintosh PowerPoint</Application>
  <PresentationFormat>On-screen Show (4:3)</PresentationFormat>
  <Paragraphs>633</Paragraphs>
  <Slides>57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Calibri</vt:lpstr>
      <vt:lpstr>Gill Sans Light</vt:lpstr>
      <vt:lpstr>ＭＳ Ｐゴシック</vt:lpstr>
      <vt:lpstr>ＭＳ ゴシック</vt:lpstr>
      <vt:lpstr>Times New Roman</vt:lpstr>
      <vt:lpstr>Trebuchet MS</vt:lpstr>
      <vt:lpstr>Wingdings</vt:lpstr>
      <vt:lpstr>ヒラギノ角ゴ ProN W3</vt:lpstr>
      <vt:lpstr>Arial</vt:lpstr>
      <vt:lpstr>Office Theme</vt:lpstr>
      <vt:lpstr>Announcements:</vt:lpstr>
      <vt:lpstr>Question</vt:lpstr>
      <vt:lpstr>An Introduction to Crowdsourced Data Management   +  Crowdscreen: Algorithms for Filtering Data using Humans (if time permits) Optimal Crowd-Powered Rating and Filtering Algorithms</vt:lpstr>
      <vt:lpstr>Crowdsourcing: A Quick Primer</vt:lpstr>
      <vt:lpstr>At a high level…</vt:lpstr>
      <vt:lpstr>Why should I care?</vt:lpstr>
      <vt:lpstr>OK, so why is this hard?</vt:lpstr>
      <vt:lpstr>Fundamental Tradeoffs</vt:lpstr>
      <vt:lpstr>Need to Revisit Basic Algorithms</vt:lpstr>
      <vt:lpstr>Assumption: All humans are alike</vt:lpstr>
      <vt:lpstr>Discussion Questions</vt:lpstr>
      <vt:lpstr>Discussion Questions</vt:lpstr>
      <vt:lpstr>Our Focus for Today</vt:lpstr>
      <vt:lpstr>            Filter</vt:lpstr>
      <vt:lpstr>Our Visualization of Strategies</vt:lpstr>
      <vt:lpstr>Strategy Examples</vt:lpstr>
      <vt:lpstr>Common Strategies</vt:lpstr>
      <vt:lpstr>Simplest Version</vt:lpstr>
      <vt:lpstr>Illustration</vt:lpstr>
      <vt:lpstr>Simplest Version</vt:lpstr>
      <vt:lpstr>Evaluating Strategies</vt:lpstr>
      <vt:lpstr>Brute Force Approach</vt:lpstr>
      <vt:lpstr>Brute Force Approach 2</vt:lpstr>
      <vt:lpstr>Trick: Pruning Hollow Strategies</vt:lpstr>
      <vt:lpstr>Other Pruning Examples</vt:lpstr>
      <vt:lpstr>Comparison</vt:lpstr>
      <vt:lpstr>Probabilistic Strategy Example</vt:lpstr>
      <vt:lpstr>Comparison</vt:lpstr>
      <vt:lpstr>Key Property: Path Conservation</vt:lpstr>
      <vt:lpstr>Path Conservation in Strategies</vt:lpstr>
      <vt:lpstr>Finding the Optimal Strategy</vt:lpstr>
      <vt:lpstr>Experimental Setup</vt:lpstr>
      <vt:lpstr>Varying false positive error</vt:lpstr>
      <vt:lpstr>Varying selectivity</vt:lpstr>
      <vt:lpstr>Two Easy Generalizations</vt:lpstr>
      <vt:lpstr>Time for discussion!</vt:lpstr>
      <vt:lpstr>Discussion Questions</vt:lpstr>
      <vt:lpstr>Discussion Questions</vt:lpstr>
      <vt:lpstr>Discussion Questions </vt:lpstr>
      <vt:lpstr>Discussion Questions </vt:lpstr>
      <vt:lpstr>Discussion Questions</vt:lpstr>
      <vt:lpstr>Discussion Questions</vt:lpstr>
      <vt:lpstr>Discussion Questions</vt:lpstr>
      <vt:lpstr>Discussion Questions</vt:lpstr>
      <vt:lpstr>Discussion Questions</vt:lpstr>
      <vt:lpstr>Discussion Questions</vt:lpstr>
      <vt:lpstr>Discussion Questions</vt:lpstr>
      <vt:lpstr>Discussion Questions</vt:lpstr>
      <vt:lpstr>New Stuff</vt:lpstr>
      <vt:lpstr>Generalization: Worker Abilities</vt:lpstr>
      <vt:lpstr>A Different Representation</vt:lpstr>
      <vt:lpstr>Worker Abilities: Sufficiency</vt:lpstr>
      <vt:lpstr>Different Representation: Changes </vt:lpstr>
      <vt:lpstr>Generalization: A-Priori Scores</vt:lpstr>
      <vt:lpstr>Generalizations</vt:lpstr>
      <vt:lpstr>PowerPoint Presentation</vt:lpstr>
      <vt:lpstr>Hasn’t this been done before?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Crowdscreen: Algorithms for Filtering Data using Humans</dc:title>
  <dc:creator>Aditya Parameswaran</dc:creator>
  <cp:lastModifiedBy>Parameswaran, Aditya G</cp:lastModifiedBy>
  <cp:revision>214</cp:revision>
  <dcterms:created xsi:type="dcterms:W3CDTF">2014-09-02T02:10:33Z</dcterms:created>
  <dcterms:modified xsi:type="dcterms:W3CDTF">2017-09-11T12:08:17Z</dcterms:modified>
</cp:coreProperties>
</file>