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1" r:id="rId4"/>
    <p:sldId id="272" r:id="rId5"/>
    <p:sldId id="273" r:id="rId6"/>
    <p:sldId id="274" r:id="rId7"/>
    <p:sldId id="264" r:id="rId8"/>
    <p:sldId id="265" r:id="rId9"/>
    <p:sldId id="269" r:id="rId10"/>
    <p:sldId id="270" r:id="rId11"/>
    <p:sldId id="266" r:id="rId12"/>
    <p:sldId id="267" r:id="rId13"/>
    <p:sldId id="259" r:id="rId14"/>
    <p:sldId id="260" r:id="rId15"/>
    <p:sldId id="258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74"/>
  </p:normalViewPr>
  <p:slideViewPr>
    <p:cSldViewPr snapToGrid="0" snapToObjects="1">
      <p:cViewPr>
        <p:scale>
          <a:sx n="120" d="100"/>
          <a:sy n="120" d="100"/>
        </p:scale>
        <p:origin x="112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0FB42-B95E-524C-A115-B0B6D6A91388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D934B-2B54-3D41-83E0-E9B11A32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BADD-CBFD-B647-A266-3269A48B9725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Immens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Full 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Immens</a:t>
            </a:r>
            <a:r>
              <a:rPr lang="en-US" dirty="0" smtClean="0"/>
              <a:t> different from full OLAP?</a:t>
            </a:r>
          </a:p>
          <a:p>
            <a:pPr lvl="1"/>
            <a:r>
              <a:rPr lang="en-US" dirty="0" smtClean="0"/>
              <a:t>Only lowest granularity aggregates are kept</a:t>
            </a:r>
          </a:p>
          <a:p>
            <a:pPr lvl="1"/>
            <a:r>
              <a:rPr lang="en-US" dirty="0" smtClean="0"/>
              <a:t>Slower for roll-up</a:t>
            </a:r>
          </a:p>
          <a:p>
            <a:pPr lvl="1"/>
            <a:r>
              <a:rPr lang="en-US" dirty="0" smtClean="0"/>
              <a:t>Similar if range-queries are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4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</a:t>
            </a:r>
            <a:r>
              <a:rPr lang="en-US" dirty="0" err="1" smtClean="0"/>
              <a:t>BlinkDB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similarities/differences to </a:t>
            </a:r>
            <a:r>
              <a:rPr lang="en-US" dirty="0" err="1" smtClean="0"/>
              <a:t>BlinkDB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9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</a:t>
            </a:r>
            <a:r>
              <a:rPr lang="en-US" dirty="0" err="1" smtClean="0"/>
              <a:t>BlinkDB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similarities/differences to </a:t>
            </a:r>
            <a:r>
              <a:rPr lang="en-US" dirty="0" err="1" smtClean="0"/>
              <a:t>BlinkDB</a:t>
            </a:r>
            <a:r>
              <a:rPr lang="en-US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Similarities: QCS like binned aggregation sets</a:t>
            </a:r>
          </a:p>
          <a:p>
            <a:pPr lvl="1"/>
            <a:r>
              <a:rPr lang="en-US" dirty="0" smtClean="0"/>
              <a:t>Different: more like materialized views/cubes than samples.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2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True Number of “Multivariate Tiles”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bin count per dimension is b, and the number of attributes is 5, then the paper argues that the bin count goes down from b</a:t>
            </a:r>
            <a:r>
              <a:rPr lang="en-US" baseline="30000" dirty="0" smtClean="0"/>
              <a:t>5</a:t>
            </a:r>
            <a:r>
              <a:rPr lang="en-US" dirty="0" smtClean="0"/>
              <a:t> down to 4b</a:t>
            </a:r>
            <a:r>
              <a:rPr lang="en-US" baseline="30000" dirty="0" smtClean="0"/>
              <a:t>3 </a:t>
            </a:r>
            <a:r>
              <a:rPr lang="en-US" dirty="0" smtClean="0"/>
              <a:t>in their example. What is the worst case?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True Number of “Multivariate Tiles”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 bin count per dimension is b, and the number of attributes is 5, then the paper argues that the bin count goes down from b</a:t>
            </a:r>
            <a:r>
              <a:rPr lang="en-US" baseline="30000" dirty="0" smtClean="0"/>
              <a:t>5</a:t>
            </a:r>
            <a:r>
              <a:rPr lang="en-US" dirty="0" smtClean="0"/>
              <a:t> down to 4b</a:t>
            </a:r>
            <a:r>
              <a:rPr lang="en-US" baseline="30000" dirty="0" smtClean="0"/>
              <a:t>3 </a:t>
            </a:r>
            <a:r>
              <a:rPr lang="en-US" dirty="0" smtClean="0"/>
              <a:t>in their example. What is the worst case?</a:t>
            </a:r>
          </a:p>
          <a:p>
            <a:pPr lvl="1"/>
            <a:r>
              <a:rPr lang="en-US" dirty="0" smtClean="0"/>
              <a:t>Two four dimensional scatterplots</a:t>
            </a:r>
          </a:p>
          <a:p>
            <a:pPr lvl="1"/>
            <a:r>
              <a:rPr lang="en-US" dirty="0" smtClean="0"/>
              <a:t>(X, Y, Z, W): </a:t>
            </a:r>
            <a:r>
              <a:rPr lang="en-US" baseline="30000" dirty="0" smtClean="0"/>
              <a:t>5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b</a:t>
            </a:r>
            <a:r>
              <a:rPr lang="en-US" baseline="30000" dirty="0" smtClean="0"/>
              <a:t>4</a:t>
            </a:r>
            <a:r>
              <a:rPr lang="en-US" dirty="0" smtClean="0"/>
              <a:t> = 5b</a:t>
            </a:r>
            <a:r>
              <a:rPr lang="en-US" baseline="30000" dirty="0" smtClean="0"/>
              <a:t>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b = 50, b</a:t>
            </a:r>
            <a:r>
              <a:rPr lang="en-US" baseline="30000" dirty="0" smtClean="0"/>
              <a:t>5</a:t>
            </a:r>
            <a:r>
              <a:rPr lang="en-US" dirty="0" smtClean="0"/>
              <a:t> = 312.5M, 4b</a:t>
            </a:r>
            <a:r>
              <a:rPr lang="en-US" baseline="30000" dirty="0" smtClean="0"/>
              <a:t>3 </a:t>
            </a:r>
            <a:r>
              <a:rPr lang="en-US" dirty="0" smtClean="0"/>
              <a:t> = 0.5M, 5b</a:t>
            </a:r>
            <a:r>
              <a:rPr lang="en-US" baseline="30000" dirty="0" smtClean="0"/>
              <a:t>4</a:t>
            </a:r>
            <a:r>
              <a:rPr lang="en-US" dirty="0" smtClean="0"/>
              <a:t> = 31.2M</a:t>
            </a:r>
          </a:p>
          <a:p>
            <a:pPr lvl="1"/>
            <a:r>
              <a:rPr lang="en-US" dirty="0" smtClean="0"/>
              <a:t>Can be pretty bad!!!!!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89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bins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paper talks about bins of the same “dimensions”. An alternative is bins of different “dimensions”, tailored to where the data is. Pros/Cons?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185333" y="4423833"/>
            <a:ext cx="7662336" cy="21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4666" y="4221665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6208" y="4220580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958" y="4220580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63233" y="4221665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0150" y="4214230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7608" y="4213145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8566" y="4214230"/>
            <a:ext cx="96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85333" y="4868333"/>
            <a:ext cx="2550584" cy="10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41209" y="4861982"/>
            <a:ext cx="2550584" cy="10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297085" y="4872566"/>
            <a:ext cx="2550584" cy="10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185333" y="5412316"/>
            <a:ext cx="1284817" cy="10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51100" y="5401732"/>
            <a:ext cx="2575983" cy="10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03801" y="5389030"/>
            <a:ext cx="3843868" cy="10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bins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paper talks about bins of the same “dimensions”. An alternative is bins of different “dimensions”, tailored to where the data is. Pros/Cons?</a:t>
            </a:r>
          </a:p>
          <a:p>
            <a:pPr lvl="1"/>
            <a:r>
              <a:rPr lang="en-US" dirty="0" smtClean="0"/>
              <a:t>Con: Hard to locate cells of interest</a:t>
            </a:r>
          </a:p>
          <a:p>
            <a:pPr lvl="1"/>
            <a:r>
              <a:rPr lang="en-US" dirty="0" smtClean="0"/>
              <a:t>Pro: More compact storage, in case of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4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from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(sampling methods) “require that specific dimensions be chosen ahead of time, requiring prior knowledge, and often costly pre-processing” (and therefore is a bad idea for the paper)</a:t>
            </a:r>
          </a:p>
          <a:p>
            <a:pPr lvl="1"/>
            <a:r>
              <a:rPr lang="en-US" dirty="0" smtClean="0"/>
              <a:t>Do you agree?</a:t>
            </a:r>
          </a:p>
          <a:p>
            <a:pPr lvl="1"/>
            <a:r>
              <a:rPr lang="en-US" dirty="0" smtClean="0"/>
              <a:t>Do you think sampling is still a good idea? When would it be a good idea relative to what they have?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8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from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(sampling methods) “require that specific dimensions be chosen ahead of time, requiring prior knowledge, and often costly pre-processing” (and therefore is a bad idea for the paper)</a:t>
            </a:r>
          </a:p>
          <a:p>
            <a:pPr lvl="1"/>
            <a:r>
              <a:rPr lang="en-US" dirty="0" smtClean="0"/>
              <a:t>Sampling is a good idea when individual data values are needed. If only one aggregate is to be computed, might as well compute aggregates across bins</a:t>
            </a:r>
          </a:p>
          <a:p>
            <a:pPr lvl="1"/>
            <a:r>
              <a:rPr lang="en-US" dirty="0" smtClean="0"/>
              <a:t>Depends on how fine the granularity of the bins are (if the bins are such that there are many points per bin, sampling may be worse).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46500"/>
            <a:ext cx="8229600" cy="23796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 lessons:</a:t>
            </a:r>
          </a:p>
          <a:p>
            <a:pPr lvl="1"/>
            <a:r>
              <a:rPr lang="en-US" dirty="0" smtClean="0"/>
              <a:t>Visualizations impose a specific set of “interaction patterns” that do not directly correspond to database queries.</a:t>
            </a:r>
          </a:p>
          <a:p>
            <a:pPr lvl="2"/>
            <a:r>
              <a:rPr lang="en-US" dirty="0" smtClean="0"/>
              <a:t>Data reduction schemes need to be aware of these interaction patterns</a:t>
            </a:r>
          </a:p>
          <a:p>
            <a:pPr lvl="1"/>
            <a:r>
              <a:rPr lang="en-US" dirty="0" smtClean="0"/>
              <a:t>Data representation is important, so is ability to do parallel execution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56417" y="1600200"/>
            <a:ext cx="4095750" cy="836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6417" y="2584450"/>
            <a:ext cx="4095750" cy="709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itself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think?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5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itself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think?</a:t>
            </a:r>
          </a:p>
          <a:p>
            <a:pPr lvl="1"/>
            <a:r>
              <a:rPr lang="en-US" dirty="0" smtClean="0"/>
              <a:t>Simple idea, end-to-end execution </a:t>
            </a:r>
          </a:p>
          <a:p>
            <a:pPr lvl="1"/>
            <a:r>
              <a:rPr lang="en-US" dirty="0" smtClean="0"/>
              <a:t>Not extensive in experiments or theory</a:t>
            </a:r>
          </a:p>
          <a:p>
            <a:pPr lvl="2"/>
            <a:r>
              <a:rPr lang="en-US" dirty="0" smtClean="0"/>
              <a:t>But many important engineering design decisions</a:t>
            </a:r>
          </a:p>
          <a:p>
            <a:pPr lvl="1"/>
            <a:r>
              <a:rPr lang="en-US" dirty="0" smtClean="0"/>
              <a:t>Unclear if techniques would work on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0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would these techniques not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would these techniques not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attributes / cardinalities</a:t>
            </a:r>
          </a:p>
          <a:p>
            <a:r>
              <a:rPr lang="en-US" dirty="0" smtClean="0"/>
              <a:t>Arbitrary filters in addition to fixed visualization interactions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3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seen a number of “data reduction” schemes, i.e., doing more with same hardware. What are they? Are there others?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0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Reduction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We’ve seen a number of “data reduction” schemes, i.e., doing more with same hardware. What are they? Are there others? Pros/Cons</a:t>
            </a:r>
          </a:p>
          <a:p>
            <a:pPr lvl="1"/>
            <a:r>
              <a:rPr lang="en-US" dirty="0" smtClean="0"/>
              <a:t>“Compression”-based</a:t>
            </a:r>
          </a:p>
          <a:p>
            <a:pPr lvl="2"/>
            <a:r>
              <a:rPr lang="en-US" dirty="0" smtClean="0"/>
              <a:t>Exact Compression</a:t>
            </a:r>
          </a:p>
          <a:p>
            <a:pPr lvl="2"/>
            <a:r>
              <a:rPr lang="en-US" dirty="0" err="1" smtClean="0"/>
              <a:t>Lossy</a:t>
            </a:r>
            <a:r>
              <a:rPr lang="en-US" dirty="0" smtClean="0"/>
              <a:t> Compression</a:t>
            </a:r>
          </a:p>
          <a:p>
            <a:pPr lvl="2"/>
            <a:r>
              <a:rPr lang="en-US" dirty="0" smtClean="0"/>
              <a:t>Storing Outliers</a:t>
            </a:r>
          </a:p>
          <a:p>
            <a:pPr lvl="2"/>
            <a:r>
              <a:rPr lang="en-US" dirty="0" smtClean="0"/>
              <a:t>Storing Models</a:t>
            </a:r>
          </a:p>
          <a:p>
            <a:pPr lvl="1"/>
            <a:r>
              <a:rPr lang="en-US" dirty="0" smtClean="0"/>
              <a:t>“Aggregation”-based</a:t>
            </a:r>
          </a:p>
          <a:p>
            <a:pPr lvl="2"/>
            <a:r>
              <a:rPr lang="en-US" dirty="0" smtClean="0"/>
              <a:t>Storing “image tiles”</a:t>
            </a:r>
          </a:p>
          <a:p>
            <a:pPr lvl="2"/>
            <a:r>
              <a:rPr lang="en-US" dirty="0" smtClean="0"/>
              <a:t>Pre-aggregation/binning only on finest granularity</a:t>
            </a:r>
          </a:p>
          <a:p>
            <a:pPr lvl="2"/>
            <a:r>
              <a:rPr lang="en-US" dirty="0" smtClean="0"/>
              <a:t>OLAP Data Cubes (complete cube)</a:t>
            </a:r>
          </a:p>
          <a:p>
            <a:pPr lvl="1"/>
            <a:r>
              <a:rPr lang="en-US" dirty="0" smtClean="0"/>
              <a:t>“Sampling”-based</a:t>
            </a:r>
          </a:p>
          <a:p>
            <a:pPr lvl="2"/>
            <a:r>
              <a:rPr lang="en-US" dirty="0" smtClean="0"/>
              <a:t>Random Sampling </a:t>
            </a:r>
          </a:p>
          <a:p>
            <a:pPr lvl="2"/>
            <a:r>
              <a:rPr lang="en-US" dirty="0" smtClean="0"/>
              <a:t>Complete Stratified Sampling (Aqua)</a:t>
            </a:r>
          </a:p>
          <a:p>
            <a:pPr lvl="2"/>
            <a:r>
              <a:rPr lang="en-US" dirty="0" smtClean="0"/>
              <a:t>Sampling via QCS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3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Full 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/>
              <a:t>Immens’s</a:t>
            </a:r>
            <a:r>
              <a:rPr lang="en-US" dirty="0" smtClean="0"/>
              <a:t> data reduction scheme different from full OLAP?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689</Words>
  <Application>Microsoft Macintosh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Mangal</vt:lpstr>
      <vt:lpstr>Office Theme</vt:lpstr>
      <vt:lpstr>Immens</vt:lpstr>
      <vt:lpstr>Lessons</vt:lpstr>
      <vt:lpstr>Paper itself…</vt:lpstr>
      <vt:lpstr>Paper itself…</vt:lpstr>
      <vt:lpstr>Where would these techniques not work?</vt:lpstr>
      <vt:lpstr>Where would these techniques not work?</vt:lpstr>
      <vt:lpstr>Data Reduction Schemes</vt:lpstr>
      <vt:lpstr>Data Reduction Schemes</vt:lpstr>
      <vt:lpstr>Comparison to Full OLAP</vt:lpstr>
      <vt:lpstr>Comparison to Full OLAP</vt:lpstr>
      <vt:lpstr>Comparison to BlinkDB</vt:lpstr>
      <vt:lpstr>Comparison to BlinkDB</vt:lpstr>
      <vt:lpstr>True Number of “Multivariate Tiles”</vt:lpstr>
      <vt:lpstr>True Number of “Multivariate Tiles”</vt:lpstr>
      <vt:lpstr>Regular bins</vt:lpstr>
      <vt:lpstr>Regular bins</vt:lpstr>
      <vt:lpstr>Comment from the paper</vt:lpstr>
      <vt:lpstr>Comment from the paper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Immens</dc:title>
  <dc:creator>Aditya Parameswaran</dc:creator>
  <cp:lastModifiedBy>Parameswaran, Aditya G</cp:lastModifiedBy>
  <cp:revision>41</cp:revision>
  <dcterms:created xsi:type="dcterms:W3CDTF">2014-10-16T16:24:38Z</dcterms:created>
  <dcterms:modified xsi:type="dcterms:W3CDTF">2017-10-16T13:45:05Z</dcterms:modified>
</cp:coreProperties>
</file>