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2" r:id="rId5"/>
    <p:sldId id="258" r:id="rId6"/>
    <p:sldId id="265" r:id="rId7"/>
    <p:sldId id="275" r:id="rId8"/>
    <p:sldId id="267" r:id="rId9"/>
    <p:sldId id="269" r:id="rId10"/>
    <p:sldId id="270" r:id="rId11"/>
    <p:sldId id="272" r:id="rId12"/>
    <p:sldId id="273" r:id="rId13"/>
    <p:sldId id="274" r:id="rId14"/>
    <p:sldId id="259" r:id="rId15"/>
    <p:sldId id="263" r:id="rId16"/>
    <p:sldId id="26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74"/>
  </p:normalViewPr>
  <p:slideViewPr>
    <p:cSldViewPr snapToGrid="0" snapToObjects="1">
      <p:cViewPr>
        <p:scale>
          <a:sx n="85" d="100"/>
          <a:sy n="85" d="100"/>
        </p:scale>
        <p:origin x="2120" y="10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159D-FC5D-BE41-8BB9-A1A9CEFC0B3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9619-98BA-E649-BD92-F682072EC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0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159D-FC5D-BE41-8BB9-A1A9CEFC0B3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9619-98BA-E649-BD92-F682072EC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159D-FC5D-BE41-8BB9-A1A9CEFC0B3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9619-98BA-E649-BD92-F682072EC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23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159D-FC5D-BE41-8BB9-A1A9CEFC0B3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9619-98BA-E649-BD92-F682072EC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0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159D-FC5D-BE41-8BB9-A1A9CEFC0B3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9619-98BA-E649-BD92-F682072EC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82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159D-FC5D-BE41-8BB9-A1A9CEFC0B3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9619-98BA-E649-BD92-F682072EC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1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159D-FC5D-BE41-8BB9-A1A9CEFC0B3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9619-98BA-E649-BD92-F682072EC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159D-FC5D-BE41-8BB9-A1A9CEFC0B3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9619-98BA-E649-BD92-F682072EC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159D-FC5D-BE41-8BB9-A1A9CEFC0B3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9619-98BA-E649-BD92-F682072EC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54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159D-FC5D-BE41-8BB9-A1A9CEFC0B3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9619-98BA-E649-BD92-F682072EC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22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159D-FC5D-BE41-8BB9-A1A9CEFC0B3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C9619-98BA-E649-BD92-F682072EC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5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159D-FC5D-BE41-8BB9-A1A9CEFC0B39}" type="datetimeFigureOut">
              <a:rPr lang="en-US" smtClean="0"/>
              <a:t>12/3/17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C9619-98BA-E649-BD92-F682072EC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So, what was this course about?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7388" cy="50187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. Dealing with novice analysts</a:t>
            </a:r>
          </a:p>
          <a:p>
            <a:pPr marL="457200" lvl="1" indent="0">
              <a:buNone/>
            </a:pPr>
            <a:r>
              <a:rPr lang="en-US" dirty="0" smtClean="0"/>
              <a:t>2) New Interfaces and Usability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DBTouch</a:t>
            </a:r>
            <a:endParaRPr lang="en-US" dirty="0"/>
          </a:p>
          <a:p>
            <a:pPr marL="1314450" lvl="3" indent="0">
              <a:buNone/>
            </a:pPr>
            <a:r>
              <a:rPr lang="en-US" dirty="0"/>
              <a:t>		</a:t>
            </a:r>
            <a:r>
              <a:rPr lang="en-US" dirty="0" smtClean="0"/>
              <a:t>touch-based querying of data: </a:t>
            </a:r>
            <a:r>
              <a:rPr lang="en-US" dirty="0" err="1" smtClean="0"/>
              <a:t>pinch+zoom</a:t>
            </a:r>
            <a:endParaRPr lang="en-US" dirty="0"/>
          </a:p>
          <a:p>
            <a:pPr marL="1371600" lvl="2" indent="-514350">
              <a:buFont typeface="+mj-lt"/>
              <a:buAutoNum type="alphaLcPeriod"/>
            </a:pPr>
            <a:r>
              <a:rPr lang="en-US" dirty="0" smtClean="0"/>
              <a:t>Gestural Query Specification</a:t>
            </a:r>
          </a:p>
          <a:p>
            <a:pPr marL="1314450" lvl="3" indent="0">
              <a:buNone/>
            </a:pPr>
            <a:r>
              <a:rPr lang="en-US" dirty="0"/>
              <a:t>	</a:t>
            </a:r>
            <a:r>
              <a:rPr lang="en-US" dirty="0" smtClean="0"/>
              <a:t>	completeness of operators; user study! </a:t>
            </a:r>
            <a:endParaRPr lang="en-US" dirty="0"/>
          </a:p>
          <a:p>
            <a:pPr marL="1371600" lvl="2" indent="-514350">
              <a:buFont typeface="+mj-lt"/>
              <a:buAutoNum type="alphaLcPeriod"/>
            </a:pPr>
            <a:r>
              <a:rPr lang="en-US" dirty="0"/>
              <a:t>Making Database Systems Usable</a:t>
            </a:r>
          </a:p>
          <a:p>
            <a:pPr marL="1314450" lvl="3" indent="0">
              <a:buNone/>
            </a:pPr>
            <a:r>
              <a:rPr lang="en-US" dirty="0"/>
              <a:t>		natural language</a:t>
            </a:r>
          </a:p>
          <a:p>
            <a:pPr marL="1314450" lvl="3" indent="0">
              <a:buNone/>
            </a:pPr>
            <a:r>
              <a:rPr lang="en-US" dirty="0"/>
              <a:t>		interface types: forms, keyword search, </a:t>
            </a:r>
            <a:r>
              <a:rPr lang="en-US" dirty="0" smtClean="0"/>
              <a:t>QBE</a:t>
            </a:r>
            <a:endParaRPr lang="en-US" dirty="0"/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DataPlay</a:t>
            </a:r>
            <a:endParaRPr lang="en-US" dirty="0"/>
          </a:p>
          <a:p>
            <a:pPr marL="1314450" lvl="3" indent="0">
              <a:buNone/>
            </a:pPr>
            <a:r>
              <a:rPr lang="en-US" dirty="0"/>
              <a:t>		</a:t>
            </a:r>
            <a:r>
              <a:rPr lang="en-US" dirty="0" smtClean="0"/>
              <a:t>building on visual query builders with feedback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DataSpread</a:t>
            </a:r>
            <a:endParaRPr lang="en-US" dirty="0"/>
          </a:p>
          <a:p>
            <a:pPr marL="1314450" lvl="3" indent="0">
              <a:buNone/>
            </a:pPr>
            <a:r>
              <a:rPr lang="en-US" dirty="0"/>
              <a:t>		</a:t>
            </a:r>
            <a:r>
              <a:rPr lang="en-US" dirty="0" err="1" smtClean="0"/>
              <a:t>spreadsheets+databases</a:t>
            </a:r>
            <a:endParaRPr lang="en-US" dirty="0"/>
          </a:p>
          <a:p>
            <a:pPr marL="1314450" lvl="3" indent="0">
              <a:buNone/>
            </a:pPr>
            <a:endParaRPr lang="en-US" dirty="0"/>
          </a:p>
          <a:p>
            <a:pPr marL="857250" lvl="2" indent="0">
              <a:buNone/>
            </a:pPr>
            <a:endParaRPr lang="en-US" dirty="0"/>
          </a:p>
          <a:p>
            <a:pPr marL="1314450" lvl="3" indent="0">
              <a:buNone/>
            </a:pPr>
            <a:endParaRPr lang="en-US" dirty="0"/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578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7388" cy="5018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D. Dealing with new settings</a:t>
            </a:r>
          </a:p>
          <a:p>
            <a:pPr marL="457200" lvl="1" indent="0">
              <a:buNone/>
            </a:pPr>
            <a:r>
              <a:rPr lang="en-US" dirty="0" smtClean="0"/>
              <a:t>1) Machine Learning and Graph Processing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/>
              <a:t>MLBase</a:t>
            </a:r>
            <a:r>
              <a:rPr lang="en-US" dirty="0"/>
              <a:t>: Wrapper on ML algorithms</a:t>
            </a:r>
          </a:p>
          <a:p>
            <a:pPr marL="1314450" lvl="3" indent="0">
              <a:buNone/>
            </a:pPr>
            <a:r>
              <a:rPr lang="en-US" dirty="0"/>
              <a:t>		parameter tuning for ML is a pain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smtClean="0"/>
              <a:t>Laura Haas’s lecture 											Data Science as a Service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MADSkills</a:t>
            </a:r>
            <a:r>
              <a:rPr lang="en-US" dirty="0" smtClean="0"/>
              <a:t>: Wrapper on traditional database</a:t>
            </a:r>
            <a:endParaRPr lang="en-US" dirty="0"/>
          </a:p>
          <a:p>
            <a:pPr marL="1314450" lvl="3" indent="0">
              <a:buNone/>
            </a:pPr>
            <a:r>
              <a:rPr lang="en-US" dirty="0"/>
              <a:t>		</a:t>
            </a:r>
            <a:r>
              <a:rPr lang="en-US" dirty="0" smtClean="0"/>
              <a:t>kinds of ML-based analyses of interest</a:t>
            </a:r>
            <a:endParaRPr lang="en-US" dirty="0"/>
          </a:p>
          <a:p>
            <a:pPr marL="1371600" lvl="2" indent="-514350">
              <a:buFont typeface="+mj-lt"/>
              <a:buAutoNum type="alphaLcPeriod"/>
            </a:pPr>
            <a:r>
              <a:rPr lang="en-US" dirty="0" err="1"/>
              <a:t>Graphlab</a:t>
            </a:r>
            <a:r>
              <a:rPr lang="en-US" dirty="0"/>
              <a:t>: Distributed Graph Analytics tools</a:t>
            </a:r>
          </a:p>
          <a:p>
            <a:pPr marL="1314450" lvl="3" indent="0">
              <a:buNone/>
            </a:pPr>
            <a:r>
              <a:rPr lang="en-US" dirty="0"/>
              <a:t>		graph analytics systems, “thinking like a vertex”</a:t>
            </a:r>
          </a:p>
          <a:p>
            <a:pPr marL="1314450" lvl="3" indent="0">
              <a:buNone/>
            </a:pPr>
            <a:endParaRPr lang="en-US" dirty="0"/>
          </a:p>
          <a:p>
            <a:pPr marL="1314450" lvl="3" indent="0">
              <a:buNone/>
            </a:pPr>
            <a:endParaRPr lang="en-US" dirty="0" smtClean="0"/>
          </a:p>
          <a:p>
            <a:pPr marL="857250" lvl="2" indent="0">
              <a:buNone/>
            </a:pPr>
            <a:endParaRPr lang="en-US" dirty="0"/>
          </a:p>
          <a:p>
            <a:pPr marL="1314450" lvl="3" indent="0">
              <a:buNone/>
            </a:pPr>
            <a:endParaRPr lang="en-US" dirty="0"/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2474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7388" cy="5018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D. Dealing with new settings</a:t>
            </a:r>
          </a:p>
          <a:p>
            <a:pPr marL="457200" lvl="1" indent="0">
              <a:buNone/>
            </a:pPr>
            <a:r>
              <a:rPr lang="en-US" dirty="0"/>
              <a:t>2</a:t>
            </a:r>
            <a:r>
              <a:rPr lang="en-US" dirty="0" smtClean="0"/>
              <a:t>) Collaborative Analyses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smtClean="0"/>
              <a:t>Orpheus</a:t>
            </a:r>
            <a:r>
              <a:rPr lang="en-US" dirty="0" smtClean="0"/>
              <a:t>: data collaboration</a:t>
            </a:r>
            <a:endParaRPr lang="en-US" dirty="0" smtClean="0"/>
          </a:p>
          <a:p>
            <a:pPr marL="857250" lvl="2" indent="0">
              <a:buNone/>
            </a:pPr>
            <a:r>
              <a:rPr lang="en-US" dirty="0" smtClean="0"/>
              <a:t>			</a:t>
            </a:r>
            <a:r>
              <a:rPr lang="en-US" dirty="0" smtClean="0"/>
              <a:t>collaboration as a versioning problem</a:t>
            </a:r>
            <a:endParaRPr lang="en-US" dirty="0" smtClean="0"/>
          </a:p>
          <a:p>
            <a:pPr marL="857250" lvl="2" indent="0">
              <a:buNone/>
            </a:pPr>
            <a:endParaRPr lang="en-US" dirty="0"/>
          </a:p>
          <a:p>
            <a:pPr marL="1314450" lvl="3" indent="0">
              <a:buNone/>
            </a:pPr>
            <a:endParaRPr lang="en-US" dirty="0"/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076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“Historical”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Storage layer: </a:t>
            </a:r>
          </a:p>
          <a:p>
            <a:pPr lvl="2"/>
            <a:r>
              <a:rPr lang="en-US" dirty="0" smtClean="0"/>
              <a:t>column stores, data compression, data sampling</a:t>
            </a:r>
          </a:p>
          <a:p>
            <a:pPr lvl="1"/>
            <a:r>
              <a:rPr lang="en-US" dirty="0" smtClean="0"/>
              <a:t>Processing layer: </a:t>
            </a:r>
          </a:p>
          <a:p>
            <a:pPr lvl="2"/>
            <a:r>
              <a:rPr lang="en-US" dirty="0" err="1" smtClean="0"/>
              <a:t>noSQL</a:t>
            </a:r>
            <a:r>
              <a:rPr lang="en-US" dirty="0" smtClean="0"/>
              <a:t>, adaptive QP, parallel QP</a:t>
            </a:r>
          </a:p>
          <a:p>
            <a:pPr lvl="2"/>
            <a:r>
              <a:rPr lang="en-US" dirty="0" smtClean="0"/>
              <a:t>c-l-a tradeoff in crowdsourcing, interfaces, batching</a:t>
            </a:r>
          </a:p>
          <a:p>
            <a:pPr lvl="1"/>
            <a:r>
              <a:rPr lang="en-US" dirty="0" smtClean="0"/>
              <a:t>Usability layer:</a:t>
            </a:r>
          </a:p>
          <a:p>
            <a:pPr lvl="2"/>
            <a:r>
              <a:rPr lang="en-US" dirty="0" smtClean="0"/>
              <a:t>forms, keyword search, QBE</a:t>
            </a:r>
          </a:p>
          <a:p>
            <a:pPr lvl="2"/>
            <a:r>
              <a:rPr lang="en-US" dirty="0" smtClean="0"/>
              <a:t>data integration, data cleaning</a:t>
            </a:r>
          </a:p>
          <a:p>
            <a:pPr lvl="1"/>
            <a:r>
              <a:rPr lang="en-US" dirty="0" smtClean="0"/>
              <a:t>Visualization layer: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inning, aggregation, data cubes, online aggregation</a:t>
            </a:r>
          </a:p>
          <a:p>
            <a:pPr lvl="1"/>
            <a:r>
              <a:rPr lang="en-US" dirty="0" smtClean="0"/>
              <a:t>Applications layer:</a:t>
            </a:r>
          </a:p>
          <a:p>
            <a:pPr lvl="2"/>
            <a:r>
              <a:rPr lang="en-US" dirty="0" smtClean="0"/>
              <a:t>graph processing</a:t>
            </a:r>
          </a:p>
          <a:p>
            <a:pPr lvl="2"/>
            <a:r>
              <a:rPr lang="en-US" dirty="0"/>
              <a:t>m</a:t>
            </a:r>
            <a:r>
              <a:rPr lang="en-US" dirty="0" smtClean="0"/>
              <a:t>achine learning primitives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8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Mix of Papers: Vision vs.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Visionary, examples</a:t>
            </a:r>
          </a:p>
          <a:p>
            <a:pPr lvl="1"/>
            <a:r>
              <a:rPr lang="en-US" dirty="0" smtClean="0"/>
              <a:t>Database usability</a:t>
            </a:r>
          </a:p>
          <a:p>
            <a:pPr lvl="1"/>
            <a:r>
              <a:rPr lang="en-US" dirty="0" err="1" smtClean="0"/>
              <a:t>DBTouch</a:t>
            </a:r>
            <a:r>
              <a:rPr lang="en-US" dirty="0" smtClean="0"/>
              <a:t>/</a:t>
            </a:r>
            <a:r>
              <a:rPr lang="en-US" dirty="0" err="1" smtClean="0"/>
              <a:t>GestureDB</a:t>
            </a:r>
            <a:endParaRPr lang="en-US" dirty="0" smtClean="0"/>
          </a:p>
          <a:p>
            <a:pPr lvl="1"/>
            <a:r>
              <a:rPr lang="en-US" dirty="0" err="1" smtClean="0"/>
              <a:t>MLBase</a:t>
            </a:r>
            <a:endParaRPr lang="en-US" dirty="0"/>
          </a:p>
          <a:p>
            <a:r>
              <a:rPr lang="en-US" dirty="0" smtClean="0"/>
              <a:t>Detail-Oriented, examples</a:t>
            </a:r>
          </a:p>
          <a:p>
            <a:pPr lvl="1"/>
            <a:r>
              <a:rPr lang="en-US" dirty="0" err="1" smtClean="0"/>
              <a:t>CrowdScreen</a:t>
            </a:r>
            <a:endParaRPr lang="en-US" dirty="0" smtClean="0"/>
          </a:p>
          <a:p>
            <a:pPr lvl="1"/>
            <a:r>
              <a:rPr lang="en-US" dirty="0" err="1" smtClean="0"/>
              <a:t>GraphLab</a:t>
            </a:r>
            <a:endParaRPr lang="en-US" dirty="0" smtClean="0"/>
          </a:p>
          <a:p>
            <a:pPr lvl="1"/>
            <a:r>
              <a:rPr lang="en-US" dirty="0" err="1" smtClean="0"/>
              <a:t>Dremel</a:t>
            </a:r>
            <a:r>
              <a:rPr lang="en-US" dirty="0" smtClean="0"/>
              <a:t>, </a:t>
            </a:r>
            <a:r>
              <a:rPr lang="en-US" dirty="0" err="1" smtClean="0"/>
              <a:t>SparkSQL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74987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Mix of Papers: Algorithmic vs.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Algorithmic: probably 30-35%</a:t>
            </a:r>
          </a:p>
          <a:p>
            <a:pPr marL="514350" indent="-457200"/>
            <a:r>
              <a:rPr lang="en-US" dirty="0" smtClean="0"/>
              <a:t>Systems-oriented: the majority</a:t>
            </a:r>
          </a:p>
          <a:p>
            <a:pPr marL="514350" indent="-457200"/>
            <a:r>
              <a:rPr lang="en-US" dirty="0" smtClean="0"/>
              <a:t>Not surprising given that this is a database systems course ….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37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(Hopefully) 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Don’t solve non-problems!</a:t>
            </a:r>
          </a:p>
          <a:p>
            <a:r>
              <a:rPr lang="en-US" dirty="0" smtClean="0"/>
              <a:t>Importance of </a:t>
            </a:r>
          </a:p>
          <a:p>
            <a:pPr lvl="1"/>
            <a:r>
              <a:rPr lang="en-US" dirty="0" smtClean="0"/>
              <a:t>thinking about users</a:t>
            </a:r>
          </a:p>
          <a:p>
            <a:pPr lvl="2"/>
            <a:r>
              <a:rPr lang="en-US" dirty="0" smtClean="0"/>
              <a:t>Interface</a:t>
            </a:r>
          </a:p>
          <a:p>
            <a:pPr lvl="2"/>
            <a:r>
              <a:rPr lang="en-US" dirty="0" smtClean="0"/>
              <a:t>Language </a:t>
            </a:r>
          </a:p>
          <a:p>
            <a:pPr lvl="1"/>
            <a:r>
              <a:rPr lang="en-US" dirty="0" smtClean="0"/>
              <a:t>careful systems architecture</a:t>
            </a:r>
          </a:p>
          <a:p>
            <a:pPr lvl="2"/>
            <a:r>
              <a:rPr lang="en-US" dirty="0" smtClean="0"/>
              <a:t>Generalizable</a:t>
            </a:r>
          </a:p>
          <a:p>
            <a:pPr lvl="2"/>
            <a:r>
              <a:rPr lang="en-US" dirty="0" smtClean="0"/>
              <a:t>Efficient / Powerful</a:t>
            </a:r>
          </a:p>
          <a:p>
            <a:pPr lvl="2"/>
            <a:r>
              <a:rPr lang="en-US" dirty="0" smtClean="0"/>
              <a:t>Tailored to use-cases</a:t>
            </a:r>
          </a:p>
          <a:p>
            <a:r>
              <a:rPr lang="en-US" dirty="0" smtClean="0"/>
              <a:t>Data analytics involves:</a:t>
            </a:r>
          </a:p>
          <a:p>
            <a:pPr lvl="1"/>
            <a:r>
              <a:rPr lang="en-US" dirty="0" smtClean="0"/>
              <a:t>Usability</a:t>
            </a:r>
          </a:p>
          <a:p>
            <a:pPr lvl="1"/>
            <a:r>
              <a:rPr lang="en-US" dirty="0" smtClean="0"/>
              <a:t>Careful, Scalable system architecture (Systems)</a:t>
            </a:r>
          </a:p>
          <a:p>
            <a:pPr lvl="1"/>
            <a:r>
              <a:rPr lang="en-US" dirty="0" smtClean="0"/>
              <a:t>Principled algorithms design (Algorithms)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6085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Ingredients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Analytics </a:t>
            </a:r>
          </a:p>
          <a:p>
            <a:pPr lvl="1"/>
            <a:r>
              <a:rPr lang="en-US" dirty="0" smtClean="0"/>
              <a:t>Analyzing &amp; extracting value from data  </a:t>
            </a:r>
          </a:p>
          <a:p>
            <a:r>
              <a:rPr lang="en-US" dirty="0" smtClean="0"/>
              <a:t>Humans</a:t>
            </a:r>
          </a:p>
          <a:p>
            <a:pPr lvl="1"/>
            <a:r>
              <a:rPr lang="en-US" dirty="0" smtClean="0"/>
              <a:t>As analysts extracting value</a:t>
            </a:r>
          </a:p>
          <a:p>
            <a:pPr lvl="1"/>
            <a:r>
              <a:rPr lang="en-US" dirty="0" smtClean="0"/>
              <a:t>As workers helping the analysis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5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Reading and Comprehension Skills</a:t>
            </a:r>
          </a:p>
          <a:p>
            <a:pPr lvl="1"/>
            <a:r>
              <a:rPr lang="en-US" dirty="0" smtClean="0"/>
              <a:t>You read ~25 papers</a:t>
            </a:r>
          </a:p>
          <a:p>
            <a:r>
              <a:rPr lang="en-US" dirty="0" smtClean="0"/>
              <a:t>Critical Thinking and Discussion Skills</a:t>
            </a:r>
          </a:p>
          <a:p>
            <a:pPr lvl="1"/>
            <a:r>
              <a:rPr lang="en-US" dirty="0" smtClean="0"/>
              <a:t>Active engaging in critically analyzing papers flaws and insights</a:t>
            </a:r>
          </a:p>
          <a:p>
            <a:r>
              <a:rPr lang="en-US" dirty="0" smtClean="0"/>
              <a:t>Research Skills</a:t>
            </a:r>
          </a:p>
          <a:p>
            <a:pPr lvl="1"/>
            <a:r>
              <a:rPr lang="en-US" dirty="0" smtClean="0"/>
              <a:t>Semester-long meaty project</a:t>
            </a:r>
            <a:endParaRPr lang="en-US" dirty="0"/>
          </a:p>
          <a:p>
            <a:r>
              <a:rPr lang="en-US" dirty="0" smtClean="0"/>
              <a:t>Presentation Skills</a:t>
            </a:r>
          </a:p>
          <a:p>
            <a:pPr lvl="1"/>
            <a:r>
              <a:rPr lang="en-US" dirty="0" smtClean="0"/>
              <a:t>Present the key ideas of a database style paper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5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Accuracy</a:t>
            </a:r>
          </a:p>
          <a:p>
            <a:pPr lvl="1"/>
            <a:r>
              <a:rPr lang="en-US" dirty="0" smtClean="0"/>
              <a:t>Better, more complete results</a:t>
            </a:r>
          </a:p>
          <a:p>
            <a:r>
              <a:rPr lang="en-US" dirty="0" smtClean="0"/>
              <a:t>Power</a:t>
            </a:r>
          </a:p>
          <a:p>
            <a:pPr lvl="1"/>
            <a:r>
              <a:rPr lang="en-US" dirty="0" smtClean="0"/>
              <a:t>Enabler of more interesting analyses</a:t>
            </a:r>
          </a:p>
          <a:p>
            <a:r>
              <a:rPr lang="en-US" dirty="0" smtClean="0"/>
              <a:t>Speed</a:t>
            </a:r>
          </a:p>
          <a:p>
            <a:pPr lvl="1"/>
            <a:r>
              <a:rPr lang="en-US" dirty="0" smtClean="0"/>
              <a:t>Want results quickly</a:t>
            </a:r>
          </a:p>
          <a:p>
            <a:r>
              <a:rPr lang="en-US" dirty="0" smtClean="0"/>
              <a:t>Ease of use</a:t>
            </a:r>
          </a:p>
          <a:p>
            <a:pPr lvl="1"/>
            <a:r>
              <a:rPr lang="en-US" dirty="0" smtClean="0"/>
              <a:t>For both novice and expert users</a:t>
            </a:r>
          </a:p>
          <a:p>
            <a:r>
              <a:rPr lang="en-US" dirty="0" smtClean="0"/>
              <a:t>Cost </a:t>
            </a:r>
          </a:p>
          <a:p>
            <a:pPr lvl="1"/>
            <a:r>
              <a:rPr lang="en-US" dirty="0" smtClean="0"/>
              <a:t>Crowds, resources</a:t>
            </a:r>
          </a:p>
        </p:txBody>
      </p:sp>
    </p:spTree>
    <p:extLst>
      <p:ext uri="{BB962C8B-B14F-4D97-AF65-F5344CB8AC3E}">
        <p14:creationId xmlns:p14="http://schemas.microsoft.com/office/powerpoint/2010/main" val="400673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874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Dealing with Unstructured/Noisy Data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Crowd-Powered </a:t>
            </a:r>
            <a:r>
              <a:rPr lang="en-US" dirty="0" smtClean="0"/>
              <a:t>Algorithms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Crowd-Powered Systems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Dealing with </a:t>
            </a:r>
            <a:r>
              <a:rPr lang="en-US" dirty="0" smtClean="0"/>
              <a:t>More </a:t>
            </a:r>
            <a:r>
              <a:rPr lang="en-US" dirty="0"/>
              <a:t>D</a:t>
            </a:r>
            <a:r>
              <a:rPr lang="en-US" dirty="0" smtClean="0"/>
              <a:t>ata</a:t>
            </a:r>
            <a:endParaRPr lang="en-US" dirty="0" smtClean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Scalable Data Analytics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Approximate Data Analytics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Dealing with Novice Analysts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Visual Analytics Systems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New Interfaces &amp; </a:t>
            </a:r>
            <a:r>
              <a:rPr lang="en-US" dirty="0" smtClean="0"/>
              <a:t>Usability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Dealing </a:t>
            </a:r>
            <a:r>
              <a:rPr lang="en-US" dirty="0"/>
              <a:t>with New </a:t>
            </a:r>
            <a:r>
              <a:rPr lang="en-US" dirty="0" smtClean="0"/>
              <a:t>Scenarios</a:t>
            </a:r>
            <a:endParaRPr lang="en-US" dirty="0"/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Data Science, ML, </a:t>
            </a:r>
            <a:r>
              <a:rPr lang="en-US" dirty="0"/>
              <a:t>and Graph Processing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/>
              <a:t>Collaborative Query </a:t>
            </a:r>
            <a:r>
              <a:rPr lang="en-US" dirty="0" smtClean="0"/>
              <a:t>Processing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8588" y="2390589"/>
            <a:ext cx="3361765" cy="23083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each, we covered a </a:t>
            </a:r>
          </a:p>
          <a:p>
            <a:r>
              <a:rPr lang="en-US" sz="2400" dirty="0" smtClean="0"/>
              <a:t>A) system or an algorithm +</a:t>
            </a:r>
          </a:p>
          <a:p>
            <a:r>
              <a:rPr lang="en-US" sz="2400" dirty="0" smtClean="0"/>
              <a:t>B) connections to other (sometimes old) database topics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1341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874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New forms of data</a:t>
            </a:r>
          </a:p>
          <a:p>
            <a:pPr marL="971550" lvl="1" indent="-514350">
              <a:buFont typeface="+mj-lt"/>
              <a:buAutoNum type="arabicParenR"/>
            </a:pPr>
            <a:r>
              <a:rPr lang="en-US" dirty="0" smtClean="0"/>
              <a:t>Crowd-Powered Algorithms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CrowdScreen</a:t>
            </a:r>
            <a:r>
              <a:rPr lang="en-US" dirty="0" smtClean="0"/>
              <a:t>: Filtering data with humans: 	</a:t>
            </a:r>
            <a:endParaRPr lang="en-US" dirty="0"/>
          </a:p>
          <a:p>
            <a:pPr marL="1314450" lvl="3" indent="0">
              <a:buNone/>
            </a:pPr>
            <a:r>
              <a:rPr lang="en-US" dirty="0" smtClean="0"/>
              <a:t>		cost/latency/accuracy; probabilistic reasoning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smtClean="0"/>
              <a:t>So Who Won: Max</a:t>
            </a:r>
          </a:p>
          <a:p>
            <a:pPr marL="1314450" lvl="3" indent="0">
              <a:buNone/>
            </a:pPr>
            <a:r>
              <a:rPr lang="en-US" dirty="0"/>
              <a:t> </a:t>
            </a:r>
            <a:r>
              <a:rPr lang="en-US" dirty="0" smtClean="0"/>
              <a:t>        Graph-based maximum-likelihood reasoning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smtClean="0"/>
              <a:t>Sorts and Joins: Sorting and joins with humans</a:t>
            </a:r>
          </a:p>
          <a:p>
            <a:pPr marL="1314450" lvl="3" indent="0">
              <a:buNone/>
            </a:pPr>
            <a:r>
              <a:rPr lang="en-US" dirty="0"/>
              <a:t>	</a:t>
            </a:r>
            <a:r>
              <a:rPr lang="en-US" dirty="0" smtClean="0"/>
              <a:t>	New types of interfaces (hybrid), </a:t>
            </a:r>
            <a:r>
              <a:rPr lang="en-US" dirty="0" smtClean="0"/>
              <a:t>batching</a:t>
            </a:r>
          </a:p>
          <a:p>
            <a:pPr marL="1314450" lvl="3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2)   Crowd-Powered Systems</a:t>
            </a:r>
            <a:endParaRPr lang="en-US" dirty="0"/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CrowdDB</a:t>
            </a:r>
            <a:r>
              <a:rPr lang="en-US" dirty="0" smtClean="0"/>
              <a:t>: DB + Crowds</a:t>
            </a:r>
          </a:p>
          <a:p>
            <a:pPr marL="1314450" lvl="3" indent="0">
              <a:buNone/>
            </a:pPr>
            <a:r>
              <a:rPr lang="en-US" dirty="0" smtClean="0"/>
              <a:t>		Data model (CNULL), query constructs, query processing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smtClean="0"/>
              <a:t>Deco: </a:t>
            </a:r>
            <a:r>
              <a:rPr lang="en-US" dirty="0"/>
              <a:t>DB + Crowds</a:t>
            </a:r>
          </a:p>
          <a:p>
            <a:pPr marL="1314450" lvl="3" indent="0">
              <a:buNone/>
            </a:pPr>
            <a:r>
              <a:rPr lang="en-US" dirty="0"/>
              <a:t>		</a:t>
            </a:r>
            <a:r>
              <a:rPr lang="en-US" dirty="0" smtClean="0"/>
              <a:t>A more complete language </a:t>
            </a:r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4483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7388" cy="5018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B. Dealing with more data</a:t>
            </a:r>
          </a:p>
          <a:p>
            <a:pPr marL="457200" lvl="1" indent="0">
              <a:buNone/>
            </a:pPr>
            <a:r>
              <a:rPr lang="en-US" dirty="0"/>
              <a:t>1</a:t>
            </a:r>
            <a:r>
              <a:rPr lang="en-US" dirty="0" smtClean="0"/>
              <a:t>) Scalable Data Analytics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Dremel</a:t>
            </a:r>
            <a:r>
              <a:rPr lang="en-US" dirty="0" smtClean="0"/>
              <a:t>: Google’s parallel column-store system</a:t>
            </a:r>
          </a:p>
          <a:p>
            <a:pPr marL="1314450" lvl="3" indent="0">
              <a:buNone/>
            </a:pPr>
            <a:r>
              <a:rPr lang="en-US" dirty="0"/>
              <a:t>	</a:t>
            </a:r>
            <a:r>
              <a:rPr lang="en-US" dirty="0" smtClean="0"/>
              <a:t>	distributed query processing, column </a:t>
            </a:r>
            <a:r>
              <a:rPr lang="en-US" dirty="0" smtClean="0"/>
              <a:t>stores</a:t>
            </a:r>
            <a:endParaRPr lang="en-US" dirty="0" smtClean="0"/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SparkSQL</a:t>
            </a:r>
            <a:r>
              <a:rPr lang="en-US" dirty="0" smtClean="0"/>
              <a:t>: DB layer on Spark</a:t>
            </a:r>
          </a:p>
          <a:p>
            <a:pPr marL="1314450" lvl="3" indent="0">
              <a:buNone/>
            </a:pPr>
            <a:r>
              <a:rPr lang="en-US" dirty="0" smtClean="0"/>
              <a:t>		Translation from SQL to Spark queries,  </a:t>
            </a:r>
            <a:r>
              <a:rPr lang="en-US" dirty="0" smtClean="0"/>
              <a:t>..</a:t>
            </a:r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4678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7388" cy="5018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B. Dealing with more data</a:t>
            </a:r>
          </a:p>
          <a:p>
            <a:pPr marL="457200" lvl="1" indent="0">
              <a:buNone/>
            </a:pPr>
            <a:r>
              <a:rPr lang="en-US" dirty="0" smtClean="0"/>
              <a:t>2) Approximate Analytics: tradeoff between c/l/a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/>
              <a:t>BlinkDB</a:t>
            </a:r>
            <a:r>
              <a:rPr lang="en-US" dirty="0"/>
              <a:t>: Approximate Query Answering System</a:t>
            </a:r>
          </a:p>
          <a:p>
            <a:pPr marL="1314450" lvl="3" indent="0">
              <a:buNone/>
            </a:pPr>
            <a:r>
              <a:rPr lang="en-US" dirty="0"/>
              <a:t>		stratified samples help! Query column sets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Sample+Seek</a:t>
            </a:r>
            <a:r>
              <a:rPr lang="en-US" dirty="0"/>
              <a:t> </a:t>
            </a:r>
            <a:r>
              <a:rPr lang="en-US" dirty="0" smtClean="0"/>
              <a:t>										Importance-biased sampling can help							</a:t>
            </a:r>
            <a:endParaRPr lang="en-US" dirty="0"/>
          </a:p>
          <a:p>
            <a:pPr marL="1371600" lvl="2" indent="-514350">
              <a:buFont typeface="+mj-lt"/>
              <a:buAutoNum type="alphaLcPeriod"/>
            </a:pPr>
            <a:endParaRPr lang="en-US" dirty="0" smtClean="0"/>
          </a:p>
          <a:p>
            <a:pPr marL="1371600" lvl="2" indent="-514350">
              <a:buFont typeface="+mj-lt"/>
              <a:buAutoNum type="alphaLcPeriod"/>
            </a:pPr>
            <a:endParaRPr lang="en-US" dirty="0"/>
          </a:p>
          <a:p>
            <a:pPr marL="1314450" lvl="3" indent="0">
              <a:buNone/>
            </a:pPr>
            <a:endParaRPr lang="en-US" dirty="0"/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/>
          </a:p>
          <a:p>
            <a:pPr marL="131445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5913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7388" cy="50187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. Dealing with novice analysts</a:t>
            </a:r>
          </a:p>
          <a:p>
            <a:pPr marL="457200" lvl="1" indent="0">
              <a:buNone/>
            </a:pPr>
            <a:r>
              <a:rPr lang="en-US" dirty="0"/>
              <a:t>1</a:t>
            </a:r>
            <a:r>
              <a:rPr lang="en-US" dirty="0" smtClean="0"/>
              <a:t>) Visual Analytics Systems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/>
              <a:t>Trust me, I’m partially right: approximate vis</a:t>
            </a:r>
          </a:p>
          <a:p>
            <a:pPr marL="1314450" lvl="3" indent="0">
              <a:buNone/>
            </a:pPr>
            <a:r>
              <a:rPr lang="en-US" dirty="0"/>
              <a:t>		online aggregation 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smtClean="0"/>
              <a:t>I’ve seen enough											</a:t>
            </a:r>
            <a:r>
              <a:rPr lang="en-US" dirty="0" smtClean="0"/>
              <a:t>ideas of incremental visualization</a:t>
            </a:r>
            <a:endParaRPr lang="en-US" dirty="0" smtClean="0"/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Immens</a:t>
            </a:r>
            <a:r>
              <a:rPr lang="en-US" dirty="0" smtClean="0"/>
              <a:t>														in-situ data cube plus brushing and linking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smtClean="0"/>
              <a:t>Polaris</a:t>
            </a:r>
            <a:r>
              <a:rPr lang="en-US" dirty="0"/>
              <a:t>: Basis for tableau</a:t>
            </a:r>
          </a:p>
          <a:p>
            <a:pPr marL="1314450" lvl="3" indent="0">
              <a:buNone/>
            </a:pPr>
            <a:r>
              <a:rPr lang="en-US" dirty="0"/>
              <a:t>		Idea of a data cube, visualizations = cube aggregates</a:t>
            </a:r>
            <a:r>
              <a:rPr lang="en-US" dirty="0" smtClean="0"/>
              <a:t>!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 err="1" smtClean="0"/>
              <a:t>Zenvisage</a:t>
            </a:r>
            <a:r>
              <a:rPr lang="en-US" dirty="0" smtClean="0"/>
              <a:t>: visual data exploration</a:t>
            </a:r>
            <a:endParaRPr lang="en-US" dirty="0"/>
          </a:p>
          <a:p>
            <a:pPr marL="1314450" lvl="3" indent="0">
              <a:buNone/>
            </a:pPr>
            <a:r>
              <a:rPr lang="en-US" dirty="0"/>
              <a:t>		</a:t>
            </a:r>
            <a:r>
              <a:rPr lang="en-US" dirty="0" smtClean="0"/>
              <a:t>scalable grouped query execution techniques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1314450" lvl="3" indent="0">
              <a:buNone/>
            </a:pPr>
            <a:endParaRPr lang="en-US" dirty="0"/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  <a:p>
            <a:pPr marL="1314450" lvl="3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967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1056</TotalTime>
  <Words>464</Words>
  <Application>Microsoft Macintosh PowerPoint</Application>
  <PresentationFormat>On-screen Show (4:3)</PresentationFormat>
  <Paragraphs>178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Office Theme</vt:lpstr>
      <vt:lpstr>So, what was this course about?</vt:lpstr>
      <vt:lpstr>Ingredients</vt:lpstr>
      <vt:lpstr>Course Objectives</vt:lpstr>
      <vt:lpstr>Optimization Objectives</vt:lpstr>
      <vt:lpstr>Topics Covered</vt:lpstr>
      <vt:lpstr>Topics Covered</vt:lpstr>
      <vt:lpstr>Topics Covered</vt:lpstr>
      <vt:lpstr>Topics Covered</vt:lpstr>
      <vt:lpstr>Topics Covered</vt:lpstr>
      <vt:lpstr>Topics Covered</vt:lpstr>
      <vt:lpstr>Topics Covered</vt:lpstr>
      <vt:lpstr>Topics Covered</vt:lpstr>
      <vt:lpstr>“Historical” Takeaways</vt:lpstr>
      <vt:lpstr>Mix of Papers: Vision vs. Details</vt:lpstr>
      <vt:lpstr>Mix of Papers: Algorithmic vs. Systems</vt:lpstr>
      <vt:lpstr>(Hopefully) Lessons Learned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So, what was this course about?</dc:title>
  <dc:creator>Aditya Parameswaran</dc:creator>
  <cp:lastModifiedBy>Parameswaran, Aditya G</cp:lastModifiedBy>
  <cp:revision>138</cp:revision>
  <dcterms:created xsi:type="dcterms:W3CDTF">2014-12-04T01:13:01Z</dcterms:created>
  <dcterms:modified xsi:type="dcterms:W3CDTF">2017-12-03T21:53:29Z</dcterms:modified>
</cp:coreProperties>
</file>