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5BCD7-7868-4AB1-8FCC-7D7B688FC779}" type="datetimeFigureOut">
              <a:rPr lang="en-SG" smtClean="0"/>
              <a:t>1/10/2020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CF-8718-41A6-B108-070019ECAE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80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B103-EFC0-4601-9265-8397020EA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30F4D-E49C-49B9-A5C1-274BEA3A1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7EBD-3718-4037-BCAE-B874117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5967-CB07-4AF7-9599-7C16A987D402}" type="datetime1">
              <a:rPr lang="en-SG" smtClean="0"/>
              <a:t>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422A4-B551-4D4F-9E6F-2317F97F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9D8E-C378-4496-95B3-298C2DE6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94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D2D0-094B-45F9-AC2A-C528751B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EE7A1-3A3C-4E92-9B9D-48C28EB69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4CAB-2803-4C48-83FC-C8A42D76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88-6233-4655-A5C3-28283BD1DC7B}" type="datetime1">
              <a:rPr lang="en-SG" smtClean="0"/>
              <a:t>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D2C6-C911-4A60-88B6-B996770F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69AC-EF4D-4A8D-AE1B-B6702C2D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166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92F7D-F722-446F-820B-A7426F54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55D44-D968-4101-B5BC-B4C7A947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C301F-DBD5-4503-8BEB-8FFE7595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F797-51AC-4F63-841F-96F217AE3696}" type="datetime1">
              <a:rPr lang="en-SG" smtClean="0"/>
              <a:t>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93AF-7096-4381-884B-9FE4EC42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01-03F6-4054-B24B-276834D7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77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595F-3481-4DD0-8B94-49323023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28F9-1162-446E-8EC4-C95A3545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B64A8-5F20-4F1B-B5C5-8A38050E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1CC5-982D-441D-9F5C-80E3AB5FA211}" type="datetime1">
              <a:rPr lang="en-SG" smtClean="0"/>
              <a:t>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B7BA-5AA8-4A76-A7E6-8BE7B493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CA6-3ED0-4C7B-B5D5-A1A3F36A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0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80AC-04BA-4C9C-ADEB-ED41FC4B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80FFB-2D12-477A-90C3-60E1E905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A895-9F63-41A7-872D-235BA9E7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ED05-A9B4-4EDD-9A31-41817F2F0105}" type="datetime1">
              <a:rPr lang="en-SG" smtClean="0"/>
              <a:t>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6B95-372C-40D5-97CE-8500C604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5288-E7B5-4F35-A662-09B07A81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476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4EA4-7BE1-4F02-8BB9-51766D2D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8A3E-9FB3-4072-84D5-5253E041B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EDE11-FCDA-495D-AA3C-4050E8669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98870-A307-4FA6-B349-71129BE1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60C2-CDE4-4843-80F4-43D37B937A95}" type="datetime1">
              <a:rPr lang="en-SG" smtClean="0"/>
              <a:t>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B585-A3E9-49D2-AC16-D4589BEE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2F351-E0FB-42AE-834E-CE86B439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262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FA3B-6D77-4334-9EA9-74E06AE5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9390A-F9B9-4FEF-8F81-0528D9F49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8AD73-C3BB-4BE7-91F7-4DEFF5281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BCEFD-E600-4B7A-B769-4FE1853F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217D9-546E-4479-B03F-DADC1FACC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9AA38-3419-4FD4-B3DF-281C6838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B14-4756-464D-B925-F13FCABFFFA4}" type="datetime1">
              <a:rPr lang="en-SG" smtClean="0"/>
              <a:t>1/10/2020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3041A-8FF5-47E7-A3CA-8090F2B1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04F7D-54D3-4773-A027-45D7DA54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256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01E8-E284-4B5C-8E59-39E39DCD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5CFB7-7CE6-40B3-B7DE-82C92800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72DB-0710-43CC-BB1E-EE03C5DA043D}" type="datetime1">
              <a:rPr lang="en-SG" smtClean="0"/>
              <a:t>1/10/2020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0543A-B9B4-47C4-8EFB-CD027EAD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9AB00-715D-41DF-BA22-EBC11671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86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57D60-84EF-4207-AED3-A308E6BA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E50C-19FA-4480-8962-65420490EFB3}" type="datetime1">
              <a:rPr lang="en-SG" smtClean="0"/>
              <a:t>1/10/2020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E67B1-4CB5-4496-9314-148423D9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1DC3-696D-443E-B9B6-741ADC37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9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6E12-841F-4314-8046-FE66A9FD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A32A-875F-4250-81D1-948F4ACD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F90BB-3FCB-4307-B0BB-B5111FA68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44B86-1F6B-434F-99AB-8EDF3D9D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0D11-C0D6-4E66-82A4-8B774E0938EE}" type="datetime1">
              <a:rPr lang="en-SG" smtClean="0"/>
              <a:t>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73847-F140-4318-B1EA-243ABF6B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9461F-F037-47F5-A8B4-131FAC85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03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A1D5-D33E-4870-AF2C-86733477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1B0AA-F3FF-4462-AAA4-10BB15A7C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47F80-BB88-428C-9D23-A6E444919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FE959-B693-4468-8FEB-FD428F15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8F4-0D72-4583-A2F3-B362EAC084A7}" type="datetime1">
              <a:rPr lang="en-SG" smtClean="0"/>
              <a:t>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EB8C4-D515-4E9C-A524-C75C7A9F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B4960-4000-4ECE-AD92-E53497AC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05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90142-8E96-407D-AD29-6BE4216A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560C2-0166-42A5-B23F-8EFC891E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8DCD-E4CE-4C48-B9AE-7BF80EA2D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7D4C-6B9B-40E2-91EF-2197D59B7022}" type="datetime1">
              <a:rPr lang="en-SG" smtClean="0"/>
              <a:t>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7290-65E9-4A18-98C6-A7331940C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F651-6ABF-4D42-B19D-CA755EE08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77A5-B840-4AFE-93FE-821B211978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77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kite, flying, colorful, holding&#10;&#10;Description automatically generated">
            <a:extLst>
              <a:ext uri="{FF2B5EF4-FFF2-40B4-BE49-F238E27FC236}">
                <a16:creationId xmlns:a16="http://schemas.microsoft.com/office/drawing/2014/main" id="{49577FB2-E198-4F0D-A735-93AC78683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0" r="21004"/>
          <a:stretch/>
        </p:blipFill>
        <p:spPr>
          <a:xfrm>
            <a:off x="-305" y="-1"/>
            <a:ext cx="6423053" cy="6858001"/>
          </a:xfrm>
          <a:prstGeom prst="rect">
            <a:avLst/>
          </a:prstGeom>
        </p:spPr>
      </p:pic>
      <p:pic>
        <p:nvPicPr>
          <p:cNvPr id="29" name="Picture 23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F281B-CCA7-46A8-972D-2828A0C70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3992591"/>
            <a:ext cx="2777865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Diamonds</a:t>
            </a:r>
            <a:endParaRPr lang="en-SG" sz="4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17EE-0ACA-475B-B800-79CF2942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506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food, rain&#10;&#10;Description automatically generated">
            <a:extLst>
              <a:ext uri="{FF2B5EF4-FFF2-40B4-BE49-F238E27FC236}">
                <a16:creationId xmlns:a16="http://schemas.microsoft.com/office/drawing/2014/main" id="{96A0ED5C-88D8-4904-9D4F-278C7BFAB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r="16203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D5B56A-5BB5-4EE4-97A2-95614FC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Dashboard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9FC86B-EF78-4054-87C1-ACB1EB7A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685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sitting, laying, small&#10;&#10;Description automatically generated">
            <a:extLst>
              <a:ext uri="{FF2B5EF4-FFF2-40B4-BE49-F238E27FC236}">
                <a16:creationId xmlns:a16="http://schemas.microsoft.com/office/drawing/2014/main" id="{F8434CC6-F02C-4E1F-9FF6-C08D22451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r="29816"/>
          <a:stretch/>
        </p:blipFill>
        <p:spPr>
          <a:xfrm>
            <a:off x="5800776" y="-2403"/>
            <a:ext cx="6394152" cy="68579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C31BC-1A9B-433C-9108-7BF86BAB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80" y="58508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3CCDE9-E6C4-4566-8DCC-568E2F323572}"/>
              </a:ext>
            </a:extLst>
          </p:cNvPr>
          <p:cNvSpPr txBox="1">
            <a:spLocks/>
          </p:cNvSpPr>
          <p:nvPr/>
        </p:nvSpPr>
        <p:spPr>
          <a:xfrm>
            <a:off x="804996" y="1896748"/>
            <a:ext cx="4706803" cy="4327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Kaggle</a:t>
            </a:r>
            <a:endParaRPr lang="en-US" sz="30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>
              <a:spcBef>
                <a:spcPts val="1000"/>
              </a:spcBef>
            </a:pPr>
            <a:endParaRPr lang="en-US" sz="26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457200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More than 53,000 data on the measurements and price of diamonds</a:t>
            </a:r>
          </a:p>
          <a:p>
            <a:pPr marL="457200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Diamond</a:t>
            </a: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914400" lvl="1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Price</a:t>
            </a:r>
          </a:p>
          <a:p>
            <a:pPr marL="914400" lvl="1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rgbClr val="000000"/>
                </a:solidFill>
              </a:rPr>
              <a:t>4Cs</a:t>
            </a:r>
          </a:p>
          <a:p>
            <a:pPr marL="914400" lvl="1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Proportion and Measurements</a:t>
            </a:r>
            <a:endParaRPr lang="en-US" sz="2100" dirty="0">
              <a:solidFill>
                <a:srgbClr val="000000"/>
              </a:solidFill>
            </a:endParaRPr>
          </a:p>
          <a:p>
            <a:pPr marL="457200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Assumption:</a:t>
            </a:r>
          </a:p>
          <a:p>
            <a:pPr marL="914400" lvl="1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rgbClr val="000000"/>
                </a:solidFill>
              </a:rPr>
              <a:t>Price = Sale price</a:t>
            </a:r>
            <a:endParaRPr lang="en-US" sz="21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7200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Limitation:</a:t>
            </a:r>
            <a:endParaRPr lang="en-US" sz="2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914400" lvl="1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rgbClr val="000000"/>
                </a:solidFill>
              </a:rPr>
              <a:t>No cost price</a:t>
            </a:r>
          </a:p>
          <a:p>
            <a:pPr marL="914400" lvl="1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rgbClr val="000000"/>
                </a:solidFill>
              </a:rPr>
              <a:t>Methodology of pricing</a:t>
            </a:r>
          </a:p>
          <a:p>
            <a:pPr marL="914400" lvl="1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en-US" sz="21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914400" lvl="1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F084E-42DB-44DB-8461-139EEE5B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44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2532CED-AB0F-4E75-942E-E26860332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6456" r="26685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6B980-E2FA-4A26-9B25-00BC581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Characteristics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634B8-8116-42A2-917E-84AFCBF8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932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66A9A22-975A-4906-8748-302A9FFB3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" r="35364" b="27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64B53-5FFE-4142-8B3B-B6EB8BCB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4Cs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73255A0-5888-4EAA-85E8-0C6AE3FB7950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ea typeface="+mn-ea"/>
                <a:cs typeface="+mn-cs"/>
              </a:rPr>
              <a:t>Carat</a:t>
            </a:r>
          </a:p>
          <a:p>
            <a:pPr marL="9144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ea typeface="+mn-ea"/>
                <a:cs typeface="+mn-cs"/>
              </a:rPr>
              <a:t>Color</a:t>
            </a:r>
          </a:p>
          <a:p>
            <a:pPr marL="9144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ea typeface="+mn-ea"/>
                <a:cs typeface="+mn-cs"/>
              </a:rPr>
              <a:t>Cut</a:t>
            </a:r>
          </a:p>
          <a:p>
            <a:pPr marL="9144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ea typeface="+mn-ea"/>
                <a:cs typeface="+mn-cs"/>
              </a:rPr>
              <a:t>Clarity</a:t>
            </a:r>
          </a:p>
          <a:p>
            <a:pPr marL="6858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CFA32-669A-40D8-B7DB-C5F51F3F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5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66A9A22-975A-4906-8748-302A9FFB3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" r="35364" b="5939"/>
          <a:stretch/>
        </p:blipFill>
        <p:spPr>
          <a:xfrm>
            <a:off x="5242485" y="0"/>
            <a:ext cx="694951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64B53-5FFE-4142-8B3B-B6EB8BCB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234687"/>
            <a:ext cx="4023360" cy="6570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73255A0-5888-4EAA-85E8-0C6AE3FB7950}"/>
              </a:ext>
            </a:extLst>
          </p:cNvPr>
          <p:cNvSpPr txBox="1">
            <a:spLocks/>
          </p:cNvSpPr>
          <p:nvPr/>
        </p:nvSpPr>
        <p:spPr>
          <a:xfrm>
            <a:off x="477979" y="880955"/>
            <a:ext cx="4178240" cy="9934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000" dirty="0"/>
              <a:t>Weight of the diamond</a:t>
            </a:r>
          </a:p>
          <a:p>
            <a:endParaRPr lang="en-US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103CC9-E3FF-4336-BC5F-EAD548338654}"/>
              </a:ext>
            </a:extLst>
          </p:cNvPr>
          <p:cNvSpPr txBox="1">
            <a:spLocks/>
          </p:cNvSpPr>
          <p:nvPr/>
        </p:nvSpPr>
        <p:spPr>
          <a:xfrm>
            <a:off x="477979" y="1465551"/>
            <a:ext cx="4023360" cy="657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C0A4E7A-F982-4FCB-90DF-9FD686F9A8B3}"/>
              </a:ext>
            </a:extLst>
          </p:cNvPr>
          <p:cNvSpPr txBox="1">
            <a:spLocks/>
          </p:cNvSpPr>
          <p:nvPr/>
        </p:nvSpPr>
        <p:spPr>
          <a:xfrm>
            <a:off x="477980" y="2163873"/>
            <a:ext cx="4459780" cy="7671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000" dirty="0"/>
              <a:t>Color of the diamond with D (best) and Z (worst) </a:t>
            </a:r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E07FEF-38E3-4011-A092-3CDC6737C232}"/>
              </a:ext>
            </a:extLst>
          </p:cNvPr>
          <p:cNvSpPr txBox="1">
            <a:spLocks/>
          </p:cNvSpPr>
          <p:nvPr/>
        </p:nvSpPr>
        <p:spPr>
          <a:xfrm>
            <a:off x="484075" y="3968331"/>
            <a:ext cx="4023360" cy="56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</a:t>
            </a:r>
            <a:endParaRPr lang="en-US" sz="32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F343FE-334B-4327-BE79-E7972F02499D}"/>
              </a:ext>
            </a:extLst>
          </p:cNvPr>
          <p:cNvSpPr txBox="1">
            <a:spLocks/>
          </p:cNvSpPr>
          <p:nvPr/>
        </p:nvSpPr>
        <p:spPr>
          <a:xfrm>
            <a:off x="477980" y="4463873"/>
            <a:ext cx="4459780" cy="1921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lnSpc>
                <a:spcPct val="106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Cut quality of the diamond</a:t>
            </a:r>
          </a:p>
          <a:p>
            <a:pPr marL="685800" indent="-685800">
              <a:lnSpc>
                <a:spcPct val="106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GIA classify as Excellent, Very Good, Good, Fair and Poor</a:t>
            </a:r>
          </a:p>
          <a:p>
            <a:pPr marL="685800" indent="-685800">
              <a:lnSpc>
                <a:spcPct val="106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In the data, Ideal (best), Premium, Very Good, Good and Fair (worst)</a:t>
            </a:r>
          </a:p>
          <a:p>
            <a:endParaRPr lang="en-US" sz="2000" dirty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9DA71-302D-49CE-B4EB-6955923B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5</a:t>
            </a:fld>
            <a:endParaRPr lang="en-SG"/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9B789E-D0B2-444A-89B2-5ACAFCB4E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" y="2931758"/>
            <a:ext cx="4023359" cy="65700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04FF853-B259-4A6A-AEB2-2FC4B288E7FA}"/>
              </a:ext>
            </a:extLst>
          </p:cNvPr>
          <p:cNvSpPr txBox="1">
            <a:spLocks/>
          </p:cNvSpPr>
          <p:nvPr/>
        </p:nvSpPr>
        <p:spPr>
          <a:xfrm>
            <a:off x="768017" y="3627545"/>
            <a:ext cx="2145874" cy="2649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i="1" dirty="0"/>
              <a:t>Source: Petragems</a:t>
            </a:r>
          </a:p>
        </p:txBody>
      </p:sp>
    </p:spTree>
    <p:extLst>
      <p:ext uri="{BB962C8B-B14F-4D97-AF65-F5344CB8AC3E}">
        <p14:creationId xmlns:p14="http://schemas.microsoft.com/office/powerpoint/2010/main" val="50551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66A9A22-975A-4906-8748-302A9FFB3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" r="35364" b="5939"/>
          <a:stretch/>
        </p:blipFill>
        <p:spPr>
          <a:xfrm>
            <a:off x="5248656" y="10"/>
            <a:ext cx="6948000" cy="6862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64B53-5FFE-4142-8B3B-B6EB8BCB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234687"/>
            <a:ext cx="4023360" cy="6570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Clarity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73255A0-5888-4EAA-85E8-0C6AE3FB7950}"/>
              </a:ext>
            </a:extLst>
          </p:cNvPr>
          <p:cNvSpPr txBox="1">
            <a:spLocks/>
          </p:cNvSpPr>
          <p:nvPr/>
        </p:nvSpPr>
        <p:spPr>
          <a:xfrm>
            <a:off x="477981" y="891689"/>
            <a:ext cx="3721040" cy="1695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700" dirty="0"/>
              <a:t>Visible inclusions under 10X magnification</a:t>
            </a:r>
          </a:p>
          <a:p>
            <a:endParaRPr lang="en-US" sz="27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4BC019-FBBD-4AC5-8013-14CE0D3CE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2256"/>
              </p:ext>
            </p:extLst>
          </p:nvPr>
        </p:nvGraphicFramePr>
        <p:xfrm>
          <a:off x="477981" y="2586788"/>
          <a:ext cx="3576661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2694">
                  <a:extLst>
                    <a:ext uri="{9D8B030D-6E8A-4147-A177-3AD203B41FA5}">
                      <a16:colId xmlns:a16="http://schemas.microsoft.com/office/drawing/2014/main" val="1896359540"/>
                    </a:ext>
                  </a:extLst>
                </a:gridCol>
                <a:gridCol w="2273967">
                  <a:extLst>
                    <a:ext uri="{9D8B030D-6E8A-4147-A177-3AD203B41FA5}">
                      <a16:colId xmlns:a16="http://schemas.microsoft.com/office/drawing/2014/main" val="3881160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23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Flawless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0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Internally Flawless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9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VVS1/VVS2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Very, Very Slightly Included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VS1/VS2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Slightly Included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SI1/SI2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Slightly Included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I1/I2/I3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50252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8E70C8-5C80-48BB-80EB-029ADEB2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26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2532CED-AB0F-4E75-942E-E26860332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" r="23562" b="909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6B980-E2FA-4A26-9B25-00BC581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42006"/>
            <a:ext cx="4374653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Proportion &amp;</a:t>
            </a:r>
            <a:br>
              <a:rPr lang="en-US" sz="5400" dirty="0"/>
            </a:br>
            <a:r>
              <a:rPr lang="en-US" sz="5400" dirty="0"/>
              <a:t>Measurements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A030BD-5000-4378-9E27-13F6D748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5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64B53-5FFE-4142-8B3B-B6EB8BCB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700186"/>
            <a:ext cx="5374494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DE2F086-D1E2-4C93-91D4-8D6713A4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2066544"/>
            <a:ext cx="5374494" cy="378834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0">
              <a:spcAft>
                <a:spcPts val="600"/>
              </a:spcAft>
              <a:buNone/>
            </a:pPr>
            <a:r>
              <a:rPr lang="en-US" u="sng" dirty="0">
                <a:solidFill>
                  <a:schemeClr val="bg1"/>
                </a:solidFill>
              </a:rPr>
              <a:t>Depth %</a:t>
            </a:r>
          </a:p>
          <a:p>
            <a:pPr marL="8001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Measurement from top to bottom</a:t>
            </a:r>
          </a:p>
          <a:p>
            <a:pPr marL="8001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Total height divided by total width (e.g. 60.3%)</a:t>
            </a:r>
          </a:p>
          <a:p>
            <a:pPr marL="457200" indent="0">
              <a:spcAft>
                <a:spcPts val="600"/>
              </a:spcAft>
              <a:buNone/>
            </a:pPr>
            <a:r>
              <a:rPr lang="en-US" u="sng" dirty="0">
                <a:solidFill>
                  <a:schemeClr val="bg1"/>
                </a:solidFill>
              </a:rPr>
              <a:t>Table %</a:t>
            </a:r>
          </a:p>
          <a:p>
            <a:pPr marL="8001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Flat facet on diamond’s surface</a:t>
            </a:r>
          </a:p>
          <a:p>
            <a:pPr marL="8001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Table width as a percentage of the total width (e.g. 58%)</a:t>
            </a:r>
          </a:p>
          <a:p>
            <a:pPr marL="685800"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 descr="Chart, radar chart&#10;&#10;Description automatically generated">
            <a:extLst>
              <a:ext uri="{FF2B5EF4-FFF2-40B4-BE49-F238E27FC236}">
                <a16:creationId xmlns:a16="http://schemas.microsoft.com/office/drawing/2014/main" id="{86BC358F-AE3C-4766-8A19-187B364BE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097" y="365760"/>
            <a:ext cx="4374777" cy="278892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297E274-5FC6-4803-A226-966E46FB73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r="9174"/>
          <a:stretch/>
        </p:blipFill>
        <p:spPr>
          <a:xfrm>
            <a:off x="6930766" y="3394808"/>
            <a:ext cx="4663440" cy="27370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3E2516-956F-42EF-8D5D-986A285C4F25}"/>
              </a:ext>
            </a:extLst>
          </p:cNvPr>
          <p:cNvSpPr txBox="1"/>
          <p:nvPr/>
        </p:nvSpPr>
        <p:spPr>
          <a:xfrm>
            <a:off x="7075097" y="6131900"/>
            <a:ext cx="451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Source: GIA</a:t>
            </a:r>
            <a:endParaRPr lang="en-SG" sz="16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212B6C-5A14-4F25-BF7B-ADB0EADD5ED5}"/>
              </a:ext>
            </a:extLst>
          </p:cNvPr>
          <p:cNvSpPr txBox="1"/>
          <p:nvPr/>
        </p:nvSpPr>
        <p:spPr>
          <a:xfrm>
            <a:off x="7075097" y="3154680"/>
            <a:ext cx="451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Source: diamonds.pro</a:t>
            </a:r>
            <a:endParaRPr lang="en-SG" sz="1600" i="1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18EA83A-9659-400C-8703-2399FB01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58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66A9A22-975A-4906-8748-302A9FFB3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" r="35364" b="5939"/>
          <a:stretch/>
        </p:blipFill>
        <p:spPr>
          <a:xfrm>
            <a:off x="4307305" y="10"/>
            <a:ext cx="7884694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73255A0-5888-4EAA-85E8-0C6AE3FB7950}"/>
              </a:ext>
            </a:extLst>
          </p:cNvPr>
          <p:cNvSpPr txBox="1">
            <a:spLocks/>
          </p:cNvSpPr>
          <p:nvPr/>
        </p:nvSpPr>
        <p:spPr>
          <a:xfrm>
            <a:off x="423117" y="2038286"/>
            <a:ext cx="3388789" cy="25497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/>
          </a:p>
          <a:p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9387C-4B2E-4625-B583-D3FE2585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77A5-B840-4AFE-93FE-821B211978B5}" type="slidenum">
              <a:rPr lang="en-SG" smtClean="0"/>
              <a:t>9</a:t>
            </a:fld>
            <a:endParaRPr lang="en-SG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CFB9FE-7432-4BDF-B698-837EB0E9794A}"/>
              </a:ext>
            </a:extLst>
          </p:cNvPr>
          <p:cNvSpPr txBox="1">
            <a:spLocks/>
          </p:cNvSpPr>
          <p:nvPr/>
        </p:nvSpPr>
        <p:spPr>
          <a:xfrm>
            <a:off x="472230" y="289108"/>
            <a:ext cx="3664115" cy="657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2290E-9036-4386-9CA1-1B4BC370C12D}"/>
              </a:ext>
            </a:extLst>
          </p:cNvPr>
          <p:cNvSpPr txBox="1"/>
          <p:nvPr/>
        </p:nvSpPr>
        <p:spPr>
          <a:xfrm>
            <a:off x="57702" y="1214335"/>
            <a:ext cx="3532842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0">
              <a:spcAft>
                <a:spcPts val="600"/>
              </a:spcAft>
              <a:buNone/>
            </a:pPr>
            <a:r>
              <a:rPr lang="en-US" sz="3200" dirty="0"/>
              <a:t>“X”</a:t>
            </a:r>
          </a:p>
          <a:p>
            <a:pPr marL="8001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Length in mm</a:t>
            </a:r>
          </a:p>
          <a:p>
            <a:pPr marL="457200" indent="0">
              <a:spcAft>
                <a:spcPts val="600"/>
              </a:spcAft>
              <a:buNone/>
            </a:pPr>
            <a:r>
              <a:rPr lang="en-US" sz="3200" dirty="0"/>
              <a:t>“Y” </a:t>
            </a:r>
          </a:p>
          <a:p>
            <a:pPr marL="8001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Width in mm</a:t>
            </a:r>
          </a:p>
          <a:p>
            <a:pPr marL="457200" indent="0">
              <a:spcAft>
                <a:spcPts val="600"/>
              </a:spcAft>
              <a:buNone/>
            </a:pPr>
            <a:r>
              <a:rPr lang="en-US" sz="3200" dirty="0"/>
              <a:t>“Z” </a:t>
            </a:r>
          </a:p>
          <a:p>
            <a:pPr marL="8001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Depth in mm</a:t>
            </a:r>
          </a:p>
        </p:txBody>
      </p:sp>
    </p:spTree>
    <p:extLst>
      <p:ext uri="{BB962C8B-B14F-4D97-AF65-F5344CB8AC3E}">
        <p14:creationId xmlns:p14="http://schemas.microsoft.com/office/powerpoint/2010/main" val="79597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228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Diamonds</vt:lpstr>
      <vt:lpstr>Data Source</vt:lpstr>
      <vt:lpstr>Characteristics</vt:lpstr>
      <vt:lpstr>4Cs</vt:lpstr>
      <vt:lpstr>Carat</vt:lpstr>
      <vt:lpstr>Clarity</vt:lpstr>
      <vt:lpstr>Proportion &amp; Measurements</vt:lpstr>
      <vt:lpstr>Proportion</vt:lpstr>
      <vt:lpstr>PowerPoint Presentation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Diamonds</dc:title>
  <dc:creator>Adrian</dc:creator>
  <cp:lastModifiedBy>Adrian</cp:lastModifiedBy>
  <cp:revision>27</cp:revision>
  <dcterms:created xsi:type="dcterms:W3CDTF">2020-09-30T17:52:25Z</dcterms:created>
  <dcterms:modified xsi:type="dcterms:W3CDTF">2020-10-01T08:37:31Z</dcterms:modified>
</cp:coreProperties>
</file>